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61" r:id="rId7"/>
    <p:sldId id="289" r:id="rId8"/>
    <p:sldId id="264" r:id="rId9"/>
    <p:sldId id="295" r:id="rId10"/>
    <p:sldId id="278" r:id="rId11"/>
    <p:sldId id="262" r:id="rId12"/>
    <p:sldId id="297" r:id="rId13"/>
    <p:sldId id="268" r:id="rId14"/>
    <p:sldId id="270" r:id="rId15"/>
    <p:sldId id="296" r:id="rId16"/>
    <p:sldId id="276" r:id="rId1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5768"/>
  </p:normalViewPr>
  <p:slideViewPr>
    <p:cSldViewPr snapToGrid="0">
      <p:cViewPr varScale="1">
        <p:scale>
          <a:sx n="74" d="100"/>
          <a:sy n="74" d="100"/>
        </p:scale>
        <p:origin x="606" y="5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449ECEF-3E94-4732-BFC3-464D975639BA}" type="datetime1">
              <a:rPr lang="es-ES" smtClean="0"/>
              <a:t>15/07/2022</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53551-E181-4730-A9E5-DB7143B35D46}" type="datetime1">
              <a:rPr lang="es-ES" smtClean="0"/>
              <a:pPr/>
              <a:t>15/07/2022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3561401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11</a:t>
            </a:fld>
            <a:endParaRPr lang="es-ES"/>
          </a:p>
        </p:txBody>
      </p:sp>
    </p:spTree>
    <p:extLst>
      <p:ext uri="{BB962C8B-B14F-4D97-AF65-F5344CB8AC3E}">
        <p14:creationId xmlns:p14="http://schemas.microsoft.com/office/powerpoint/2010/main" val="2628240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12</a:t>
            </a:fld>
            <a:endParaRPr lang="es-ES"/>
          </a:p>
        </p:txBody>
      </p:sp>
    </p:spTree>
    <p:extLst>
      <p:ext uri="{BB962C8B-B14F-4D97-AF65-F5344CB8AC3E}">
        <p14:creationId xmlns:p14="http://schemas.microsoft.com/office/powerpoint/2010/main" val="21670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13</a:t>
            </a:fld>
            <a:endParaRPr lang="es-ES"/>
          </a:p>
        </p:txBody>
      </p:sp>
    </p:spTree>
    <p:extLst>
      <p:ext uri="{BB962C8B-B14F-4D97-AF65-F5344CB8AC3E}">
        <p14:creationId xmlns:p14="http://schemas.microsoft.com/office/powerpoint/2010/main" val="17032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382161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414344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4</a:t>
            </a:fld>
            <a:endParaRPr lang="es-ES"/>
          </a:p>
        </p:txBody>
      </p:sp>
    </p:spTree>
    <p:extLst>
      <p:ext uri="{BB962C8B-B14F-4D97-AF65-F5344CB8AC3E}">
        <p14:creationId xmlns:p14="http://schemas.microsoft.com/office/powerpoint/2010/main" val="416826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92073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744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7</a:t>
            </a:fld>
            <a:endParaRPr lang="es-ES"/>
          </a:p>
        </p:txBody>
      </p:sp>
    </p:spTree>
    <p:extLst>
      <p:ext uri="{BB962C8B-B14F-4D97-AF65-F5344CB8AC3E}">
        <p14:creationId xmlns:p14="http://schemas.microsoft.com/office/powerpoint/2010/main" val="327208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8</a:t>
            </a:fld>
            <a:endParaRPr lang="es-ES"/>
          </a:p>
        </p:txBody>
      </p:sp>
    </p:spTree>
    <p:extLst>
      <p:ext uri="{BB962C8B-B14F-4D97-AF65-F5344CB8AC3E}">
        <p14:creationId xmlns:p14="http://schemas.microsoft.com/office/powerpoint/2010/main" val="301819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10</a:t>
            </a:fld>
            <a:endParaRPr lang="es-ES"/>
          </a:p>
        </p:txBody>
      </p:sp>
    </p:spTree>
    <p:extLst>
      <p:ext uri="{BB962C8B-B14F-4D97-AF65-F5344CB8AC3E}">
        <p14:creationId xmlns:p14="http://schemas.microsoft.com/office/powerpoint/2010/main" val="2945116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tiva de mercad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s-ES" noProof="0"/>
              <a:t>Año</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s-ES" noProof="0"/>
              <a:t>Haga clic en el icono para agregar un elemento gráfico SmartArt</a:t>
            </a:r>
          </a:p>
        </p:txBody>
      </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para inversores</a:t>
            </a:r>
          </a:p>
        </p:txBody>
      </p:sp>
      <p:cxnSp>
        <p:nvCxnSpPr>
          <p:cNvPr id="10" name="Conector rec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s-ES" noProof="0"/>
              <a:t>Haga clic en el icono para agregar una imagen</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para inversores</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a">
    <p:bg>
      <p:bgPr>
        <a:solidFill>
          <a:schemeClr val="bg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scala de tiempo">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s-ES" noProof="0"/>
              <a:t>Presentación para inversores</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accent2"/>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á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para inversores</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para inversores</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para inversores</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para inversores</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1" y="4249488"/>
            <a:ext cx="4941771" cy="1122202"/>
          </a:xfrm>
        </p:spPr>
        <p:txBody>
          <a:bodyPr rtlCol="0"/>
          <a:lstStyle/>
          <a:p>
            <a:pPr rtl="0"/>
            <a:r>
              <a:rPr lang="es-ES" dirty="0"/>
              <a:t>Presentación Semana 2 </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endParaRPr lang="es-E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AD2AE59-5630-4D5C-83A9-4CDEF4D7DCFB}"/>
              </a:ext>
            </a:extLst>
          </p:cNvPr>
          <p:cNvSpPr>
            <a:spLocks noGrp="1"/>
          </p:cNvSpPr>
          <p:nvPr>
            <p:ph type="title"/>
          </p:nvPr>
        </p:nvSpPr>
        <p:spPr>
          <a:xfrm>
            <a:off x="4624919" y="491215"/>
            <a:ext cx="8421688" cy="1325563"/>
          </a:xfrm>
        </p:spPr>
        <p:txBody>
          <a:bodyPr rtlCol="0"/>
          <a:lstStyle/>
          <a:p>
            <a:pPr rtl="0"/>
            <a:r>
              <a:rPr lang="es-ES" dirty="0"/>
              <a:t>Pipelines</a:t>
            </a:r>
          </a:p>
        </p:txBody>
      </p:sp>
      <p:sp>
        <p:nvSpPr>
          <p:cNvPr id="5" name="Marcador de texto 4">
            <a:extLst>
              <a:ext uri="{FF2B5EF4-FFF2-40B4-BE49-F238E27FC236}">
                <a16:creationId xmlns:a16="http://schemas.microsoft.com/office/drawing/2014/main" id="{F8657664-A458-4DDD-ACC2-1D87FCD6FCA9}"/>
              </a:ext>
            </a:extLst>
          </p:cNvPr>
          <p:cNvSpPr>
            <a:spLocks noGrp="1"/>
          </p:cNvSpPr>
          <p:nvPr>
            <p:ph type="body" idx="1"/>
          </p:nvPr>
        </p:nvSpPr>
        <p:spPr>
          <a:xfrm>
            <a:off x="6873613" y="2198283"/>
            <a:ext cx="3924300" cy="823912"/>
          </a:xfrm>
        </p:spPr>
        <p:txBody>
          <a:bodyPr rtlCol="0"/>
          <a:lstStyle/>
          <a:p>
            <a:r>
              <a:rPr lang="es-ES" dirty="0"/>
              <a:t>Pasan por una transformación a través de un script de </a:t>
            </a:r>
            <a:r>
              <a:rPr lang="es-ES" dirty="0" err="1"/>
              <a:t>pyspark</a:t>
            </a:r>
            <a:endParaRPr lang="es-ES" dirty="0"/>
          </a:p>
        </p:txBody>
      </p:sp>
      <p:sp>
        <p:nvSpPr>
          <p:cNvPr id="14" name="Marcador de número de diapositiva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10</a:t>
            </a:fld>
            <a:endParaRPr lang="es-ES" dirty="0"/>
          </a:p>
        </p:txBody>
      </p:sp>
      <p:sp>
        <p:nvSpPr>
          <p:cNvPr id="8" name="Marcador de texto 4">
            <a:extLst>
              <a:ext uri="{FF2B5EF4-FFF2-40B4-BE49-F238E27FC236}">
                <a16:creationId xmlns:a16="http://schemas.microsoft.com/office/drawing/2014/main" id="{7E4A2895-8DB7-0525-AC40-D8FC62450DA7}"/>
              </a:ext>
            </a:extLst>
          </p:cNvPr>
          <p:cNvSpPr txBox="1">
            <a:spLocks/>
          </p:cNvSpPr>
          <p:nvPr/>
        </p:nvSpPr>
        <p:spPr>
          <a:xfrm>
            <a:off x="1394088" y="1982374"/>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dirty="0"/>
              <a:t>Los datos son extraídos </a:t>
            </a:r>
          </a:p>
        </p:txBody>
      </p:sp>
      <p:sp>
        <p:nvSpPr>
          <p:cNvPr id="9" name="Marcador de texto 4">
            <a:extLst>
              <a:ext uri="{FF2B5EF4-FFF2-40B4-BE49-F238E27FC236}">
                <a16:creationId xmlns:a16="http://schemas.microsoft.com/office/drawing/2014/main" id="{32E86CA1-389E-D384-2B3D-41D9C5D735E3}"/>
              </a:ext>
            </a:extLst>
          </p:cNvPr>
          <p:cNvSpPr txBox="1">
            <a:spLocks/>
          </p:cNvSpPr>
          <p:nvPr/>
        </p:nvSpPr>
        <p:spPr>
          <a:xfrm>
            <a:off x="6873613" y="4629267"/>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dirty="0"/>
              <a:t>Este mismo script crea e ingesta una base de datos.</a:t>
            </a:r>
          </a:p>
        </p:txBody>
      </p:sp>
      <p:sp>
        <p:nvSpPr>
          <p:cNvPr id="2" name="Flecha: a la derecha 1">
            <a:extLst>
              <a:ext uri="{FF2B5EF4-FFF2-40B4-BE49-F238E27FC236}">
                <a16:creationId xmlns:a16="http://schemas.microsoft.com/office/drawing/2014/main" id="{53B5F72F-AC66-73DE-BBC0-A31D6DEDFF7E}"/>
              </a:ext>
            </a:extLst>
          </p:cNvPr>
          <p:cNvSpPr/>
          <p:nvPr/>
        </p:nvSpPr>
        <p:spPr>
          <a:xfrm>
            <a:off x="5464936" y="2514934"/>
            <a:ext cx="631064" cy="1906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2" name="Flecha: a la derecha 11">
            <a:extLst>
              <a:ext uri="{FF2B5EF4-FFF2-40B4-BE49-F238E27FC236}">
                <a16:creationId xmlns:a16="http://schemas.microsoft.com/office/drawing/2014/main" id="{3477EB46-6D80-138C-52FB-5DA44A6CCAA2}"/>
              </a:ext>
            </a:extLst>
          </p:cNvPr>
          <p:cNvSpPr/>
          <p:nvPr/>
        </p:nvSpPr>
        <p:spPr>
          <a:xfrm rot="5400000">
            <a:off x="8002730" y="3623929"/>
            <a:ext cx="631064" cy="1906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13" name="Marcador de texto 4">
            <a:extLst>
              <a:ext uri="{FF2B5EF4-FFF2-40B4-BE49-F238E27FC236}">
                <a16:creationId xmlns:a16="http://schemas.microsoft.com/office/drawing/2014/main" id="{E8676775-59B2-4533-7877-A9A7C3B1617A}"/>
              </a:ext>
            </a:extLst>
          </p:cNvPr>
          <p:cNvSpPr txBox="1">
            <a:spLocks/>
          </p:cNvSpPr>
          <p:nvPr/>
        </p:nvSpPr>
        <p:spPr>
          <a:xfrm>
            <a:off x="1313371" y="4619707"/>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dirty="0"/>
              <a:t>Una vez almacenados están disponibles para las consultas o análisis</a:t>
            </a:r>
          </a:p>
        </p:txBody>
      </p:sp>
      <p:sp>
        <p:nvSpPr>
          <p:cNvPr id="15" name="Flecha: a la derecha 14">
            <a:extLst>
              <a:ext uri="{FF2B5EF4-FFF2-40B4-BE49-F238E27FC236}">
                <a16:creationId xmlns:a16="http://schemas.microsoft.com/office/drawing/2014/main" id="{7175004B-4E73-025D-67C2-91FF2FF5A737}"/>
              </a:ext>
            </a:extLst>
          </p:cNvPr>
          <p:cNvSpPr/>
          <p:nvPr/>
        </p:nvSpPr>
        <p:spPr>
          <a:xfrm rot="10800000">
            <a:off x="5464936" y="4619707"/>
            <a:ext cx="631064" cy="1906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05AF1-623C-4E09-AB5D-8DD0571489F6}"/>
              </a:ext>
            </a:extLst>
          </p:cNvPr>
          <p:cNvSpPr>
            <a:spLocks noGrp="1"/>
          </p:cNvSpPr>
          <p:nvPr>
            <p:ph type="title"/>
          </p:nvPr>
        </p:nvSpPr>
        <p:spPr>
          <a:xfrm>
            <a:off x="2710039" y="843519"/>
            <a:ext cx="6417792" cy="1247091"/>
          </a:xfrm>
        </p:spPr>
        <p:txBody>
          <a:bodyPr rtlCol="0">
            <a:normAutofit/>
          </a:bodyPr>
          <a:lstStyle/>
          <a:p>
            <a:pPr rtl="0"/>
            <a:r>
              <a:rPr lang="es-ES" dirty="0"/>
              <a:t>Estrategia para el análisis</a:t>
            </a:r>
          </a:p>
        </p:txBody>
      </p:sp>
      <p:sp>
        <p:nvSpPr>
          <p:cNvPr id="3" name="Marcador de contenido 2">
            <a:extLst>
              <a:ext uri="{FF2B5EF4-FFF2-40B4-BE49-F238E27FC236}">
                <a16:creationId xmlns:a16="http://schemas.microsoft.com/office/drawing/2014/main" id="{9B1DDDEF-20C4-4F65-BAC9-0A763DF7E02B}"/>
              </a:ext>
            </a:extLst>
          </p:cNvPr>
          <p:cNvSpPr>
            <a:spLocks noGrp="1"/>
          </p:cNvSpPr>
          <p:nvPr>
            <p:ph type="body" sz="quarter" idx="13"/>
          </p:nvPr>
        </p:nvSpPr>
        <p:spPr>
          <a:xfrm>
            <a:off x="936492" y="2593671"/>
            <a:ext cx="5433204" cy="365125"/>
          </a:xfrm>
        </p:spPr>
        <p:txBody>
          <a:bodyPr vert="horz" lIns="91440" tIns="45720" rIns="91440" bIns="45720" rtlCol="0" anchor="t">
            <a:normAutofit lnSpcReduction="10000"/>
          </a:bodyPr>
          <a:lstStyle/>
          <a:p>
            <a:pPr rtl="0"/>
            <a:r>
              <a:rPr lang="es-ES" dirty="0"/>
              <a:t>Machine </a:t>
            </a:r>
            <a:r>
              <a:rPr lang="es-ES" dirty="0" err="1"/>
              <a:t>learning</a:t>
            </a:r>
            <a:endParaRPr lang="es-ES" dirty="0"/>
          </a:p>
        </p:txBody>
      </p:sp>
      <p:sp>
        <p:nvSpPr>
          <p:cNvPr id="17" name="Marcador de texto 16">
            <a:extLst>
              <a:ext uri="{FF2B5EF4-FFF2-40B4-BE49-F238E27FC236}">
                <a16:creationId xmlns:a16="http://schemas.microsoft.com/office/drawing/2014/main" id="{24158E79-DA49-4521-BEC6-A7BA93C41F4C}"/>
              </a:ext>
            </a:extLst>
          </p:cNvPr>
          <p:cNvSpPr>
            <a:spLocks noGrp="1"/>
          </p:cNvSpPr>
          <p:nvPr>
            <p:ph type="body" sz="quarter" idx="15"/>
          </p:nvPr>
        </p:nvSpPr>
        <p:spPr>
          <a:xfrm>
            <a:off x="383709" y="3038308"/>
            <a:ext cx="5051175" cy="557950"/>
          </a:xfrm>
        </p:spPr>
        <p:txBody>
          <a:bodyPr rtlCol="0">
            <a:normAutofit/>
          </a:bodyPr>
          <a:lstStyle/>
          <a:p>
            <a:pPr rtl="0"/>
            <a:r>
              <a:rPr lang="es-ES" dirty="0"/>
              <a:t>Modelo predictivo dedicado a minimizar costos</a:t>
            </a:r>
          </a:p>
        </p:txBody>
      </p:sp>
      <p:sp>
        <p:nvSpPr>
          <p:cNvPr id="26" name="Marcador de texto 25">
            <a:extLst>
              <a:ext uri="{FF2B5EF4-FFF2-40B4-BE49-F238E27FC236}">
                <a16:creationId xmlns:a16="http://schemas.microsoft.com/office/drawing/2014/main" id="{0FD0A14C-4421-4979-AF8C-F7E649A88162}"/>
              </a:ext>
            </a:extLst>
          </p:cNvPr>
          <p:cNvSpPr>
            <a:spLocks noGrp="1"/>
          </p:cNvSpPr>
          <p:nvPr>
            <p:ph type="body" sz="quarter" idx="25"/>
          </p:nvPr>
        </p:nvSpPr>
        <p:spPr>
          <a:xfrm>
            <a:off x="6758796" y="2558386"/>
            <a:ext cx="5433204" cy="365125"/>
          </a:xfrm>
        </p:spPr>
        <p:txBody>
          <a:bodyPr rtlCol="0">
            <a:normAutofit lnSpcReduction="10000"/>
          </a:bodyPr>
          <a:lstStyle/>
          <a:p>
            <a:pPr rtl="0"/>
            <a:r>
              <a:rPr lang="es-ES" dirty="0"/>
              <a:t>Estrategia de </a:t>
            </a:r>
            <a:r>
              <a:rPr lang="es-ES" dirty="0" err="1"/>
              <a:t>kpis</a:t>
            </a:r>
            <a:endParaRPr lang="es-ES" dirty="0"/>
          </a:p>
        </p:txBody>
      </p:sp>
      <p:sp>
        <p:nvSpPr>
          <p:cNvPr id="27" name="Marcador de texto 26">
            <a:extLst>
              <a:ext uri="{FF2B5EF4-FFF2-40B4-BE49-F238E27FC236}">
                <a16:creationId xmlns:a16="http://schemas.microsoft.com/office/drawing/2014/main" id="{9C0DB469-503B-40AF-84D1-C69B085AA96F}"/>
              </a:ext>
            </a:extLst>
          </p:cNvPr>
          <p:cNvSpPr>
            <a:spLocks noGrp="1"/>
          </p:cNvSpPr>
          <p:nvPr>
            <p:ph type="body" sz="quarter" idx="26"/>
          </p:nvPr>
        </p:nvSpPr>
        <p:spPr>
          <a:xfrm>
            <a:off x="5918936" y="3038308"/>
            <a:ext cx="5431971" cy="557950"/>
          </a:xfrm>
        </p:spPr>
        <p:txBody>
          <a:bodyPr rtlCol="0">
            <a:normAutofit/>
          </a:bodyPr>
          <a:lstStyle/>
          <a:p>
            <a:pPr rtl="0"/>
            <a:r>
              <a:rPr lang="es-ES" dirty="0"/>
              <a:t>Indicadores de rendimiento relevantes para la empresa y la industria en general</a:t>
            </a:r>
          </a:p>
        </p:txBody>
      </p:sp>
      <p:sp>
        <p:nvSpPr>
          <p:cNvPr id="11" name="Marcador de contenido 2">
            <a:extLst>
              <a:ext uri="{FF2B5EF4-FFF2-40B4-BE49-F238E27FC236}">
                <a16:creationId xmlns:a16="http://schemas.microsoft.com/office/drawing/2014/main" id="{C7BA0613-AAFF-90BF-5F58-A82CD54CA972}"/>
              </a:ext>
            </a:extLst>
          </p:cNvPr>
          <p:cNvSpPr txBox="1">
            <a:spLocks/>
          </p:cNvSpPr>
          <p:nvPr/>
        </p:nvSpPr>
        <p:spPr>
          <a:xfrm>
            <a:off x="4347247" y="453181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Reglas de negocio</a:t>
            </a:r>
          </a:p>
        </p:txBody>
      </p:sp>
      <p:sp>
        <p:nvSpPr>
          <p:cNvPr id="12" name="Marcador de texto 16">
            <a:extLst>
              <a:ext uri="{FF2B5EF4-FFF2-40B4-BE49-F238E27FC236}">
                <a16:creationId xmlns:a16="http://schemas.microsoft.com/office/drawing/2014/main" id="{E52EB959-1883-2988-CAE0-CEC00BEA59D5}"/>
              </a:ext>
            </a:extLst>
          </p:cNvPr>
          <p:cNvSpPr txBox="1">
            <a:spLocks/>
          </p:cNvSpPr>
          <p:nvPr/>
        </p:nvSpPr>
        <p:spPr>
          <a:xfrm>
            <a:off x="3202950" y="5010618"/>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Con que políticas y de que manera nos acercamos a los objetivos</a:t>
            </a:r>
          </a:p>
        </p:txBody>
      </p:sp>
    </p:spTree>
    <p:extLst>
      <p:ext uri="{BB962C8B-B14F-4D97-AF65-F5344CB8AC3E}">
        <p14:creationId xmlns:p14="http://schemas.microsoft.com/office/powerpoint/2010/main" val="147210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rtl="0"/>
              <a:t>12</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2478084" y="3101595"/>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Mariano Rodas</a:t>
            </a:r>
          </a:p>
          <a:p>
            <a:endParaRPr lang="es-ES" sz="1800" dirty="0"/>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7111647" y="308593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Alberto </a:t>
            </a:r>
            <a:r>
              <a:rPr lang="es-ES" sz="1800" dirty="0" err="1"/>
              <a:t>Landin</a:t>
            </a:r>
            <a:endParaRPr lang="es-ES" sz="1800" dirty="0"/>
          </a:p>
          <a:p>
            <a:endParaRPr lang="es-ES" sz="1800" dirty="0"/>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2478084" y="572511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latin typeface="+mj-lt"/>
              </a:rPr>
              <a:t>Federico K</a:t>
            </a:r>
            <a:r>
              <a:rPr lang="es-AR" sz="1800" b="0" i="0" dirty="0" err="1">
                <a:solidFill>
                  <a:srgbClr val="202124"/>
                </a:solidFill>
                <a:effectLst/>
                <a:latin typeface="+mj-lt"/>
              </a:rPr>
              <a:t>ostzer</a:t>
            </a:r>
            <a:endParaRPr lang="es-ES" sz="1800" dirty="0">
              <a:latin typeface="+mj-lt"/>
            </a:endParaRP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7039113" y="5750189"/>
            <a:ext cx="182880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t>Daniel Castillo</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2420508" y="1650209"/>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4380732" y="541432"/>
            <a:ext cx="3171825" cy="384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3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2349649" y="4219898"/>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7162981" y="4083184"/>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6903075" y="1736836"/>
            <a:ext cx="1782712" cy="1114195"/>
          </a:xfrm>
          <a:prstGeom prst="rect">
            <a:avLst/>
          </a:prstGeom>
        </p:spPr>
      </p:pic>
      <p:sp>
        <p:nvSpPr>
          <p:cNvPr id="23" name="Marcador de texto 35">
            <a:extLst>
              <a:ext uri="{FF2B5EF4-FFF2-40B4-BE49-F238E27FC236}">
                <a16:creationId xmlns:a16="http://schemas.microsoft.com/office/drawing/2014/main" id="{B1691FD4-EAAF-C50D-1F6D-331A0B9AD975}"/>
              </a:ext>
            </a:extLst>
          </p:cNvPr>
          <p:cNvSpPr txBox="1">
            <a:spLocks/>
          </p:cNvSpPr>
          <p:nvPr/>
        </p:nvSpPr>
        <p:spPr>
          <a:xfrm>
            <a:off x="2541960" y="6118320"/>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/federico-kostzer</a:t>
            </a:r>
          </a:p>
        </p:txBody>
      </p:sp>
      <p:sp>
        <p:nvSpPr>
          <p:cNvPr id="26" name="Marcador de texto 35">
            <a:extLst>
              <a:ext uri="{FF2B5EF4-FFF2-40B4-BE49-F238E27FC236}">
                <a16:creationId xmlns:a16="http://schemas.microsoft.com/office/drawing/2014/main" id="{B9940E1F-E0EF-9ACB-C108-4B7B548184AD}"/>
              </a:ext>
            </a:extLst>
          </p:cNvPr>
          <p:cNvSpPr txBox="1">
            <a:spLocks/>
          </p:cNvSpPr>
          <p:nvPr/>
        </p:nvSpPr>
        <p:spPr>
          <a:xfrm>
            <a:off x="7081245" y="3444656"/>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albertolandin</a:t>
            </a:r>
            <a:endParaRPr lang="es-ES" sz="2000" dirty="0"/>
          </a:p>
        </p:txBody>
      </p:sp>
      <p:pic>
        <p:nvPicPr>
          <p:cNvPr id="21" name="Imagen 20">
            <a:extLst>
              <a:ext uri="{FF2B5EF4-FFF2-40B4-BE49-F238E27FC236}">
                <a16:creationId xmlns:a16="http://schemas.microsoft.com/office/drawing/2014/main" id="{C4184CA0-AF6C-82CD-7029-057B0F8DF8BB}"/>
              </a:ext>
            </a:extLst>
          </p:cNvPr>
          <p:cNvPicPr>
            <a:picLocks noChangeAspect="1"/>
          </p:cNvPicPr>
          <p:nvPr/>
        </p:nvPicPr>
        <p:blipFill>
          <a:blip r:embed="rId7"/>
          <a:stretch>
            <a:fillRect/>
          </a:stretch>
        </p:blipFill>
        <p:spPr>
          <a:xfrm>
            <a:off x="2349649" y="6241624"/>
            <a:ext cx="192311" cy="192311"/>
          </a:xfrm>
          <a:prstGeom prst="rect">
            <a:avLst/>
          </a:prstGeom>
        </p:spPr>
      </p:pic>
      <p:pic>
        <p:nvPicPr>
          <p:cNvPr id="27" name="Imagen 26">
            <a:extLst>
              <a:ext uri="{FF2B5EF4-FFF2-40B4-BE49-F238E27FC236}">
                <a16:creationId xmlns:a16="http://schemas.microsoft.com/office/drawing/2014/main" id="{6B704005-0651-50B1-E375-6F175DCC503C}"/>
              </a:ext>
            </a:extLst>
          </p:cNvPr>
          <p:cNvPicPr>
            <a:picLocks noChangeAspect="1"/>
          </p:cNvPicPr>
          <p:nvPr/>
        </p:nvPicPr>
        <p:blipFill>
          <a:blip r:embed="rId7"/>
          <a:stretch>
            <a:fillRect/>
          </a:stretch>
        </p:blipFill>
        <p:spPr>
          <a:xfrm>
            <a:off x="6888934" y="3557440"/>
            <a:ext cx="192311" cy="192311"/>
          </a:xfrm>
          <a:prstGeom prst="rect">
            <a:avLst/>
          </a:prstGeom>
        </p:spPr>
      </p:pic>
      <p:sp>
        <p:nvSpPr>
          <p:cNvPr id="28" name="Marcador de texto 35">
            <a:extLst>
              <a:ext uri="{FF2B5EF4-FFF2-40B4-BE49-F238E27FC236}">
                <a16:creationId xmlns:a16="http://schemas.microsoft.com/office/drawing/2014/main" id="{9AF7EA7D-766E-D3A0-9753-FD27F7882D54}"/>
              </a:ext>
            </a:extLst>
          </p:cNvPr>
          <p:cNvSpPr txBox="1">
            <a:spLocks/>
          </p:cNvSpPr>
          <p:nvPr/>
        </p:nvSpPr>
        <p:spPr>
          <a:xfrm>
            <a:off x="2478084" y="3436389"/>
            <a:ext cx="4694710" cy="34306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latin typeface="+mj-lt"/>
              </a:rPr>
              <a:t>/</a:t>
            </a:r>
            <a:r>
              <a:rPr lang="es-ES" sz="2000" dirty="0" err="1">
                <a:latin typeface="+mj-lt"/>
              </a:rPr>
              <a:t>marianorodas</a:t>
            </a:r>
            <a:endParaRPr lang="es-ES" sz="2000" dirty="0">
              <a:latin typeface="+mj-lt"/>
            </a:endParaRPr>
          </a:p>
        </p:txBody>
      </p:sp>
      <p:pic>
        <p:nvPicPr>
          <p:cNvPr id="29" name="Imagen 28">
            <a:extLst>
              <a:ext uri="{FF2B5EF4-FFF2-40B4-BE49-F238E27FC236}">
                <a16:creationId xmlns:a16="http://schemas.microsoft.com/office/drawing/2014/main" id="{FA744DC3-A486-A74C-8D2B-280A7153FF3C}"/>
              </a:ext>
            </a:extLst>
          </p:cNvPr>
          <p:cNvPicPr>
            <a:picLocks noChangeAspect="1"/>
          </p:cNvPicPr>
          <p:nvPr/>
        </p:nvPicPr>
        <p:blipFill>
          <a:blip r:embed="rId7"/>
          <a:stretch>
            <a:fillRect/>
          </a:stretch>
        </p:blipFill>
        <p:spPr>
          <a:xfrm>
            <a:off x="2285773" y="3547912"/>
            <a:ext cx="192311" cy="192311"/>
          </a:xfrm>
          <a:prstGeom prst="rect">
            <a:avLst/>
          </a:prstGeom>
        </p:spPr>
      </p:pic>
      <p:pic>
        <p:nvPicPr>
          <p:cNvPr id="31" name="Imagen 30">
            <a:extLst>
              <a:ext uri="{FF2B5EF4-FFF2-40B4-BE49-F238E27FC236}">
                <a16:creationId xmlns:a16="http://schemas.microsoft.com/office/drawing/2014/main" id="{02889799-DB08-1972-5D7F-4DF7C69D3D9D}"/>
              </a:ext>
            </a:extLst>
          </p:cNvPr>
          <p:cNvPicPr>
            <a:picLocks noChangeAspect="1"/>
          </p:cNvPicPr>
          <p:nvPr/>
        </p:nvPicPr>
        <p:blipFill>
          <a:blip r:embed="rId7"/>
          <a:stretch>
            <a:fillRect/>
          </a:stretch>
        </p:blipFill>
        <p:spPr>
          <a:xfrm>
            <a:off x="6902731" y="6244788"/>
            <a:ext cx="192311" cy="192311"/>
          </a:xfrm>
          <a:prstGeom prst="rect">
            <a:avLst/>
          </a:prstGeom>
        </p:spPr>
      </p:pic>
      <p:sp>
        <p:nvSpPr>
          <p:cNvPr id="32" name="Marcador de texto 35">
            <a:extLst>
              <a:ext uri="{FF2B5EF4-FFF2-40B4-BE49-F238E27FC236}">
                <a16:creationId xmlns:a16="http://schemas.microsoft.com/office/drawing/2014/main" id="{700F2B17-2024-2717-15F5-77664C2E1346}"/>
              </a:ext>
            </a:extLst>
          </p:cNvPr>
          <p:cNvSpPr txBox="1">
            <a:spLocks/>
          </p:cNvSpPr>
          <p:nvPr/>
        </p:nvSpPr>
        <p:spPr>
          <a:xfrm>
            <a:off x="7111647" y="6159187"/>
            <a:ext cx="4694710" cy="343061"/>
          </a:xfrm>
          <a:prstGeom prst="rect">
            <a:avLst/>
          </a:prstGeom>
        </p:spPr>
        <p:txBody>
          <a:bodyPr vert="horz" lIns="91440" tIns="45720" rIns="91440" bIns="45720" rtlCol="0">
            <a:noAutofit/>
          </a:bodyPr>
          <a:lstStyle>
            <a:defPPr rtl="0">
              <a:defRPr lang="es-ES"/>
            </a:defPPr>
            <a:lvl1pPr indent="0">
              <a:lnSpc>
                <a:spcPct val="120000"/>
              </a:lnSpc>
              <a:spcBef>
                <a:spcPts val="1000"/>
              </a:spcBef>
              <a:buFont typeface="Arial" panose="020B0604020202020204" pitchFamily="34" charset="0"/>
              <a:buNone/>
              <a:defRPr sz="1600">
                <a:solidFill>
                  <a:schemeClr val="tx1">
                    <a:lumMod val="75000"/>
                    <a:lumOff val="25000"/>
                  </a:schemeClr>
                </a:solidFill>
                <a:latin typeface="+mj-lt"/>
              </a:defRPr>
            </a:lvl1pPr>
            <a:lvl2pPr indent="0">
              <a:lnSpc>
                <a:spcPct val="120000"/>
              </a:lnSpc>
              <a:spcBef>
                <a:spcPts val="1000"/>
              </a:spcBef>
              <a:buFont typeface="Arial" panose="020B0604020202020204" pitchFamily="34" charset="0"/>
              <a:buNone/>
              <a:defRPr sz="1400">
                <a:solidFill>
                  <a:schemeClr val="tx1">
                    <a:lumMod val="75000"/>
                    <a:lumOff val="25000"/>
                  </a:schemeClr>
                </a:solidFill>
              </a:defRPr>
            </a:lvl2pPr>
            <a:lvl3pPr indent="0">
              <a:lnSpc>
                <a:spcPct val="120000"/>
              </a:lnSpc>
              <a:spcBef>
                <a:spcPts val="1000"/>
              </a:spcBef>
              <a:buFont typeface="Arial" panose="020B0604020202020204" pitchFamily="34" charset="0"/>
              <a:buNone/>
              <a:defRPr sz="1400">
                <a:solidFill>
                  <a:schemeClr val="tx1">
                    <a:lumMod val="75000"/>
                    <a:lumOff val="25000"/>
                  </a:schemeClr>
                </a:solidFill>
              </a:defRPr>
            </a:lvl3pPr>
            <a:lvl4pPr indent="0">
              <a:lnSpc>
                <a:spcPct val="120000"/>
              </a:lnSpc>
              <a:spcBef>
                <a:spcPts val="1000"/>
              </a:spcBef>
              <a:buFont typeface="Arial" panose="020B0604020202020204" pitchFamily="34" charset="0"/>
              <a:buNone/>
              <a:defRPr sz="1400">
                <a:solidFill>
                  <a:schemeClr val="tx1">
                    <a:lumMod val="75000"/>
                    <a:lumOff val="25000"/>
                  </a:schemeClr>
                </a:solidFill>
              </a:defRPr>
            </a:lvl4pPr>
            <a:lvl5pPr indent="0">
              <a:lnSpc>
                <a:spcPct val="120000"/>
              </a:lnSpc>
              <a:spcBef>
                <a:spcPts val="1000"/>
              </a:spcBef>
              <a:buFont typeface="Arial" panose="020B0604020202020204" pitchFamily="34" charset="0"/>
              <a:buNone/>
              <a:defRPr sz="1400">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AR" sz="2000" dirty="0"/>
              <a:t>/</a:t>
            </a:r>
            <a:r>
              <a:rPr lang="es-AR" sz="2000" dirty="0" err="1"/>
              <a:t>daniel-casvill</a:t>
            </a:r>
            <a:endParaRPr lang="es-ES" sz="2000" dirty="0"/>
          </a:p>
        </p:txBody>
      </p:sp>
    </p:spTree>
    <p:extLst>
      <p:ext uri="{BB962C8B-B14F-4D97-AF65-F5344CB8AC3E}">
        <p14:creationId xmlns:p14="http://schemas.microsoft.com/office/powerpoint/2010/main" val="63178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a:t>MUCHAS 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s-ES" dirty="0"/>
              <a:t>Equipo 12 </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13</a:t>
            </a:fld>
            <a:endParaRPr lang="es-E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200149" y="310658"/>
            <a:ext cx="3171825" cy="1325563"/>
          </a:xfrm>
        </p:spPr>
        <p:txBody>
          <a:bodyPr rtlCol="0"/>
          <a:lstStyle/>
          <a:p>
            <a:pPr rtl="0"/>
            <a:r>
              <a:rPr lang="es-ES" dirty="0"/>
              <a:t>QUIÉNES SOMOS</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00149" y="2543179"/>
            <a:ext cx="3571875" cy="2819630"/>
          </a:xfrm>
        </p:spPr>
        <p:txBody>
          <a:bodyPr rtlCol="0">
            <a:normAutofit/>
          </a:bodyPr>
          <a:lstStyle/>
          <a:p>
            <a:pPr rtl="0"/>
            <a:r>
              <a:rPr lang="es-ES" dirty="0"/>
              <a:t>Somos un grupo de estudiantes de Henry de distintos países interesados en comprender e incorporar las herramientas que la Ciencia de Datos posibilita con el objetivo de un próspero desarrollo profesional y de adquirir la capacidad de una mejor toma de decisiones. </a:t>
            </a:r>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a:t>2</a:t>
            </a:fld>
            <a:endParaRPr lang="es-ES" dirty="0"/>
          </a:p>
        </p:txBody>
      </p:sp>
      <p:sp>
        <p:nvSpPr>
          <p:cNvPr id="8" name="Marcador de texto 35">
            <a:extLst>
              <a:ext uri="{FF2B5EF4-FFF2-40B4-BE49-F238E27FC236}">
                <a16:creationId xmlns:a16="http://schemas.microsoft.com/office/drawing/2014/main" id="{1ADD86BB-C5F3-92E3-535B-9BA6EDC5A556}"/>
              </a:ext>
            </a:extLst>
          </p:cNvPr>
          <p:cNvSpPr txBox="1">
            <a:spLocks/>
          </p:cNvSpPr>
          <p:nvPr/>
        </p:nvSpPr>
        <p:spPr>
          <a:xfrm>
            <a:off x="5613449"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Mariano Rodas</a:t>
            </a:r>
          </a:p>
          <a:p>
            <a:endParaRPr lang="es-ES" dirty="0"/>
          </a:p>
        </p:txBody>
      </p:sp>
      <p:sp>
        <p:nvSpPr>
          <p:cNvPr id="9" name="Marcador de texto 51">
            <a:extLst>
              <a:ext uri="{FF2B5EF4-FFF2-40B4-BE49-F238E27FC236}">
                <a16:creationId xmlns:a16="http://schemas.microsoft.com/office/drawing/2014/main" id="{1E875058-0802-4E0B-C196-204290D160C4}"/>
              </a:ext>
            </a:extLst>
          </p:cNvPr>
          <p:cNvSpPr txBox="1">
            <a:spLocks/>
          </p:cNvSpPr>
          <p:nvPr/>
        </p:nvSpPr>
        <p:spPr>
          <a:xfrm>
            <a:off x="5495157"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1" name="Marcador de texto 35">
            <a:extLst>
              <a:ext uri="{FF2B5EF4-FFF2-40B4-BE49-F238E27FC236}">
                <a16:creationId xmlns:a16="http://schemas.microsoft.com/office/drawing/2014/main" id="{D558BFDB-F6E9-F5E7-4E5F-BADB95C3911C}"/>
              </a:ext>
            </a:extLst>
          </p:cNvPr>
          <p:cNvSpPr txBox="1">
            <a:spLocks/>
          </p:cNvSpPr>
          <p:nvPr/>
        </p:nvSpPr>
        <p:spPr>
          <a:xfrm>
            <a:off x="8165382" y="2912972"/>
            <a:ext cx="1828800" cy="34306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Alberto </a:t>
            </a:r>
            <a:r>
              <a:rPr lang="es-ES" dirty="0" err="1"/>
              <a:t>Landin</a:t>
            </a:r>
            <a:endParaRPr lang="es-ES" dirty="0"/>
          </a:p>
          <a:p>
            <a:endParaRPr lang="es-ES" dirty="0"/>
          </a:p>
        </p:txBody>
      </p:sp>
      <p:sp>
        <p:nvSpPr>
          <p:cNvPr id="12" name="Marcador de texto 51">
            <a:extLst>
              <a:ext uri="{FF2B5EF4-FFF2-40B4-BE49-F238E27FC236}">
                <a16:creationId xmlns:a16="http://schemas.microsoft.com/office/drawing/2014/main" id="{5BB74E77-8231-0D38-8CEB-AE61E50187BA}"/>
              </a:ext>
            </a:extLst>
          </p:cNvPr>
          <p:cNvSpPr txBox="1">
            <a:spLocks/>
          </p:cNvSpPr>
          <p:nvPr/>
        </p:nvSpPr>
        <p:spPr>
          <a:xfrm>
            <a:off x="8047090" y="3258907"/>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sp>
        <p:nvSpPr>
          <p:cNvPr id="14" name="Marcador de texto 35">
            <a:extLst>
              <a:ext uri="{FF2B5EF4-FFF2-40B4-BE49-F238E27FC236}">
                <a16:creationId xmlns:a16="http://schemas.microsoft.com/office/drawing/2014/main" id="{01182E51-67D3-21E8-CE7E-2782611F31B2}"/>
              </a:ext>
            </a:extLst>
          </p:cNvPr>
          <p:cNvSpPr txBox="1">
            <a:spLocks/>
          </p:cNvSpPr>
          <p:nvPr/>
        </p:nvSpPr>
        <p:spPr>
          <a:xfrm>
            <a:off x="5613449"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mj-lt"/>
              </a:rPr>
              <a:t>Federico K</a:t>
            </a:r>
            <a:r>
              <a:rPr lang="es-AR" b="0" i="0" dirty="0" err="1">
                <a:solidFill>
                  <a:srgbClr val="202124"/>
                </a:solidFill>
                <a:effectLst/>
                <a:latin typeface="+mj-lt"/>
              </a:rPr>
              <a:t>ostzer</a:t>
            </a:r>
            <a:endParaRPr lang="es-ES" dirty="0">
              <a:latin typeface="+mj-lt"/>
            </a:endParaRPr>
          </a:p>
        </p:txBody>
      </p:sp>
      <p:sp>
        <p:nvSpPr>
          <p:cNvPr id="15" name="Marcador de texto 51">
            <a:extLst>
              <a:ext uri="{FF2B5EF4-FFF2-40B4-BE49-F238E27FC236}">
                <a16:creationId xmlns:a16="http://schemas.microsoft.com/office/drawing/2014/main" id="{2A007825-242C-6525-0E31-54A3C732D82C}"/>
              </a:ext>
            </a:extLst>
          </p:cNvPr>
          <p:cNvSpPr txBox="1">
            <a:spLocks/>
          </p:cNvSpPr>
          <p:nvPr/>
        </p:nvSpPr>
        <p:spPr>
          <a:xfrm>
            <a:off x="5495157"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Analista de datos</a:t>
            </a:r>
          </a:p>
        </p:txBody>
      </p:sp>
      <p:sp>
        <p:nvSpPr>
          <p:cNvPr id="17" name="Marcador de texto 35">
            <a:extLst>
              <a:ext uri="{FF2B5EF4-FFF2-40B4-BE49-F238E27FC236}">
                <a16:creationId xmlns:a16="http://schemas.microsoft.com/office/drawing/2014/main" id="{450D1077-8B23-E978-92A4-0F0A3BD66371}"/>
              </a:ext>
            </a:extLst>
          </p:cNvPr>
          <p:cNvSpPr txBox="1">
            <a:spLocks/>
          </p:cNvSpPr>
          <p:nvPr/>
        </p:nvSpPr>
        <p:spPr>
          <a:xfrm>
            <a:off x="8055074" y="5054809"/>
            <a:ext cx="1828800" cy="34306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Daniel Castillo</a:t>
            </a:r>
          </a:p>
        </p:txBody>
      </p:sp>
      <p:sp>
        <p:nvSpPr>
          <p:cNvPr id="18" name="Marcador de texto 51">
            <a:extLst>
              <a:ext uri="{FF2B5EF4-FFF2-40B4-BE49-F238E27FC236}">
                <a16:creationId xmlns:a16="http://schemas.microsoft.com/office/drawing/2014/main" id="{36FCC6A0-A4E4-A6FD-D4FF-CB4E655988F5}"/>
              </a:ext>
            </a:extLst>
          </p:cNvPr>
          <p:cNvSpPr txBox="1">
            <a:spLocks/>
          </p:cNvSpPr>
          <p:nvPr/>
        </p:nvSpPr>
        <p:spPr>
          <a:xfrm>
            <a:off x="7936782" y="5400744"/>
            <a:ext cx="2057400" cy="343061"/>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400" dirty="0"/>
              <a:t>Ingeniero de datos</a:t>
            </a:r>
          </a:p>
        </p:txBody>
      </p:sp>
      <p:pic>
        <p:nvPicPr>
          <p:cNvPr id="19" name="Imagen 18">
            <a:extLst>
              <a:ext uri="{FF2B5EF4-FFF2-40B4-BE49-F238E27FC236}">
                <a16:creationId xmlns:a16="http://schemas.microsoft.com/office/drawing/2014/main" id="{192E316C-F2BD-6846-EF1A-BF0615EC9D65}"/>
              </a:ext>
            </a:extLst>
          </p:cNvPr>
          <p:cNvPicPr>
            <a:picLocks noChangeAspect="1"/>
          </p:cNvPicPr>
          <p:nvPr/>
        </p:nvPicPr>
        <p:blipFill rotWithShape="1">
          <a:blip r:embed="rId3"/>
          <a:srcRect t="17079" b="19648"/>
          <a:stretch/>
        </p:blipFill>
        <p:spPr>
          <a:xfrm>
            <a:off x="5613449" y="1460130"/>
            <a:ext cx="1571226" cy="1325562"/>
          </a:xfrm>
          <a:prstGeom prst="rect">
            <a:avLst/>
          </a:prstGeom>
          <a:ln>
            <a:solidFill>
              <a:schemeClr val="tx1"/>
            </a:solidFill>
          </a:ln>
        </p:spPr>
      </p:pic>
      <p:sp>
        <p:nvSpPr>
          <p:cNvPr id="20" name="Título 1">
            <a:extLst>
              <a:ext uri="{FF2B5EF4-FFF2-40B4-BE49-F238E27FC236}">
                <a16:creationId xmlns:a16="http://schemas.microsoft.com/office/drawing/2014/main" id="{C0B0327B-E035-B825-C25A-BAFE8F626544}"/>
              </a:ext>
              <a:ext uri="{C183D7F6-B498-43B3-948B-1728B52AA6E4}">
                <adec:decorative xmlns:adec="http://schemas.microsoft.com/office/drawing/2017/decorative" val="0"/>
              </a:ext>
            </a:extLst>
          </p:cNvPr>
          <p:cNvSpPr txBox="1">
            <a:spLocks/>
          </p:cNvSpPr>
          <p:nvPr/>
        </p:nvSpPr>
        <p:spPr>
          <a:xfrm>
            <a:off x="1200149" y="1810355"/>
            <a:ext cx="3171825" cy="3845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s-ES" sz="1200" dirty="0"/>
              <a:t>Grupo 12</a:t>
            </a:r>
          </a:p>
        </p:txBody>
      </p:sp>
      <p:pic>
        <p:nvPicPr>
          <p:cNvPr id="6" name="Imagen 5">
            <a:extLst>
              <a:ext uri="{FF2B5EF4-FFF2-40B4-BE49-F238E27FC236}">
                <a16:creationId xmlns:a16="http://schemas.microsoft.com/office/drawing/2014/main" id="{D96244EC-16F1-A015-E682-59A66EFFC3BC}"/>
              </a:ext>
            </a:extLst>
          </p:cNvPr>
          <p:cNvPicPr>
            <a:picLocks noChangeAspect="1"/>
          </p:cNvPicPr>
          <p:nvPr/>
        </p:nvPicPr>
        <p:blipFill>
          <a:blip r:embed="rId4"/>
          <a:stretch>
            <a:fillRect/>
          </a:stretch>
        </p:blipFill>
        <p:spPr>
          <a:xfrm>
            <a:off x="5767612" y="3701276"/>
            <a:ext cx="1262900" cy="1322860"/>
          </a:xfrm>
          <a:prstGeom prst="rect">
            <a:avLst/>
          </a:prstGeom>
        </p:spPr>
      </p:pic>
      <p:pic>
        <p:nvPicPr>
          <p:cNvPr id="22" name="Imagen 21">
            <a:extLst>
              <a:ext uri="{FF2B5EF4-FFF2-40B4-BE49-F238E27FC236}">
                <a16:creationId xmlns:a16="http://schemas.microsoft.com/office/drawing/2014/main" id="{9656D8D9-73CC-5845-3E80-29DE709480A7}"/>
              </a:ext>
            </a:extLst>
          </p:cNvPr>
          <p:cNvPicPr>
            <a:picLocks noChangeAspect="1"/>
          </p:cNvPicPr>
          <p:nvPr/>
        </p:nvPicPr>
        <p:blipFill rotWithShape="1">
          <a:blip r:embed="rId5"/>
          <a:srcRect l="18311" t="-4693" r="16929" b="4897"/>
          <a:stretch/>
        </p:blipFill>
        <p:spPr>
          <a:xfrm>
            <a:off x="8165382" y="3593798"/>
            <a:ext cx="1262900" cy="1459574"/>
          </a:xfrm>
          <a:prstGeom prst="rect">
            <a:avLst/>
          </a:prstGeom>
        </p:spPr>
      </p:pic>
      <p:pic>
        <p:nvPicPr>
          <p:cNvPr id="24" name="Imagen 23">
            <a:extLst>
              <a:ext uri="{FF2B5EF4-FFF2-40B4-BE49-F238E27FC236}">
                <a16:creationId xmlns:a16="http://schemas.microsoft.com/office/drawing/2014/main" id="{F40F307A-69F8-7524-B832-43EFBB93582B}"/>
              </a:ext>
            </a:extLst>
          </p:cNvPr>
          <p:cNvPicPr>
            <a:picLocks noChangeAspect="1"/>
          </p:cNvPicPr>
          <p:nvPr/>
        </p:nvPicPr>
        <p:blipFill>
          <a:blip r:embed="rId6"/>
          <a:stretch>
            <a:fillRect/>
          </a:stretch>
        </p:blipFill>
        <p:spPr>
          <a:xfrm>
            <a:off x="7905476" y="1565813"/>
            <a:ext cx="1782712" cy="1114195"/>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779DE4-CAEA-4617-897E-FEC9A2AC2D6A}"/>
              </a:ext>
            </a:extLst>
          </p:cNvPr>
          <p:cNvSpPr>
            <a:spLocks noGrp="1"/>
          </p:cNvSpPr>
          <p:nvPr>
            <p:ph type="body" sz="quarter" idx="13"/>
          </p:nvPr>
        </p:nvSpPr>
        <p:spPr>
          <a:xfrm>
            <a:off x="128391" y="1310879"/>
            <a:ext cx="2384817" cy="799306"/>
          </a:xfrm>
        </p:spPr>
        <p:txBody>
          <a:bodyPr vert="horz" lIns="91440" tIns="45720" rIns="91440" bIns="45720" rtlCol="0" anchor="ctr">
            <a:normAutofit fontScale="92500" lnSpcReduction="10000"/>
          </a:bodyPr>
          <a:lstStyle/>
          <a:p>
            <a:pPr rtl="0"/>
            <a:r>
              <a:rPr lang="es-ES" dirty="0"/>
              <a:t>Etapa 1:</a:t>
            </a:r>
          </a:p>
          <a:p>
            <a:pPr rtl="0"/>
            <a:r>
              <a:rPr lang="es-ES" dirty="0"/>
              <a:t>Puesta en marcha del proyecto </a:t>
            </a:r>
          </a:p>
        </p:txBody>
      </p:sp>
      <p:sp>
        <p:nvSpPr>
          <p:cNvPr id="4" name="Marcador de texto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s-ES" dirty="0"/>
              <a:t>Etapa 2:</a:t>
            </a:r>
          </a:p>
          <a:p>
            <a:pPr rtl="0"/>
            <a:r>
              <a:rPr lang="es-ES" dirty="0"/>
              <a:t>Trabajando los datos</a:t>
            </a:r>
          </a:p>
        </p:txBody>
      </p:sp>
      <p:sp>
        <p:nvSpPr>
          <p:cNvPr id="5" name="Marcador de texto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rtlCol="0"/>
          <a:lstStyle/>
          <a:p>
            <a:pPr rtl="0"/>
            <a:r>
              <a:rPr lang="es-ES" dirty="0"/>
              <a:t>Etapa 3:</a:t>
            </a:r>
          </a:p>
          <a:p>
            <a:pPr rtl="0"/>
            <a:r>
              <a:rPr lang="es-ES" dirty="0"/>
              <a:t>Etapa de análisis</a:t>
            </a:r>
          </a:p>
        </p:txBody>
      </p:sp>
      <p:sp>
        <p:nvSpPr>
          <p:cNvPr id="6" name="Marcador de texto 5">
            <a:extLst>
              <a:ext uri="{FF2B5EF4-FFF2-40B4-BE49-F238E27FC236}">
                <a16:creationId xmlns:a16="http://schemas.microsoft.com/office/drawing/2014/main" id="{5C594564-4FC6-401A-8586-44735EE819EC}"/>
              </a:ext>
            </a:extLst>
          </p:cNvPr>
          <p:cNvSpPr>
            <a:spLocks noGrp="1"/>
          </p:cNvSpPr>
          <p:nvPr>
            <p:ph type="body" sz="quarter" idx="16"/>
          </p:nvPr>
        </p:nvSpPr>
        <p:spPr>
          <a:xfrm>
            <a:off x="1075968" y="4710114"/>
            <a:ext cx="2970796" cy="514350"/>
          </a:xfrm>
        </p:spPr>
        <p:txBody>
          <a:bodyPr rtlCol="0"/>
          <a:lstStyle/>
          <a:p>
            <a:pPr rtl="0"/>
            <a:r>
              <a:rPr lang="es-ES" dirty="0"/>
              <a:t>Etapa 4:</a:t>
            </a:r>
          </a:p>
          <a:p>
            <a:pPr rtl="0"/>
            <a:r>
              <a:rPr lang="es-ES" dirty="0"/>
              <a:t>Presentación final</a:t>
            </a:r>
          </a:p>
        </p:txBody>
      </p:sp>
      <p:sp>
        <p:nvSpPr>
          <p:cNvPr id="7" name="Marcador de texto 6">
            <a:extLst>
              <a:ext uri="{FF2B5EF4-FFF2-40B4-BE49-F238E27FC236}">
                <a16:creationId xmlns:a16="http://schemas.microsoft.com/office/drawing/2014/main" id="{D7EB25CA-DA83-483D-AF83-0001BDF2DE2B}"/>
              </a:ext>
            </a:extLst>
          </p:cNvPr>
          <p:cNvSpPr>
            <a:spLocks noGrp="1"/>
          </p:cNvSpPr>
          <p:nvPr>
            <p:ph type="body" sz="quarter" idx="17"/>
          </p:nvPr>
        </p:nvSpPr>
        <p:spPr>
          <a:xfrm>
            <a:off x="4389178" y="1205111"/>
            <a:ext cx="5539095" cy="1352352"/>
          </a:xfrm>
        </p:spPr>
        <p:txBody>
          <a:bodyPr rtlCol="0"/>
          <a:lstStyle/>
          <a:p>
            <a:pPr rtl="0"/>
            <a:r>
              <a:rPr lang="es-ES" dirty="0"/>
              <a:t>Desarrollar métricas</a:t>
            </a:r>
          </a:p>
          <a:p>
            <a:pPr rtl="0"/>
            <a:r>
              <a:rPr lang="es-ES" dirty="0"/>
              <a:t>Presentación de </a:t>
            </a:r>
            <a:r>
              <a:rPr lang="es-ES" dirty="0" err="1"/>
              <a:t>KPIs</a:t>
            </a:r>
            <a:endParaRPr lang="es-ES" dirty="0"/>
          </a:p>
          <a:p>
            <a:pPr rtl="0"/>
            <a:r>
              <a:rPr lang="es-ES" dirty="0"/>
              <a:t>Tecnologías a usar</a:t>
            </a:r>
          </a:p>
          <a:p>
            <a:pPr rtl="0"/>
            <a:r>
              <a:rPr lang="es-ES" dirty="0"/>
              <a:t>Documentar alcance del proyecto</a:t>
            </a:r>
          </a:p>
          <a:p>
            <a:pPr rtl="0"/>
            <a:endParaRPr lang="es-ES" dirty="0"/>
          </a:p>
          <a:p>
            <a:pPr rtl="0"/>
            <a:endParaRPr lang="es-ES" dirty="0"/>
          </a:p>
        </p:txBody>
      </p:sp>
      <p:sp>
        <p:nvSpPr>
          <p:cNvPr id="8" name="Marcador de texto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rtlCol="0"/>
          <a:lstStyle/>
          <a:p>
            <a:pPr rtl="0"/>
            <a:r>
              <a:rPr lang="es-ES" dirty="0"/>
              <a:t>Diseño del modelo de base de datos</a:t>
            </a:r>
          </a:p>
          <a:p>
            <a:pPr rtl="0"/>
            <a:r>
              <a:rPr lang="es-ES" dirty="0"/>
              <a:t>Creación y configuración de ambiente </a:t>
            </a:r>
            <a:r>
              <a:rPr lang="es-ES" dirty="0" err="1"/>
              <a:t>big</a:t>
            </a:r>
            <a:r>
              <a:rPr lang="es-ES" dirty="0"/>
              <a:t> data</a:t>
            </a:r>
          </a:p>
          <a:p>
            <a:pPr rtl="0"/>
            <a:r>
              <a:rPr lang="es-ES" dirty="0"/>
              <a:t>Automatización del data </a:t>
            </a:r>
            <a:r>
              <a:rPr lang="es-ES" dirty="0" err="1"/>
              <a:t>warehouse</a:t>
            </a:r>
            <a:endParaRPr lang="es-ES" dirty="0"/>
          </a:p>
          <a:p>
            <a:pPr rtl="0"/>
            <a:endParaRPr lang="es-ES" dirty="0"/>
          </a:p>
        </p:txBody>
      </p:sp>
      <p:sp>
        <p:nvSpPr>
          <p:cNvPr id="9" name="Marcador de texto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s-ES" dirty="0"/>
              <a:t>Exposición de reportes y dashboards</a:t>
            </a:r>
          </a:p>
          <a:p>
            <a:pPr rtl="0"/>
            <a:r>
              <a:rPr lang="es-ES" dirty="0"/>
              <a:t>Creación de modelos predictivos </a:t>
            </a:r>
          </a:p>
          <a:p>
            <a:pPr rtl="0"/>
            <a:r>
              <a:rPr lang="es-ES" dirty="0"/>
              <a:t>Aplicar reglas de negocios</a:t>
            </a:r>
          </a:p>
        </p:txBody>
      </p:sp>
      <p:sp>
        <p:nvSpPr>
          <p:cNvPr id="10" name="Marcador de texto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539095" cy="1131527"/>
          </a:xfrm>
        </p:spPr>
        <p:txBody>
          <a:bodyPr rtlCol="0"/>
          <a:lstStyle/>
          <a:p>
            <a:pPr rtl="0"/>
            <a:r>
              <a:rPr lang="es-ES" dirty="0"/>
              <a:t>Conclusiones </a:t>
            </a:r>
          </a:p>
          <a:p>
            <a:pPr rtl="0"/>
            <a:r>
              <a:rPr lang="es-ES" dirty="0"/>
              <a:t>Recomendaciones</a:t>
            </a:r>
          </a:p>
          <a:p>
            <a:pPr rtl="0"/>
            <a:endParaRPr lang="es-ES" dirty="0"/>
          </a:p>
        </p:txBody>
      </p:sp>
      <p:sp>
        <p:nvSpPr>
          <p:cNvPr id="13" name="Marcador de número de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s-ES" smtClean="0"/>
              <a:pPr rtl="0"/>
              <a:t>3</a:t>
            </a:fld>
            <a:endParaRPr lang="es-ES"/>
          </a:p>
        </p:txBody>
      </p:sp>
      <p:sp>
        <p:nvSpPr>
          <p:cNvPr id="17" name="Flecha: a la derecha 16">
            <a:extLst>
              <a:ext uri="{FF2B5EF4-FFF2-40B4-BE49-F238E27FC236}">
                <a16:creationId xmlns:a16="http://schemas.microsoft.com/office/drawing/2014/main" id="{4B216D42-1669-D335-EEC5-918454F64CDD}"/>
              </a:ext>
            </a:extLst>
          </p:cNvPr>
          <p:cNvSpPr/>
          <p:nvPr/>
        </p:nvSpPr>
        <p:spPr>
          <a:xfrm rot="7106560">
            <a:off x="9371539" y="2329825"/>
            <a:ext cx="637217" cy="2834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dirty="0">
              <a:solidFill>
                <a:srgbClr val="FFFF00"/>
              </a:solidFill>
              <a:highlight>
                <a:srgbClr val="FFFF00"/>
              </a:highlight>
            </a:endParaRPr>
          </a:p>
        </p:txBody>
      </p:sp>
      <p:sp>
        <p:nvSpPr>
          <p:cNvPr id="12" name="Marcador de contenido 2">
            <a:extLst>
              <a:ext uri="{FF2B5EF4-FFF2-40B4-BE49-F238E27FC236}">
                <a16:creationId xmlns:a16="http://schemas.microsoft.com/office/drawing/2014/main" id="{DE654F8D-A6B1-7C09-48AA-9FD3A2DEE57E}"/>
              </a:ext>
            </a:extLst>
          </p:cNvPr>
          <p:cNvSpPr txBox="1">
            <a:spLocks/>
          </p:cNvSpPr>
          <p:nvPr/>
        </p:nvSpPr>
        <p:spPr>
          <a:xfrm>
            <a:off x="9222937" y="1781221"/>
            <a:ext cx="2266949" cy="723469"/>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200" dirty="0"/>
              <a:t>(Ud. ESTÁ AQUÍ)</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711960" y="3730227"/>
            <a:ext cx="3139440" cy="1325563"/>
          </a:xfrm>
        </p:spPr>
        <p:txBody>
          <a:bodyPr rtlCol="0"/>
          <a:lstStyle/>
          <a:p>
            <a:pPr rtl="0"/>
            <a:r>
              <a:rPr lang="es-ES" dirty="0"/>
              <a:t>Modelado de datos</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es-ES" dirty="0"/>
              <a:t>Origen de los datos</a:t>
            </a:r>
          </a:p>
        </p:txBody>
      </p:sp>
      <p:sp>
        <p:nvSpPr>
          <p:cNvPr id="5" name="Marcador de texto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es-ES" dirty="0"/>
              <a:t>Validación de datos</a:t>
            </a:r>
          </a:p>
        </p:txBody>
      </p:sp>
      <p:sp>
        <p:nvSpPr>
          <p:cNvPr id="7" name="Marcador de texto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es-ES" dirty="0"/>
              <a:t>Creación del modelo</a:t>
            </a:r>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rtlCol="0">
            <a:normAutofit lnSpcReduction="10000"/>
          </a:bodyPr>
          <a:lstStyle/>
          <a:p>
            <a:pPr rtl="0"/>
            <a:r>
              <a:rPr lang="es-ES" dirty="0"/>
              <a:t>Carga de datos</a:t>
            </a:r>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s-ES" smtClean="0"/>
              <a:pPr rtl="0"/>
              <a:t>4</a:t>
            </a:fld>
            <a:endParaRPr lang="es-ES"/>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838201" y="561221"/>
            <a:ext cx="5111750" cy="1204912"/>
          </a:xfrm>
        </p:spPr>
        <p:txBody>
          <a:bodyPr rtlCol="0"/>
          <a:lstStyle/>
          <a:p>
            <a:pPr rtl="0"/>
            <a:r>
              <a:rPr lang="es-ES" dirty="0"/>
              <a:t>Obtención de datos</a:t>
            </a:r>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838200" y="2089836"/>
            <a:ext cx="4507813" cy="3002032"/>
          </a:xfrm>
        </p:spPr>
        <p:txBody>
          <a:bodyPr vert="horz" lIns="91440" tIns="45720" rIns="91440" bIns="45720" rtlCol="0" anchor="t">
            <a:normAutofit/>
          </a:bodyPr>
          <a:lstStyle/>
          <a:p>
            <a:pPr rtl="0"/>
            <a:r>
              <a:rPr lang="es-ES" sz="1600" noProof="1"/>
              <a:t>	Este trabajo fue elaborado a partir de los datos provistos por el E-Commerce brasileño Olist Store. Este set de datos contiene más de 100.000 órdenes de venta realizadas por más de 3.000 proveedores, que van desde el 2016 al 2018. </a:t>
            </a:r>
          </a:p>
          <a:p>
            <a:pPr rtl="0"/>
            <a:r>
              <a:rPr lang="es-ES" sz="1600" noProof="1"/>
              <a:t>	Además, contiene información sobre la ubicación de compradores y vendedores, características sobre los productos como el tamaño y peso y los métodos de pago de cada operación.</a:t>
            </a:r>
          </a:p>
          <a:p>
            <a:pPr rtl="0"/>
            <a:endParaRPr lang="es-ES" noProof="1"/>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5</a:t>
            </a:fld>
            <a:endParaRPr lang="es-ES" dirty="0"/>
          </a:p>
        </p:txBody>
      </p:sp>
      <p:sp>
        <p:nvSpPr>
          <p:cNvPr id="8" name="Título 1">
            <a:extLst>
              <a:ext uri="{FF2B5EF4-FFF2-40B4-BE49-F238E27FC236}">
                <a16:creationId xmlns:a16="http://schemas.microsoft.com/office/drawing/2014/main" id="{51E9CCB5-9ED0-8879-FC43-F8464CB51698}"/>
              </a:ext>
            </a:extLst>
          </p:cNvPr>
          <p:cNvSpPr txBox="1">
            <a:spLocks/>
          </p:cNvSpPr>
          <p:nvPr/>
        </p:nvSpPr>
        <p:spPr>
          <a:xfrm>
            <a:off x="6242050" y="561221"/>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s-ES" dirty="0"/>
              <a:t>Validación de datos</a:t>
            </a:r>
          </a:p>
        </p:txBody>
      </p:sp>
      <p:pic>
        <p:nvPicPr>
          <p:cNvPr id="1026" name="Picture 2">
            <a:extLst>
              <a:ext uri="{FF2B5EF4-FFF2-40B4-BE49-F238E27FC236}">
                <a16:creationId xmlns:a16="http://schemas.microsoft.com/office/drawing/2014/main" id="{90029AA3-9C06-B221-1A1F-C2829296D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1" y="3902412"/>
            <a:ext cx="5638126" cy="2819063"/>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contenido 2">
            <a:extLst>
              <a:ext uri="{FF2B5EF4-FFF2-40B4-BE49-F238E27FC236}">
                <a16:creationId xmlns:a16="http://schemas.microsoft.com/office/drawing/2014/main" id="{C6438E9E-BB4F-5C85-CAC8-2EE64B92F321}"/>
              </a:ext>
            </a:extLst>
          </p:cNvPr>
          <p:cNvSpPr txBox="1">
            <a:spLocks/>
          </p:cNvSpPr>
          <p:nvPr/>
        </p:nvSpPr>
        <p:spPr>
          <a:xfrm>
            <a:off x="6242050" y="2089836"/>
            <a:ext cx="5111750" cy="267832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1600" noProof="1"/>
              <a:t>El primer paso fue comprender qué datos serían de relevancia y cuales optaríamos abandonar. En los distintos datasets a disposición pudimos hallar algunos valores faltantes, elementos pobremente categorizados e información irrelevante, por lo que realizar una limpieza de estos datos era imperativo.</a:t>
            </a:r>
          </a:p>
          <a:p>
            <a:endParaRPr lang="es-ES" noProof="1"/>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3394075" y="0"/>
            <a:ext cx="5111750" cy="1204912"/>
          </a:xfrm>
        </p:spPr>
        <p:txBody>
          <a:bodyPr rtlCol="0"/>
          <a:lstStyle/>
          <a:p>
            <a:pPr rtl="0"/>
            <a:r>
              <a:rPr lang="es-ES" dirty="0"/>
              <a:t>Creación del modelo</a:t>
            </a:r>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352697" y="1672047"/>
            <a:ext cx="4865188" cy="3788227"/>
          </a:xfrm>
        </p:spPr>
        <p:txBody>
          <a:bodyPr vert="horz" lIns="91440" tIns="45720" rIns="91440" bIns="45720" rtlCol="0" anchor="t">
            <a:normAutofit lnSpcReduction="10000"/>
          </a:bodyPr>
          <a:lstStyle/>
          <a:p>
            <a:pPr rtl="0"/>
            <a:r>
              <a:rPr lang="es-ES" sz="2400" dirty="0"/>
              <a:t>Una vez realizada la selección y limpieza de los datos el objetivo se encuentra en preparar un modelo capaz de brindarnos la información clave para lograr los objetivos propuestos en este trabajo, siendo los dos principales aumentar los márgenes de venta y elaborar medidas que aumenten la satisfacción de los clientes.</a:t>
            </a:r>
            <a:endParaRPr lang="es-ES" sz="2400" noProof="1"/>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6</a:t>
            </a:fld>
            <a:endParaRPr lang="es-ES" dirty="0"/>
          </a:p>
        </p:txBody>
      </p:sp>
      <p:pic>
        <p:nvPicPr>
          <p:cNvPr id="10" name="Imagen 9">
            <a:extLst>
              <a:ext uri="{FF2B5EF4-FFF2-40B4-BE49-F238E27FC236}">
                <a16:creationId xmlns:a16="http://schemas.microsoft.com/office/drawing/2014/main" id="{B099470A-08A1-8C8C-0B47-32C3247E0558}"/>
              </a:ext>
            </a:extLst>
          </p:cNvPr>
          <p:cNvPicPr>
            <a:picLocks noChangeAspect="1"/>
          </p:cNvPicPr>
          <p:nvPr/>
        </p:nvPicPr>
        <p:blipFill>
          <a:blip r:embed="rId3"/>
          <a:stretch>
            <a:fillRect/>
          </a:stretch>
        </p:blipFill>
        <p:spPr>
          <a:xfrm>
            <a:off x="5136514" y="1633652"/>
            <a:ext cx="6869764" cy="4205445"/>
          </a:xfrm>
          <a:prstGeom prst="rect">
            <a:avLst/>
          </a:prstGeom>
        </p:spPr>
      </p:pic>
    </p:spTree>
    <p:extLst>
      <p:ext uri="{BB962C8B-B14F-4D97-AF65-F5344CB8AC3E}">
        <p14:creationId xmlns:p14="http://schemas.microsoft.com/office/powerpoint/2010/main" val="182252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5920169" y="1126645"/>
            <a:ext cx="5431971" cy="846301"/>
          </a:xfrm>
        </p:spPr>
        <p:txBody>
          <a:bodyPr rtlCol="0">
            <a:normAutofit fontScale="90000"/>
          </a:bodyPr>
          <a:lstStyle/>
          <a:p>
            <a:pPr rtl="0"/>
            <a:r>
              <a:rPr lang="es-ES" dirty="0"/>
              <a:t>Creación del ambiente</a:t>
            </a:r>
            <a:br>
              <a:rPr lang="es-ES" dirty="0"/>
            </a:br>
            <a:r>
              <a:rPr lang="es-ES" dirty="0"/>
              <a:t>               </a:t>
            </a:r>
            <a:r>
              <a:rPr lang="es-ES" sz="3100" dirty="0" err="1"/>
              <a:t>big</a:t>
            </a:r>
            <a:r>
              <a:rPr lang="es-ES" sz="3100" dirty="0"/>
              <a:t> data</a:t>
            </a:r>
          </a:p>
        </p:txBody>
      </p:sp>
      <p:sp>
        <p:nvSpPr>
          <p:cNvPr id="6" name="Marcador de texto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es-ES" noProof="1"/>
              <a:t>objetivo</a:t>
            </a:r>
          </a:p>
        </p:txBody>
      </p:sp>
      <p:sp>
        <p:nvSpPr>
          <p:cNvPr id="7" name="Marcador de texto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Autofit/>
          </a:bodyPr>
          <a:lstStyle/>
          <a:p>
            <a:pPr rtl="0"/>
            <a:r>
              <a:rPr lang="es-ES" noProof="1"/>
              <a:t>La implementación de herramientas big data nos permite tener una aplicación robusta, capáz de escalar según crezcan las necesidades del negocio.</a:t>
            </a:r>
          </a:p>
        </p:txBody>
      </p:sp>
      <p:sp>
        <p:nvSpPr>
          <p:cNvPr id="8" name="Marcador de texto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rtl="0"/>
            <a:r>
              <a:rPr lang="es-ES" noProof="1"/>
              <a:t>Stack tecnológico</a:t>
            </a:r>
          </a:p>
        </p:txBody>
      </p:sp>
      <p:sp>
        <p:nvSpPr>
          <p:cNvPr id="9" name="Marcador de texto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rtlCol="0">
            <a:normAutofit fontScale="92500"/>
          </a:bodyPr>
          <a:lstStyle/>
          <a:p>
            <a:pPr rtl="0"/>
            <a:r>
              <a:rPr lang="es-ES" noProof="1"/>
              <a:t>Hemos elegido herramientas que no solo destacan por su eficacia e importancia en el mercado actual, sino por ser herramientas de uso libre.</a:t>
            </a:r>
          </a:p>
        </p:txBody>
      </p:sp>
      <p:sp>
        <p:nvSpPr>
          <p:cNvPr id="10" name="Marcador de texto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pPr rtl="0"/>
            <a:r>
              <a:rPr lang="es-ES" noProof="1"/>
              <a:t>INVESTIGACIÓN</a:t>
            </a:r>
          </a:p>
        </p:txBody>
      </p:sp>
      <p:sp>
        <p:nvSpPr>
          <p:cNvPr id="5" name="Marcador de texto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rtlCol="0">
            <a:normAutofit/>
          </a:bodyPr>
          <a:lstStyle/>
          <a:p>
            <a:pPr rtl="0"/>
            <a:r>
              <a:rPr lang="es-ES" noProof="1"/>
              <a:t>Simple y fácil de usar </a:t>
            </a:r>
          </a:p>
        </p:txBody>
      </p:sp>
      <p:sp>
        <p:nvSpPr>
          <p:cNvPr id="4" name="Marcador de número de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s-ES" smtClean="0"/>
              <a:pPr rtl="0"/>
              <a:t>7</a:t>
            </a:fld>
            <a:endParaRPr lang="es-ES"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233047" y="197897"/>
            <a:ext cx="8421688" cy="1325563"/>
          </a:xfrm>
        </p:spPr>
        <p:txBody>
          <a:bodyPr rtlCol="0"/>
          <a:lstStyle/>
          <a:p>
            <a:pPr rtl="0"/>
            <a:r>
              <a:rPr lang="es-ES" dirty="0" err="1"/>
              <a:t>Stack</a:t>
            </a:r>
            <a:r>
              <a:rPr lang="es-ES" dirty="0"/>
              <a:t> tecnológico</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233047" y="4580824"/>
            <a:ext cx="4031945" cy="365125"/>
          </a:xfrm>
        </p:spPr>
        <p:txBody>
          <a:bodyPr vert="horz" lIns="91440" tIns="45720" rIns="91440" bIns="45720" rtlCol="0" anchor="t">
            <a:normAutofit lnSpcReduction="10000"/>
          </a:bodyPr>
          <a:lstStyle/>
          <a:p>
            <a:pPr rtl="0"/>
            <a:r>
              <a:rPr lang="es-ES" dirty="0"/>
              <a:t>    </a:t>
            </a:r>
            <a:r>
              <a:rPr lang="es-ES" dirty="0" err="1"/>
              <a:t>Spark</a:t>
            </a:r>
            <a:endParaRPr lang="es-ES" dirty="0"/>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3460076" y="1293561"/>
            <a:ext cx="4031030" cy="1057308"/>
          </a:xfrm>
          <a:ln>
            <a:solidFill>
              <a:schemeClr val="accent1"/>
            </a:solidFill>
          </a:ln>
        </p:spPr>
        <p:txBody>
          <a:bodyPr rtlCol="0"/>
          <a:lstStyle/>
          <a:p>
            <a:pPr rtl="0"/>
            <a:r>
              <a:rPr lang="es-ES" dirty="0"/>
              <a:t>Nuestras herramientas son software libre sin costo.</a:t>
            </a:r>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3"/>
          </p:nvPr>
        </p:nvSpPr>
        <p:spPr>
          <a:xfrm>
            <a:off x="6880013" y="4549722"/>
            <a:ext cx="4031945" cy="365125"/>
          </a:xfrm>
        </p:spPr>
        <p:txBody>
          <a:bodyPr rtlCol="0">
            <a:normAutofit lnSpcReduction="10000"/>
          </a:bodyPr>
          <a:lstStyle/>
          <a:p>
            <a:pPr rtl="0"/>
            <a:r>
              <a:rPr lang="es-ES" dirty="0" err="1"/>
              <a:t>Hive</a:t>
            </a:r>
            <a:endParaRPr lang="es-ES" dirty="0"/>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4"/>
          </p:nvPr>
        </p:nvSpPr>
        <p:spPr>
          <a:xfrm>
            <a:off x="6226596" y="5396518"/>
            <a:ext cx="5338781" cy="1187170"/>
          </a:xfrm>
        </p:spPr>
        <p:txBody>
          <a:bodyPr rtlCol="0">
            <a:normAutofit/>
          </a:bodyPr>
          <a:lstStyle/>
          <a:p>
            <a:r>
              <a:rPr lang="es-ES_tradnl" dirty="0"/>
              <a:t>Permite crear infraestructuras de tipo data </a:t>
            </a:r>
            <a:r>
              <a:rPr lang="es-ES_tradnl" dirty="0" err="1"/>
              <a:t>warehouse</a:t>
            </a:r>
            <a:r>
              <a:rPr lang="es-ES_tradnl" dirty="0"/>
              <a:t> sobre </a:t>
            </a:r>
            <a:r>
              <a:rPr lang="es-ES_tradnl" dirty="0" err="1"/>
              <a:t>Hadoop</a:t>
            </a:r>
            <a:r>
              <a:rPr lang="es-ES_tradnl" dirty="0"/>
              <a:t> para realizar análisis de grandes volúmenes de datos.</a:t>
            </a:r>
            <a:endParaRPr lang="es-ES" dirty="0"/>
          </a:p>
        </p:txBody>
      </p:sp>
      <p:sp>
        <p:nvSpPr>
          <p:cNvPr id="14" name="Marcador de contenido 2">
            <a:extLst>
              <a:ext uri="{FF2B5EF4-FFF2-40B4-BE49-F238E27FC236}">
                <a16:creationId xmlns:a16="http://schemas.microsoft.com/office/drawing/2014/main" id="{63DB64FA-0102-30CC-4982-D93A41C9438E}"/>
              </a:ext>
            </a:extLst>
          </p:cNvPr>
          <p:cNvSpPr txBox="1">
            <a:spLocks/>
          </p:cNvSpPr>
          <p:nvPr/>
        </p:nvSpPr>
        <p:spPr>
          <a:xfrm>
            <a:off x="1444104" y="3074930"/>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Docker</a:t>
            </a:r>
          </a:p>
        </p:txBody>
      </p:sp>
      <p:sp>
        <p:nvSpPr>
          <p:cNvPr id="15" name="Marcador de texto 7">
            <a:extLst>
              <a:ext uri="{FF2B5EF4-FFF2-40B4-BE49-F238E27FC236}">
                <a16:creationId xmlns:a16="http://schemas.microsoft.com/office/drawing/2014/main" id="{2E985B3D-C305-C353-8F41-80007DE86821}"/>
              </a:ext>
            </a:extLst>
          </p:cNvPr>
          <p:cNvSpPr txBox="1">
            <a:spLocks/>
          </p:cNvSpPr>
          <p:nvPr/>
        </p:nvSpPr>
        <p:spPr>
          <a:xfrm>
            <a:off x="524719" y="5165394"/>
            <a:ext cx="570187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Procesamiento de datos </a:t>
            </a:r>
          </a:p>
          <a:p>
            <a:r>
              <a:rPr lang="es-ES" dirty="0"/>
              <a:t>Brinda una performance entre 10-100x mayor que otras herramientas operando con construcciones de datos.</a:t>
            </a:r>
          </a:p>
          <a:p>
            <a:endParaRPr lang="es-ES" dirty="0"/>
          </a:p>
        </p:txBody>
      </p:sp>
      <p:sp>
        <p:nvSpPr>
          <p:cNvPr id="19" name="Marcador de texto 7">
            <a:extLst>
              <a:ext uri="{FF2B5EF4-FFF2-40B4-BE49-F238E27FC236}">
                <a16:creationId xmlns:a16="http://schemas.microsoft.com/office/drawing/2014/main" id="{8B4146AC-2E61-B711-7ABE-5FFC51A2E2E8}"/>
              </a:ext>
            </a:extLst>
          </p:cNvPr>
          <p:cNvSpPr txBox="1">
            <a:spLocks/>
          </p:cNvSpPr>
          <p:nvPr/>
        </p:nvSpPr>
        <p:spPr>
          <a:xfrm>
            <a:off x="1360142"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err="1"/>
              <a:t>Containerización</a:t>
            </a:r>
            <a:r>
              <a:rPr lang="es-ES" dirty="0"/>
              <a:t> de la app para evitar problemas de compatibilidad entre ambientes.</a:t>
            </a:r>
          </a:p>
          <a:p>
            <a:endParaRPr lang="es-ES" dirty="0"/>
          </a:p>
        </p:txBody>
      </p:sp>
      <p:sp>
        <p:nvSpPr>
          <p:cNvPr id="26"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6715951" y="3062587"/>
            <a:ext cx="4031945" cy="365125"/>
          </a:xfrm>
        </p:spPr>
        <p:txBody>
          <a:bodyPr vert="horz" lIns="91440" tIns="45720" rIns="91440" bIns="45720" rtlCol="0" anchor="t">
            <a:normAutofit lnSpcReduction="10000"/>
          </a:bodyPr>
          <a:lstStyle/>
          <a:p>
            <a:pPr rtl="0"/>
            <a:r>
              <a:rPr lang="es-ES" dirty="0"/>
              <a:t>    </a:t>
            </a:r>
            <a:r>
              <a:rPr lang="es-ES" dirty="0" err="1"/>
              <a:t>Hadoop</a:t>
            </a:r>
            <a:endParaRPr lang="es-ES" dirty="0"/>
          </a:p>
        </p:txBody>
      </p:sp>
      <p:sp>
        <p:nvSpPr>
          <p:cNvPr id="27" name="Marcador de texto 7">
            <a:extLst>
              <a:ext uri="{FF2B5EF4-FFF2-40B4-BE49-F238E27FC236}">
                <a16:creationId xmlns:a16="http://schemas.microsoft.com/office/drawing/2014/main" id="{8B4146AC-2E61-B711-7ABE-5FFC51A2E2E8}"/>
              </a:ext>
            </a:extLst>
          </p:cNvPr>
          <p:cNvSpPr txBox="1">
            <a:spLocks/>
          </p:cNvSpPr>
          <p:nvPr/>
        </p:nvSpPr>
        <p:spPr>
          <a:xfrm>
            <a:off x="7034825" y="3573067"/>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a:t>Almacenamiento Big Data de forma distribuida.</a:t>
            </a:r>
            <a:endParaRPr lang="es-ES" dirty="0"/>
          </a:p>
        </p:txBody>
      </p:sp>
      <p:sp>
        <p:nvSpPr>
          <p:cNvPr id="28" name="Marcador de contenido 2">
            <a:extLst>
              <a:ext uri="{FF2B5EF4-FFF2-40B4-BE49-F238E27FC236}">
                <a16:creationId xmlns:a16="http://schemas.microsoft.com/office/drawing/2014/main" id="{63DB64FA-0102-30CC-4982-D93A41C9438E}"/>
              </a:ext>
            </a:extLst>
          </p:cNvPr>
          <p:cNvSpPr txBox="1">
            <a:spLocks/>
          </p:cNvSpPr>
          <p:nvPr/>
        </p:nvSpPr>
        <p:spPr>
          <a:xfrm>
            <a:off x="3575065" y="2221797"/>
            <a:ext cx="4031945" cy="50400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Ambiente Big Data</a:t>
            </a:r>
          </a:p>
        </p:txBody>
      </p:sp>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A96AAA2B-2EEB-F2E1-1BAD-4F3089A23A93}"/>
              </a:ext>
            </a:extLst>
          </p:cNvPr>
          <p:cNvSpPr txBox="1">
            <a:spLocks/>
          </p:cNvSpPr>
          <p:nvPr/>
        </p:nvSpPr>
        <p:spPr>
          <a:xfrm>
            <a:off x="2608448" y="947695"/>
            <a:ext cx="6763079" cy="36512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Alternativa con herramientas tradicionales</a:t>
            </a:r>
          </a:p>
        </p:txBody>
      </p:sp>
      <p:sp>
        <p:nvSpPr>
          <p:cNvPr id="5" name="Marcador de contenido 2">
            <a:extLst>
              <a:ext uri="{FF2B5EF4-FFF2-40B4-BE49-F238E27FC236}">
                <a16:creationId xmlns:a16="http://schemas.microsoft.com/office/drawing/2014/main" id="{E06B7501-A033-2F9E-B72B-C56807928D47}"/>
              </a:ext>
            </a:extLst>
          </p:cNvPr>
          <p:cNvSpPr txBox="1">
            <a:spLocks/>
          </p:cNvSpPr>
          <p:nvPr/>
        </p:nvSpPr>
        <p:spPr>
          <a:xfrm>
            <a:off x="370659" y="2931578"/>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Docker</a:t>
            </a:r>
          </a:p>
        </p:txBody>
      </p:sp>
      <p:sp>
        <p:nvSpPr>
          <p:cNvPr id="6" name="Marcador de texto 7">
            <a:extLst>
              <a:ext uri="{FF2B5EF4-FFF2-40B4-BE49-F238E27FC236}">
                <a16:creationId xmlns:a16="http://schemas.microsoft.com/office/drawing/2014/main" id="{A5749B27-94B5-62DC-9111-33F9A01B32E9}"/>
              </a:ext>
            </a:extLst>
          </p:cNvPr>
          <p:cNvSpPr txBox="1">
            <a:spLocks/>
          </p:cNvSpPr>
          <p:nvPr/>
        </p:nvSpPr>
        <p:spPr>
          <a:xfrm>
            <a:off x="461031" y="3563490"/>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err="1"/>
              <a:t>Containerización</a:t>
            </a:r>
            <a:r>
              <a:rPr lang="es-ES" dirty="0"/>
              <a:t> de la app para evitar problemas de compatibilidad entre maquinas.</a:t>
            </a:r>
          </a:p>
          <a:p>
            <a:endParaRPr lang="es-ES" dirty="0"/>
          </a:p>
        </p:txBody>
      </p:sp>
      <p:sp>
        <p:nvSpPr>
          <p:cNvPr id="7" name="Marcador de texto 4">
            <a:extLst>
              <a:ext uri="{FF2B5EF4-FFF2-40B4-BE49-F238E27FC236}">
                <a16:creationId xmlns:a16="http://schemas.microsoft.com/office/drawing/2014/main" id="{2A941FDE-366C-8AFC-D109-A1FB3EC11DF7}"/>
              </a:ext>
            </a:extLst>
          </p:cNvPr>
          <p:cNvSpPr txBox="1">
            <a:spLocks/>
          </p:cNvSpPr>
          <p:nvPr/>
        </p:nvSpPr>
        <p:spPr>
          <a:xfrm>
            <a:off x="6616210" y="2946273"/>
            <a:ext cx="4031945" cy="365125"/>
          </a:xfrm>
          <a:prstGeom prst="rect">
            <a:avLst/>
          </a:prstGeom>
        </p:spPr>
        <p:txBody>
          <a:bodyPr vert="horz" lIns="91440" tIns="45720" rIns="91440" bIns="45720" rtlCol="0" anchor="t">
            <a:normAutofit lnSpcReduction="10000"/>
          </a:bodyPr>
          <a:lstStyle>
            <a:defPPr rtl="0">
              <a:defRPr lang="es-ES"/>
            </a:defPPr>
            <a:lvl1pPr indent="0" algn="ctr">
              <a:lnSpc>
                <a:spcPct val="90000"/>
              </a:lnSpc>
              <a:spcBef>
                <a:spcPts val="1000"/>
              </a:spcBef>
              <a:buFont typeface="Arial" panose="020B0604020202020204" pitchFamily="34" charset="0"/>
              <a:buNone/>
              <a:defRPr sz="2000" spc="150" baseline="0">
                <a:solidFill>
                  <a:schemeClr val="tx1">
                    <a:lumMod val="75000"/>
                    <a:lumOff val="25000"/>
                  </a:schemeClr>
                </a:solidFill>
                <a:latin typeface="+mj-lt"/>
                <a:ea typeface="+mj-ea"/>
                <a:cs typeface="+mj-cs"/>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Python</a:t>
            </a:r>
          </a:p>
        </p:txBody>
      </p:sp>
      <p:sp>
        <p:nvSpPr>
          <p:cNvPr id="8" name="Marcador de texto 4">
            <a:extLst>
              <a:ext uri="{FF2B5EF4-FFF2-40B4-BE49-F238E27FC236}">
                <a16:creationId xmlns:a16="http://schemas.microsoft.com/office/drawing/2014/main" id="{6AADD742-EBFF-BD26-AB68-8D22A18744ED}"/>
              </a:ext>
            </a:extLst>
          </p:cNvPr>
          <p:cNvSpPr txBox="1">
            <a:spLocks/>
          </p:cNvSpPr>
          <p:nvPr/>
        </p:nvSpPr>
        <p:spPr>
          <a:xfrm>
            <a:off x="6294238" y="3432220"/>
            <a:ext cx="4927600" cy="4196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500" b="1" dirty="0" err="1"/>
              <a:t>Numpy</a:t>
            </a:r>
            <a:r>
              <a:rPr lang="es-ES" sz="1500" b="1" dirty="0"/>
              <a:t>| Pandas | </a:t>
            </a:r>
            <a:r>
              <a:rPr lang="es-ES" sz="1500" b="1" dirty="0" err="1"/>
              <a:t>Mathplotlib</a:t>
            </a:r>
            <a:r>
              <a:rPr lang="es-ES" sz="1500" b="1" dirty="0"/>
              <a:t> | </a:t>
            </a:r>
            <a:r>
              <a:rPr lang="es-ES" sz="1500" b="1" dirty="0" err="1"/>
              <a:t>Scikit-Learn</a:t>
            </a:r>
            <a:endParaRPr lang="es-ES" sz="1500" b="1" dirty="0"/>
          </a:p>
        </p:txBody>
      </p:sp>
      <p:sp>
        <p:nvSpPr>
          <p:cNvPr id="9" name="Marcador de texto 9">
            <a:extLst>
              <a:ext uri="{FF2B5EF4-FFF2-40B4-BE49-F238E27FC236}">
                <a16:creationId xmlns:a16="http://schemas.microsoft.com/office/drawing/2014/main" id="{D985CC5F-4ECC-CE57-6727-25407AEEEE88}"/>
              </a:ext>
            </a:extLst>
          </p:cNvPr>
          <p:cNvSpPr txBox="1">
            <a:spLocks/>
          </p:cNvSpPr>
          <p:nvPr/>
        </p:nvSpPr>
        <p:spPr>
          <a:xfrm>
            <a:off x="6617125" y="3851869"/>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Exploración de datos</a:t>
            </a:r>
          </a:p>
          <a:p>
            <a:r>
              <a:rPr lang="es-ES" dirty="0"/>
              <a:t>Visualizaciones</a:t>
            </a:r>
          </a:p>
          <a:p>
            <a:r>
              <a:rPr lang="es-ES" dirty="0"/>
              <a:t>Machine </a:t>
            </a:r>
            <a:r>
              <a:rPr lang="es-ES" dirty="0" err="1"/>
              <a:t>Learning</a:t>
            </a:r>
            <a:endParaRPr lang="es-ES" dirty="0"/>
          </a:p>
        </p:txBody>
      </p:sp>
      <p:sp>
        <p:nvSpPr>
          <p:cNvPr id="10" name="Marcador de texto 6">
            <a:extLst>
              <a:ext uri="{FF2B5EF4-FFF2-40B4-BE49-F238E27FC236}">
                <a16:creationId xmlns:a16="http://schemas.microsoft.com/office/drawing/2014/main" id="{FF2020C5-3179-FA82-B14D-DFB38C1A5DCD}"/>
              </a:ext>
            </a:extLst>
          </p:cNvPr>
          <p:cNvSpPr txBox="1">
            <a:spLocks/>
          </p:cNvSpPr>
          <p:nvPr/>
        </p:nvSpPr>
        <p:spPr>
          <a:xfrm>
            <a:off x="4817506" y="4915461"/>
            <a:ext cx="4031945" cy="365125"/>
          </a:xfrm>
          <a:prstGeom prst="rect">
            <a:avLst/>
          </a:prstGeom>
        </p:spPr>
        <p:txBody>
          <a:bodyPr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spc="150" dirty="0" err="1">
                <a:latin typeface="+mj-lt"/>
                <a:ea typeface="+mj-ea"/>
                <a:cs typeface="+mj-cs"/>
              </a:rPr>
              <a:t>Postgres</a:t>
            </a:r>
            <a:endParaRPr lang="es-ES" sz="2000" spc="150" dirty="0">
              <a:latin typeface="+mj-lt"/>
              <a:ea typeface="+mj-ea"/>
              <a:cs typeface="+mj-cs"/>
            </a:endParaRPr>
          </a:p>
        </p:txBody>
      </p:sp>
      <p:sp>
        <p:nvSpPr>
          <p:cNvPr id="11" name="Marcador de texto 7">
            <a:extLst>
              <a:ext uri="{FF2B5EF4-FFF2-40B4-BE49-F238E27FC236}">
                <a16:creationId xmlns:a16="http://schemas.microsoft.com/office/drawing/2014/main" id="{71619FF3-F224-54CF-AEC1-FFFD6CAF8C81}"/>
              </a:ext>
            </a:extLst>
          </p:cNvPr>
          <p:cNvSpPr txBox="1">
            <a:spLocks/>
          </p:cNvSpPr>
          <p:nvPr/>
        </p:nvSpPr>
        <p:spPr>
          <a:xfrm>
            <a:off x="3446438" y="5309977"/>
            <a:ext cx="4031030" cy="1057308"/>
          </a:xfrm>
          <a:prstGeom prst="rect">
            <a:avLst/>
          </a:prstGeom>
        </p:spPr>
        <p:txBody>
          <a:bodyPr vert="horz" lIns="91440" tIns="45720" rIns="91440" bIns="45720" rtlCol="0">
            <a:normAutofit/>
          </a:bodyPr>
          <a:lstStyle>
            <a:defPPr rtl="0">
              <a:defRPr lang="es-ES"/>
            </a:defPPr>
            <a:lvl1pPr indent="0" algn="ctr">
              <a:lnSpc>
                <a:spcPct val="100000"/>
              </a:lnSpc>
              <a:spcBef>
                <a:spcPts val="1000"/>
              </a:spcBef>
              <a:buFont typeface="Arial" panose="020B0604020202020204" pitchFamily="34" charset="0"/>
              <a:buNone/>
              <a:defRPr sz="1400">
                <a:solidFill>
                  <a:schemeClr val="tx1">
                    <a:lumMod val="75000"/>
                    <a:lumOff val="25000"/>
                  </a:schemeClr>
                </a:solidFill>
              </a:defRPr>
            </a:lvl1pPr>
            <a:lvl2pPr marL="685800" indent="-228600">
              <a:lnSpc>
                <a:spcPct val="90000"/>
              </a:lnSpc>
              <a:spcBef>
                <a:spcPts val="500"/>
              </a:spcBef>
              <a:buFont typeface="Arial" panose="020B0604020202020204" pitchFamily="34" charset="0"/>
              <a:buChar char="•"/>
              <a:defRPr sz="2400">
                <a:solidFill>
                  <a:schemeClr val="tx1">
                    <a:lumMod val="75000"/>
                    <a:lumOff val="25000"/>
                  </a:schemeClr>
                </a:solidFill>
              </a:defRPr>
            </a:lvl2pPr>
            <a:lvl3pPr marL="1143000" indent="-228600">
              <a:lnSpc>
                <a:spcPct val="90000"/>
              </a:lnSpc>
              <a:spcBef>
                <a:spcPts val="500"/>
              </a:spcBef>
              <a:buFont typeface="Arial" panose="020B0604020202020204" pitchFamily="34" charset="0"/>
              <a:buChar char="•"/>
              <a:defRPr sz="2000">
                <a:solidFill>
                  <a:schemeClr val="tx1">
                    <a:lumMod val="75000"/>
                    <a:lumOff val="25000"/>
                  </a:schemeClr>
                </a:solidFill>
              </a:defRPr>
            </a:lvl3pPr>
            <a:lvl4pPr marL="1600200" indent="-228600">
              <a:lnSpc>
                <a:spcPct val="90000"/>
              </a:lnSpc>
              <a:spcBef>
                <a:spcPts val="500"/>
              </a:spcBef>
              <a:buFont typeface="Arial" panose="020B0604020202020204" pitchFamily="34" charset="0"/>
              <a:buChar char="•"/>
              <a:defRPr>
                <a:solidFill>
                  <a:schemeClr val="tx1">
                    <a:lumMod val="75000"/>
                    <a:lumOff val="25000"/>
                  </a:schemeClr>
                </a:solidFill>
              </a:defRPr>
            </a:lvl4pPr>
            <a:lvl5pPr marL="2057400" indent="-228600">
              <a:lnSpc>
                <a:spcPct val="90000"/>
              </a:lnSpc>
              <a:spcBef>
                <a:spcPts val="500"/>
              </a:spcBef>
              <a:buFont typeface="Arial" panose="020B0604020202020204" pitchFamily="34" charset="0"/>
              <a:buChar char="•"/>
              <a:defRPr>
                <a:solidFill>
                  <a:schemeClr val="tx1">
                    <a:lumMod val="75000"/>
                    <a:lumOff val="2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ES" dirty="0"/>
              <a:t>Base de datos.</a:t>
            </a:r>
          </a:p>
        </p:txBody>
      </p:sp>
    </p:spTree>
    <p:extLst>
      <p:ext uri="{BB962C8B-B14F-4D97-AF65-F5344CB8AC3E}">
        <p14:creationId xmlns:p14="http://schemas.microsoft.com/office/powerpoint/2010/main" val="680679454"/>
      </p:ext>
    </p:extLst>
  </p:cSld>
  <p:clrMapOvr>
    <a:masterClrMapping/>
  </p:clrMapOvr>
</p:sld>
</file>

<file path=ppt/theme/theme1.xml><?xml version="1.0" encoding="utf-8"?>
<a:theme xmlns:a="http://schemas.openxmlformats.org/drawingml/2006/main" name="Una sola lí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4_TF56180624_Win32" id="{CCF276C0-2FDF-463F-B45D-4EDBA039C896}" vid="{7446774B-3392-4AFF-ADF4-7FE1E36E528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 tenue</Template>
  <TotalTime>615</TotalTime>
  <Words>643</Words>
  <Application>Microsoft Office PowerPoint</Application>
  <PresentationFormat>Panorámica</PresentationFormat>
  <Paragraphs>118</Paragraphs>
  <Slides>13</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Tenorite</vt:lpstr>
      <vt:lpstr>Una sola línea</vt:lpstr>
      <vt:lpstr>Presentación Semana 2 </vt:lpstr>
      <vt:lpstr>QUIÉNES SOMOS</vt:lpstr>
      <vt:lpstr>Presentación de PowerPoint</vt:lpstr>
      <vt:lpstr>Modelado de datos</vt:lpstr>
      <vt:lpstr>Obtención de datos</vt:lpstr>
      <vt:lpstr>Creación del modelo</vt:lpstr>
      <vt:lpstr>Creación del ambiente                big data</vt:lpstr>
      <vt:lpstr>Stack tecnológico</vt:lpstr>
      <vt:lpstr>Presentación de PowerPoint</vt:lpstr>
      <vt:lpstr>Pipelines</vt:lpstr>
      <vt:lpstr>Estrategia para el análisis</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Semana 2</dc:title>
  <dc:creator>mariano rodas</dc:creator>
  <cp:lastModifiedBy>mariano rodas</cp:lastModifiedBy>
  <cp:revision>12</cp:revision>
  <dcterms:created xsi:type="dcterms:W3CDTF">2022-07-14T19:48:18Z</dcterms:created>
  <dcterms:modified xsi:type="dcterms:W3CDTF">2022-07-15T20:02:54Z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