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8"/>
  </p:notesMasterIdLst>
  <p:handoutMasterIdLst>
    <p:handoutMasterId r:id="rId19"/>
  </p:handoutMasterIdLst>
  <p:sldIdLst>
    <p:sldId id="256" r:id="rId5"/>
    <p:sldId id="277" r:id="rId6"/>
    <p:sldId id="261" r:id="rId7"/>
    <p:sldId id="289" r:id="rId8"/>
    <p:sldId id="264" r:id="rId9"/>
    <p:sldId id="295" r:id="rId10"/>
    <p:sldId id="278" r:id="rId11"/>
    <p:sldId id="262" r:id="rId12"/>
    <p:sldId id="297" r:id="rId13"/>
    <p:sldId id="268" r:id="rId14"/>
    <p:sldId id="270" r:id="rId15"/>
    <p:sldId id="296" r:id="rId16"/>
    <p:sldId id="276" r:id="rId1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8" autoAdjust="0"/>
    <p:restoredTop sz="95768"/>
  </p:normalViewPr>
  <p:slideViewPr>
    <p:cSldViewPr snapToGrid="0">
      <p:cViewPr varScale="1">
        <p:scale>
          <a:sx n="74" d="100"/>
          <a:sy n="74" d="100"/>
        </p:scale>
        <p:origin x="606" y="5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3882" y="13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449ECEF-3E94-4732-BFC3-464D975639BA}" type="datetime1">
              <a:rPr lang="es-ES" smtClean="0"/>
              <a:t>21/07/2022</a:t>
            </a:fld>
            <a:endParaRPr lang="es-ES"/>
          </a:p>
        </p:txBody>
      </p:sp>
      <p:sp>
        <p:nvSpPr>
          <p:cNvPr id="4" name="Marcador de pie de pá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s-ES" smtClean="0"/>
              <a:t>‹Nº›</a:t>
            </a:fld>
            <a:endParaRPr lang="es-E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53551-E181-4730-A9E5-DB7143B35D46}" type="datetime1">
              <a:rPr lang="es-ES" smtClean="0"/>
              <a:pPr/>
              <a:t>21/07/2022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s-ES" noProof="0" smtClean="0"/>
              <a:t>‹Nº›</a:t>
            </a:fld>
            <a:endParaRPr lang="es-ES"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a:t>
            </a:fld>
            <a:endParaRPr lang="es-ES"/>
          </a:p>
        </p:txBody>
      </p:sp>
    </p:spTree>
    <p:extLst>
      <p:ext uri="{BB962C8B-B14F-4D97-AF65-F5344CB8AC3E}">
        <p14:creationId xmlns:p14="http://schemas.microsoft.com/office/powerpoint/2010/main" val="3561401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11</a:t>
            </a:fld>
            <a:endParaRPr lang="es-ES"/>
          </a:p>
        </p:txBody>
      </p:sp>
    </p:spTree>
    <p:extLst>
      <p:ext uri="{BB962C8B-B14F-4D97-AF65-F5344CB8AC3E}">
        <p14:creationId xmlns:p14="http://schemas.microsoft.com/office/powerpoint/2010/main" val="2628240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12</a:t>
            </a:fld>
            <a:endParaRPr lang="es-ES"/>
          </a:p>
        </p:txBody>
      </p:sp>
    </p:spTree>
    <p:extLst>
      <p:ext uri="{BB962C8B-B14F-4D97-AF65-F5344CB8AC3E}">
        <p14:creationId xmlns:p14="http://schemas.microsoft.com/office/powerpoint/2010/main" val="216708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D4B9A9E5-4F7F-4A7D-9DE1-899232329269}" type="slidenum">
              <a:rPr lang="es-ES" smtClean="0"/>
              <a:t>13</a:t>
            </a:fld>
            <a:endParaRPr lang="es-ES"/>
          </a:p>
        </p:txBody>
      </p:sp>
    </p:spTree>
    <p:extLst>
      <p:ext uri="{BB962C8B-B14F-4D97-AF65-F5344CB8AC3E}">
        <p14:creationId xmlns:p14="http://schemas.microsoft.com/office/powerpoint/2010/main" val="17032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2</a:t>
            </a:fld>
            <a:endParaRPr lang="es-ES"/>
          </a:p>
        </p:txBody>
      </p:sp>
    </p:spTree>
    <p:extLst>
      <p:ext uri="{BB962C8B-B14F-4D97-AF65-F5344CB8AC3E}">
        <p14:creationId xmlns:p14="http://schemas.microsoft.com/office/powerpoint/2010/main" val="3821614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3</a:t>
            </a:fld>
            <a:endParaRPr lang="es-ES"/>
          </a:p>
        </p:txBody>
      </p:sp>
    </p:spTree>
    <p:extLst>
      <p:ext uri="{BB962C8B-B14F-4D97-AF65-F5344CB8AC3E}">
        <p14:creationId xmlns:p14="http://schemas.microsoft.com/office/powerpoint/2010/main" val="4143448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4</a:t>
            </a:fld>
            <a:endParaRPr lang="es-ES"/>
          </a:p>
        </p:txBody>
      </p:sp>
    </p:spTree>
    <p:extLst>
      <p:ext uri="{BB962C8B-B14F-4D97-AF65-F5344CB8AC3E}">
        <p14:creationId xmlns:p14="http://schemas.microsoft.com/office/powerpoint/2010/main" val="4168265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5</a:t>
            </a:fld>
            <a:endParaRPr lang="es-ES"/>
          </a:p>
        </p:txBody>
      </p:sp>
    </p:spTree>
    <p:extLst>
      <p:ext uri="{BB962C8B-B14F-4D97-AF65-F5344CB8AC3E}">
        <p14:creationId xmlns:p14="http://schemas.microsoft.com/office/powerpoint/2010/main" val="920735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6</a:t>
            </a:fld>
            <a:endParaRPr lang="es-ES"/>
          </a:p>
        </p:txBody>
      </p:sp>
    </p:spTree>
    <p:extLst>
      <p:ext uri="{BB962C8B-B14F-4D97-AF65-F5344CB8AC3E}">
        <p14:creationId xmlns:p14="http://schemas.microsoft.com/office/powerpoint/2010/main" val="7440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7</a:t>
            </a:fld>
            <a:endParaRPr lang="es-ES"/>
          </a:p>
        </p:txBody>
      </p:sp>
    </p:spTree>
    <p:extLst>
      <p:ext uri="{BB962C8B-B14F-4D97-AF65-F5344CB8AC3E}">
        <p14:creationId xmlns:p14="http://schemas.microsoft.com/office/powerpoint/2010/main" val="3272081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8</a:t>
            </a:fld>
            <a:endParaRPr lang="es-ES"/>
          </a:p>
        </p:txBody>
      </p:sp>
    </p:spTree>
    <p:extLst>
      <p:ext uri="{BB962C8B-B14F-4D97-AF65-F5344CB8AC3E}">
        <p14:creationId xmlns:p14="http://schemas.microsoft.com/office/powerpoint/2010/main" val="3018191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10</a:t>
            </a:fld>
            <a:endParaRPr lang="es-ES"/>
          </a:p>
        </p:txBody>
      </p:sp>
    </p:spTree>
    <p:extLst>
      <p:ext uri="{BB962C8B-B14F-4D97-AF65-F5344CB8AC3E}">
        <p14:creationId xmlns:p14="http://schemas.microsoft.com/office/powerpoint/2010/main" val="29451165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8" name="Gráfico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tiva de mercados">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4" name="Marcador de tex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pic>
        <p:nvPicPr>
          <p:cNvPr id="11" name="Grá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á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á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Marcador de contenido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26" name="Marcador de contenido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a:p>
            <a:pPr lvl="1" rtl="0"/>
            <a:r>
              <a:rPr lang="es-ES" noProof="0"/>
              <a:t>Segundo nivel</a:t>
            </a:r>
          </a:p>
        </p:txBody>
      </p:sp>
      <p:sp>
        <p:nvSpPr>
          <p:cNvPr id="27" name="Marcador de contenido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ntenido dos">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pic>
        <p:nvPicPr>
          <p:cNvPr id="11" name="Gráfico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14" name="Grá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ítu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20" name="Marcador de tex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5" name="Marcador de tex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6" name="Marcador de tex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7" name="Marcador de tex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8" name="Marcador de tex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9" name="Marcador de tex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para inversores</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ronograma 2">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lumMod val="75000"/>
                  <a:lumOff val="25000"/>
                </a:schemeClr>
              </a:solidFill>
            </a:endParaRPr>
          </a:p>
        </p:txBody>
      </p:sp>
      <p:sp>
        <p:nvSpPr>
          <p:cNvPr id="2" name="Títu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6" name="Marcador de tex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es-ES" noProof="0"/>
              <a:t>Año</a:t>
            </a:r>
          </a:p>
        </p:txBody>
      </p:sp>
      <p:sp>
        <p:nvSpPr>
          <p:cNvPr id="7" name="Marcador de tex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8" name="Marcador de tex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9" name="Marcador de tex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0" name="Marcador de tex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1" name="Marcador de tex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es-ES" noProof="0"/>
              <a:t>Año</a:t>
            </a:r>
          </a:p>
        </p:txBody>
      </p:sp>
      <p:sp>
        <p:nvSpPr>
          <p:cNvPr id="12" name="Marcador de tex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3" name="Marcador de tex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4" name="Marcador de tex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5" name="Marcador de tex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6" name="Marcador de tex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7" name="Marcador de tex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8" name="Marcador de tex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9" name="Marcador de tex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0" name="Marcador de tex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1" name="Marcador de tex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2" name="Marcador de tex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3" name="Marcador de tex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4" name="Marcador de tex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5" name="Marcador de tex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6" name="Marcador de tex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7" name="Marcador de tex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8" name="Marcador de tex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9" name="Marcador de tex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30" name="Marcador de tex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31" name="Marcador de tex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32" name="Rectángu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lumMod val="75000"/>
                  <a:lumOff val="25000"/>
                </a:schemeClr>
              </a:solidFill>
            </a:endParaRPr>
          </a:p>
        </p:txBody>
      </p:sp>
      <p:sp>
        <p:nvSpPr>
          <p:cNvPr id="36" name="Marcador de fech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37" name="Marcador de pie de pá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para inversores</a:t>
            </a:r>
          </a:p>
        </p:txBody>
      </p:sp>
      <p:sp>
        <p:nvSpPr>
          <p:cNvPr id="38" name="Marcador de número de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Marcador de posición de SmartArt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rtlCol="0"/>
          <a:lstStyle>
            <a:lvl1pPr>
              <a:defRPr>
                <a:solidFill>
                  <a:schemeClr val="tx1">
                    <a:lumMod val="75000"/>
                    <a:lumOff val="25000"/>
                  </a:schemeClr>
                </a:solidFill>
              </a:defRPr>
            </a:lvl1pPr>
          </a:lstStyle>
          <a:p>
            <a:pPr rtl="0"/>
            <a:r>
              <a:rPr lang="es-ES" noProof="0"/>
              <a:t>Haga clic en el icono para agregar un elemento gráfico SmartArt</a:t>
            </a:r>
          </a:p>
        </p:txBody>
      </p:sp>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3" name="Marcador de fech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s-ES" noProof="0"/>
              <a:t>Presentación para inversores</a:t>
            </a:r>
          </a:p>
        </p:txBody>
      </p:sp>
      <p:cxnSp>
        <p:nvCxnSpPr>
          <p:cNvPr id="10" name="Conector rec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Marcador de número de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apositiva de equipo de 4 persona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s-ES" noProof="0"/>
              <a:t>Haga clic en el icono para agregar una imagen</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s-ES" noProof="0"/>
              <a:t>Haga clic en el icono para agregar una imagen</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es-ES" noProof="0"/>
              <a:t>Haga clic en el icono para agregar una imagen</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cxnSp>
        <p:nvCxnSpPr>
          <p:cNvPr id="10" name="Conector recto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a de equipo de 8 personas">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es-ES" noProof="0"/>
              <a:t>Haga clic en el icono para agregar una imagen</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5" name="Marcador de posición de imagen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56" name="Marcador de posición de imagen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57" name="Marcador de posición de imagen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es-ES" noProof="0"/>
              <a:t>Haga clic en el icono para agregar una imagen</a:t>
            </a:r>
          </a:p>
        </p:txBody>
      </p:sp>
      <p:sp>
        <p:nvSpPr>
          <p:cNvPr id="58" name="Marcador de posición de imagen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54" name="Marcador de texto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2" name="Marcador de texto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9" name="Marcador de texto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3" name="Marcador de texto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0" name="Marcador de texto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4" name="Marcador de texto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1" name="Marcador de texto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5" name="Marcador de texto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s-ES" noProof="0" smtClean="0"/>
              <a:t>‹Nº›</a:t>
            </a:fld>
            <a:endParaRPr lang="es-ES" noProof="0"/>
          </a:p>
        </p:txBody>
      </p:sp>
      <p:pic>
        <p:nvPicPr>
          <p:cNvPr id="13" name="Gráfico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áfico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ido  3">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1" name="Marcador de contenid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7" name="Marcador de tex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4" name="Marcador de contenid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8" name="Marcador de tex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5" name="Marcador de contenid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9" name="Marcador de tex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6" name="Marcador de contenid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14" name="Marcador de tex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Marcador de contenido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Resum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para inversores</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ierre">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6" name="Gráfico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Marcador de fecha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s-ES" noProof="0"/>
              <a:t>Presentación para inversores</a:t>
            </a:r>
          </a:p>
        </p:txBody>
      </p:sp>
      <p:sp>
        <p:nvSpPr>
          <p:cNvPr id="11" name="Marcador de número de diapositiva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rograma">
    <p:bg>
      <p:bgPr>
        <a:solidFill>
          <a:schemeClr val="bg1"/>
        </a:solidFill>
        <a:effectLst/>
      </p:bgPr>
    </p:bg>
    <p:spTree>
      <p:nvGrpSpPr>
        <p:cNvPr id="1" name=""/>
        <p:cNvGrpSpPr/>
        <p:nvPr/>
      </p:nvGrpSpPr>
      <p:grpSpPr>
        <a:xfrm>
          <a:off x="0" y="0"/>
          <a:ext cx="0" cy="0"/>
          <a:chOff x="0" y="0"/>
          <a:chExt cx="0" cy="0"/>
        </a:xfrm>
      </p:grpSpPr>
      <p:pic>
        <p:nvPicPr>
          <p:cNvPr id="8" name="Gráfico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ítulo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es-ES" noProof="0"/>
              <a:t>HAGA CLIC PARA EDITAR EL ESTILO DEL TÍTULO DEL PATRÓN</a:t>
            </a:r>
          </a:p>
        </p:txBody>
      </p:sp>
      <p:sp>
        <p:nvSpPr>
          <p:cNvPr id="3" name="Marcador de contenido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s-ES" noProof="0"/>
              <a:t>20XX</a:t>
            </a:r>
          </a:p>
        </p:txBody>
      </p:sp>
      <p:sp>
        <p:nvSpPr>
          <p:cNvPr id="5" name="Marcador de pie de página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s-ES" noProof="0"/>
              <a:t>Presentación para inversores</a:t>
            </a:r>
          </a:p>
        </p:txBody>
      </p:sp>
      <p:sp>
        <p:nvSpPr>
          <p:cNvPr id="6" name="Marcador de número de diapositiva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scala de tiempo">
    <p:spTree>
      <p:nvGrpSpPr>
        <p:cNvPr id="1" name=""/>
        <p:cNvGrpSpPr/>
        <p:nvPr/>
      </p:nvGrpSpPr>
      <p:grpSpPr>
        <a:xfrm>
          <a:off x="0" y="0"/>
          <a:ext cx="0" cy="0"/>
          <a:chOff x="0" y="0"/>
          <a:chExt cx="0" cy="0"/>
        </a:xfrm>
      </p:grpSpPr>
      <p:sp>
        <p:nvSpPr>
          <p:cNvPr id="12" name="Gráfico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TÍTULO</a:t>
            </a:r>
          </a:p>
        </p:txBody>
      </p:sp>
      <p:sp>
        <p:nvSpPr>
          <p:cNvPr id="16" name="Marcador de texto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17" name="Marcador de texto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18" name="Marcador de texto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19" name="Marcador de texto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34" name="Marcador de texto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sp>
        <p:nvSpPr>
          <p:cNvPr id="35" name="Marcador de texto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sp>
        <p:nvSpPr>
          <p:cNvPr id="36" name="Marcador de texto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sp>
        <p:nvSpPr>
          <p:cNvPr id="37" name="Marcador de texto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cxnSp>
        <p:nvCxnSpPr>
          <p:cNvPr id="3" name="Conector recto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Conector recto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Conector recto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Conector recto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Marcador de fecha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6" name="Marcador de pie de página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es-ES" noProof="0"/>
              <a:t>Presentación para inversores</a:t>
            </a:r>
          </a:p>
        </p:txBody>
      </p:sp>
      <p:sp>
        <p:nvSpPr>
          <p:cNvPr id="7" name="Marcador de número de diapositiva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umna de contenido 3">
    <p:bg>
      <p:bgPr>
        <a:solidFill>
          <a:schemeClr val="accent2"/>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1" name="Marcador de tex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2" name="Marcador de tex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3" name="Marcador de tex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4" name="Marcador de tex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2" name="Marcador de tex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13" name="Marcador de tex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s-ES" noProof="0"/>
              <a:t>Presentación para inversores</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s-ES" noProof="0" smtClean="0"/>
              <a:t>‹Nº›</a:t>
            </a:fld>
            <a:endParaRPr lang="es-ES" noProof="0"/>
          </a:p>
        </p:txBody>
      </p:sp>
      <p:cxnSp>
        <p:nvCxnSpPr>
          <p:cNvPr id="2" name="Conector rec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á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á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a de contenido 2">
    <p:bg>
      <p:bgPr>
        <a:solidFill>
          <a:schemeClr val="bg1"/>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6" name="Marcador de tex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8" name="Marcador de tex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9" name="Marcador de tex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0" name="Marcador de tex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3" name="Marcador de tex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4" name="Marcador de tex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para inversores</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pic>
        <p:nvPicPr>
          <p:cNvPr id="2" name="Grá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ción">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14" name="Conector recto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Marcador de fecha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s-ES" noProof="0"/>
              <a:t>Presentación para inversores</a:t>
            </a:r>
          </a:p>
        </p:txBody>
      </p:sp>
      <p:sp>
        <p:nvSpPr>
          <p:cNvPr id="11" name="Marcador de número de diapositiva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lto de sección">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es-ES" noProof="0"/>
              <a:t>HAGA CLIC PARA MODIFICAR EL ESTILO DEL TÍTULO MAESTRO</a:t>
            </a:r>
          </a:p>
        </p:txBody>
      </p:sp>
      <p:pic>
        <p:nvPicPr>
          <p:cNvPr id="5" name="Grá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ítu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cxnSp>
        <p:nvCxnSpPr>
          <p:cNvPr id="9" name="Conector rec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Marcador de tex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2" name="Marcador de tex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3" name="Marcador de tex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4" name="Marcador de tex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5" name="Marcador de tex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6" name="Marcador de tex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7" name="Marcador de fech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18" name="Marcador de pie de pá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para inversores</a:t>
            </a:r>
          </a:p>
        </p:txBody>
      </p:sp>
      <p:sp>
        <p:nvSpPr>
          <p:cNvPr id="19" name="Marcador de número de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ido tre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s-ES" noProof="0"/>
              <a:t>20XX</a:t>
            </a:r>
          </a:p>
        </p:txBody>
      </p:sp>
      <p:sp>
        <p:nvSpPr>
          <p:cNvPr id="5" name="Marcador de pie de página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s-ES" noProof="0"/>
              <a:t>Presentación para inversores</a:t>
            </a:r>
          </a:p>
        </p:txBody>
      </p:sp>
      <p:sp>
        <p:nvSpPr>
          <p:cNvPr id="6" name="Marcador de número de diapositiva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15C6-3AD0-46E6-A74A-1967BD91AF50}"/>
              </a:ext>
            </a:extLst>
          </p:cNvPr>
          <p:cNvSpPr>
            <a:spLocks noGrp="1"/>
          </p:cNvSpPr>
          <p:nvPr>
            <p:ph type="ctrTitle"/>
          </p:nvPr>
        </p:nvSpPr>
        <p:spPr>
          <a:xfrm>
            <a:off x="6416041" y="4249488"/>
            <a:ext cx="4941771" cy="1122202"/>
          </a:xfrm>
        </p:spPr>
        <p:txBody>
          <a:bodyPr rtlCol="0"/>
          <a:lstStyle/>
          <a:p>
            <a:pPr rtl="0"/>
            <a:r>
              <a:rPr lang="es-ES" dirty="0"/>
              <a:t>Presentación Semana 2 </a:t>
            </a:r>
          </a:p>
        </p:txBody>
      </p:sp>
      <p:sp>
        <p:nvSpPr>
          <p:cNvPr id="3" name="Subtítulo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lstStyle/>
          <a:p>
            <a:pPr rtl="0"/>
            <a:endParaRPr lang="es-E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AD2AE59-5630-4D5C-83A9-4CDEF4D7DCFB}"/>
              </a:ext>
            </a:extLst>
          </p:cNvPr>
          <p:cNvSpPr>
            <a:spLocks noGrp="1"/>
          </p:cNvSpPr>
          <p:nvPr>
            <p:ph type="title"/>
          </p:nvPr>
        </p:nvSpPr>
        <p:spPr>
          <a:xfrm>
            <a:off x="4624919" y="491215"/>
            <a:ext cx="8421688" cy="1325563"/>
          </a:xfrm>
        </p:spPr>
        <p:txBody>
          <a:bodyPr rtlCol="0"/>
          <a:lstStyle/>
          <a:p>
            <a:pPr rtl="0"/>
            <a:r>
              <a:rPr lang="es-ES" dirty="0"/>
              <a:t>Pipelines</a:t>
            </a:r>
          </a:p>
        </p:txBody>
      </p:sp>
      <p:sp>
        <p:nvSpPr>
          <p:cNvPr id="5" name="Marcador de texto 4">
            <a:extLst>
              <a:ext uri="{FF2B5EF4-FFF2-40B4-BE49-F238E27FC236}">
                <a16:creationId xmlns:a16="http://schemas.microsoft.com/office/drawing/2014/main" id="{F8657664-A458-4DDD-ACC2-1D87FCD6FCA9}"/>
              </a:ext>
            </a:extLst>
          </p:cNvPr>
          <p:cNvSpPr>
            <a:spLocks noGrp="1"/>
          </p:cNvSpPr>
          <p:nvPr>
            <p:ph type="body" idx="1"/>
          </p:nvPr>
        </p:nvSpPr>
        <p:spPr>
          <a:xfrm>
            <a:off x="6873613" y="2198283"/>
            <a:ext cx="3924300" cy="823912"/>
          </a:xfrm>
        </p:spPr>
        <p:txBody>
          <a:bodyPr rtlCol="0"/>
          <a:lstStyle/>
          <a:p>
            <a:r>
              <a:rPr lang="es-ES" dirty="0"/>
              <a:t>Pasan por una transformación a través de un script de </a:t>
            </a:r>
            <a:r>
              <a:rPr lang="es-ES" dirty="0" err="1"/>
              <a:t>pyspark</a:t>
            </a:r>
            <a:endParaRPr lang="es-ES" dirty="0"/>
          </a:p>
        </p:txBody>
      </p:sp>
      <p:sp>
        <p:nvSpPr>
          <p:cNvPr id="14" name="Marcador de número de diapositiva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10</a:t>
            </a:fld>
            <a:endParaRPr lang="es-ES" dirty="0"/>
          </a:p>
        </p:txBody>
      </p:sp>
      <p:sp>
        <p:nvSpPr>
          <p:cNvPr id="8" name="Marcador de texto 4">
            <a:extLst>
              <a:ext uri="{FF2B5EF4-FFF2-40B4-BE49-F238E27FC236}">
                <a16:creationId xmlns:a16="http://schemas.microsoft.com/office/drawing/2014/main" id="{7E4A2895-8DB7-0525-AC40-D8FC62450DA7}"/>
              </a:ext>
            </a:extLst>
          </p:cNvPr>
          <p:cNvSpPr txBox="1">
            <a:spLocks/>
          </p:cNvSpPr>
          <p:nvPr/>
        </p:nvSpPr>
        <p:spPr>
          <a:xfrm>
            <a:off x="1394088" y="1982374"/>
            <a:ext cx="3924300"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s-ES" dirty="0"/>
              <a:t>Los datos son extraídos </a:t>
            </a:r>
          </a:p>
        </p:txBody>
      </p:sp>
      <p:sp>
        <p:nvSpPr>
          <p:cNvPr id="9" name="Marcador de texto 4">
            <a:extLst>
              <a:ext uri="{FF2B5EF4-FFF2-40B4-BE49-F238E27FC236}">
                <a16:creationId xmlns:a16="http://schemas.microsoft.com/office/drawing/2014/main" id="{32E86CA1-389E-D384-2B3D-41D9C5D735E3}"/>
              </a:ext>
            </a:extLst>
          </p:cNvPr>
          <p:cNvSpPr txBox="1">
            <a:spLocks/>
          </p:cNvSpPr>
          <p:nvPr/>
        </p:nvSpPr>
        <p:spPr>
          <a:xfrm>
            <a:off x="6873613" y="4629267"/>
            <a:ext cx="3924300"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s-ES" dirty="0"/>
              <a:t>Este mismo script crea e ingesta una base de datos.</a:t>
            </a:r>
          </a:p>
        </p:txBody>
      </p:sp>
      <p:sp>
        <p:nvSpPr>
          <p:cNvPr id="2" name="Flecha: a la derecha 1">
            <a:extLst>
              <a:ext uri="{FF2B5EF4-FFF2-40B4-BE49-F238E27FC236}">
                <a16:creationId xmlns:a16="http://schemas.microsoft.com/office/drawing/2014/main" id="{53B5F72F-AC66-73DE-BBC0-A31D6DEDFF7E}"/>
              </a:ext>
            </a:extLst>
          </p:cNvPr>
          <p:cNvSpPr/>
          <p:nvPr/>
        </p:nvSpPr>
        <p:spPr>
          <a:xfrm>
            <a:off x="5464936" y="2514934"/>
            <a:ext cx="631064" cy="1906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12" name="Flecha: a la derecha 11">
            <a:extLst>
              <a:ext uri="{FF2B5EF4-FFF2-40B4-BE49-F238E27FC236}">
                <a16:creationId xmlns:a16="http://schemas.microsoft.com/office/drawing/2014/main" id="{3477EB46-6D80-138C-52FB-5DA44A6CCAA2}"/>
              </a:ext>
            </a:extLst>
          </p:cNvPr>
          <p:cNvSpPr/>
          <p:nvPr/>
        </p:nvSpPr>
        <p:spPr>
          <a:xfrm rot="5400000">
            <a:off x="8002730" y="3623929"/>
            <a:ext cx="631064" cy="1906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13" name="Marcador de texto 4">
            <a:extLst>
              <a:ext uri="{FF2B5EF4-FFF2-40B4-BE49-F238E27FC236}">
                <a16:creationId xmlns:a16="http://schemas.microsoft.com/office/drawing/2014/main" id="{E8676775-59B2-4533-7877-A9A7C3B1617A}"/>
              </a:ext>
            </a:extLst>
          </p:cNvPr>
          <p:cNvSpPr txBox="1">
            <a:spLocks/>
          </p:cNvSpPr>
          <p:nvPr/>
        </p:nvSpPr>
        <p:spPr>
          <a:xfrm>
            <a:off x="1313371" y="4619707"/>
            <a:ext cx="3924300"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s-ES" dirty="0"/>
              <a:t>Una vez almacenados están disponibles para las consultas o análisis</a:t>
            </a:r>
          </a:p>
        </p:txBody>
      </p:sp>
      <p:sp>
        <p:nvSpPr>
          <p:cNvPr id="15" name="Flecha: a la derecha 14">
            <a:extLst>
              <a:ext uri="{FF2B5EF4-FFF2-40B4-BE49-F238E27FC236}">
                <a16:creationId xmlns:a16="http://schemas.microsoft.com/office/drawing/2014/main" id="{7175004B-4E73-025D-67C2-91FF2FF5A737}"/>
              </a:ext>
            </a:extLst>
          </p:cNvPr>
          <p:cNvSpPr/>
          <p:nvPr/>
        </p:nvSpPr>
        <p:spPr>
          <a:xfrm rot="10800000">
            <a:off x="5464936" y="4619707"/>
            <a:ext cx="631064" cy="1906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dirty="0"/>
          </a:p>
        </p:txBody>
      </p:sp>
    </p:spTree>
    <p:extLst>
      <p:ext uri="{BB962C8B-B14F-4D97-AF65-F5344CB8AC3E}">
        <p14:creationId xmlns:p14="http://schemas.microsoft.com/office/powerpoint/2010/main" val="415169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05AF1-623C-4E09-AB5D-8DD0571489F6}"/>
              </a:ext>
            </a:extLst>
          </p:cNvPr>
          <p:cNvSpPr>
            <a:spLocks noGrp="1"/>
          </p:cNvSpPr>
          <p:nvPr>
            <p:ph type="title"/>
          </p:nvPr>
        </p:nvSpPr>
        <p:spPr>
          <a:xfrm>
            <a:off x="2710039" y="843519"/>
            <a:ext cx="6417792" cy="1247091"/>
          </a:xfrm>
        </p:spPr>
        <p:txBody>
          <a:bodyPr rtlCol="0">
            <a:normAutofit/>
          </a:bodyPr>
          <a:lstStyle/>
          <a:p>
            <a:pPr rtl="0"/>
            <a:r>
              <a:rPr lang="es-ES" dirty="0"/>
              <a:t>Estrategia para el análisis</a:t>
            </a:r>
          </a:p>
        </p:txBody>
      </p:sp>
      <p:sp>
        <p:nvSpPr>
          <p:cNvPr id="3" name="Marcador de contenido 2">
            <a:extLst>
              <a:ext uri="{FF2B5EF4-FFF2-40B4-BE49-F238E27FC236}">
                <a16:creationId xmlns:a16="http://schemas.microsoft.com/office/drawing/2014/main" id="{9B1DDDEF-20C4-4F65-BAC9-0A763DF7E02B}"/>
              </a:ext>
            </a:extLst>
          </p:cNvPr>
          <p:cNvSpPr>
            <a:spLocks noGrp="1"/>
          </p:cNvSpPr>
          <p:nvPr>
            <p:ph type="body" sz="quarter" idx="13"/>
          </p:nvPr>
        </p:nvSpPr>
        <p:spPr>
          <a:xfrm>
            <a:off x="936492" y="2593671"/>
            <a:ext cx="5433204" cy="365125"/>
          </a:xfrm>
        </p:spPr>
        <p:txBody>
          <a:bodyPr vert="horz" lIns="91440" tIns="45720" rIns="91440" bIns="45720" rtlCol="0" anchor="t">
            <a:normAutofit lnSpcReduction="10000"/>
          </a:bodyPr>
          <a:lstStyle/>
          <a:p>
            <a:pPr rtl="0"/>
            <a:r>
              <a:rPr lang="es-ES" dirty="0"/>
              <a:t>Machine </a:t>
            </a:r>
            <a:r>
              <a:rPr lang="es-ES" dirty="0" err="1"/>
              <a:t>learning</a:t>
            </a:r>
            <a:endParaRPr lang="es-ES" dirty="0"/>
          </a:p>
        </p:txBody>
      </p:sp>
      <p:sp>
        <p:nvSpPr>
          <p:cNvPr id="17" name="Marcador de texto 16">
            <a:extLst>
              <a:ext uri="{FF2B5EF4-FFF2-40B4-BE49-F238E27FC236}">
                <a16:creationId xmlns:a16="http://schemas.microsoft.com/office/drawing/2014/main" id="{24158E79-DA49-4521-BEC6-A7BA93C41F4C}"/>
              </a:ext>
            </a:extLst>
          </p:cNvPr>
          <p:cNvSpPr>
            <a:spLocks noGrp="1"/>
          </p:cNvSpPr>
          <p:nvPr>
            <p:ph type="body" sz="quarter" idx="15"/>
          </p:nvPr>
        </p:nvSpPr>
        <p:spPr>
          <a:xfrm>
            <a:off x="383709" y="3038308"/>
            <a:ext cx="5051175" cy="557950"/>
          </a:xfrm>
        </p:spPr>
        <p:txBody>
          <a:bodyPr rtlCol="0">
            <a:normAutofit/>
          </a:bodyPr>
          <a:lstStyle/>
          <a:p>
            <a:pPr rtl="0"/>
            <a:r>
              <a:rPr lang="es-ES" dirty="0"/>
              <a:t>Modelo predictivo dedicado a minimizar costos</a:t>
            </a:r>
          </a:p>
        </p:txBody>
      </p:sp>
      <p:sp>
        <p:nvSpPr>
          <p:cNvPr id="26" name="Marcador de texto 25">
            <a:extLst>
              <a:ext uri="{FF2B5EF4-FFF2-40B4-BE49-F238E27FC236}">
                <a16:creationId xmlns:a16="http://schemas.microsoft.com/office/drawing/2014/main" id="{0FD0A14C-4421-4979-AF8C-F7E649A88162}"/>
              </a:ext>
            </a:extLst>
          </p:cNvPr>
          <p:cNvSpPr>
            <a:spLocks noGrp="1"/>
          </p:cNvSpPr>
          <p:nvPr>
            <p:ph type="body" sz="quarter" idx="25"/>
          </p:nvPr>
        </p:nvSpPr>
        <p:spPr>
          <a:xfrm>
            <a:off x="6758796" y="2558386"/>
            <a:ext cx="5433204" cy="365125"/>
          </a:xfrm>
        </p:spPr>
        <p:txBody>
          <a:bodyPr rtlCol="0">
            <a:normAutofit lnSpcReduction="10000"/>
          </a:bodyPr>
          <a:lstStyle/>
          <a:p>
            <a:pPr rtl="0"/>
            <a:r>
              <a:rPr lang="es-ES" dirty="0"/>
              <a:t>Estrategia de </a:t>
            </a:r>
            <a:r>
              <a:rPr lang="es-ES" dirty="0" err="1"/>
              <a:t>kpis</a:t>
            </a:r>
            <a:endParaRPr lang="es-ES" dirty="0"/>
          </a:p>
        </p:txBody>
      </p:sp>
      <p:sp>
        <p:nvSpPr>
          <p:cNvPr id="27" name="Marcador de texto 26">
            <a:extLst>
              <a:ext uri="{FF2B5EF4-FFF2-40B4-BE49-F238E27FC236}">
                <a16:creationId xmlns:a16="http://schemas.microsoft.com/office/drawing/2014/main" id="{9C0DB469-503B-40AF-84D1-C69B085AA96F}"/>
              </a:ext>
            </a:extLst>
          </p:cNvPr>
          <p:cNvSpPr>
            <a:spLocks noGrp="1"/>
          </p:cNvSpPr>
          <p:nvPr>
            <p:ph type="body" sz="quarter" idx="26"/>
          </p:nvPr>
        </p:nvSpPr>
        <p:spPr>
          <a:xfrm>
            <a:off x="5918936" y="3038308"/>
            <a:ext cx="5431971" cy="557950"/>
          </a:xfrm>
        </p:spPr>
        <p:txBody>
          <a:bodyPr rtlCol="0">
            <a:normAutofit/>
          </a:bodyPr>
          <a:lstStyle/>
          <a:p>
            <a:pPr rtl="0"/>
            <a:r>
              <a:rPr lang="es-ES" dirty="0"/>
              <a:t>Indicadores de rendimiento relevantes para la empresa y la industria en general</a:t>
            </a:r>
          </a:p>
        </p:txBody>
      </p:sp>
      <p:sp>
        <p:nvSpPr>
          <p:cNvPr id="11" name="Marcador de contenido 2">
            <a:extLst>
              <a:ext uri="{FF2B5EF4-FFF2-40B4-BE49-F238E27FC236}">
                <a16:creationId xmlns:a16="http://schemas.microsoft.com/office/drawing/2014/main" id="{C7BA0613-AAFF-90BF-5F58-A82CD54CA972}"/>
              </a:ext>
            </a:extLst>
          </p:cNvPr>
          <p:cNvSpPr txBox="1">
            <a:spLocks/>
          </p:cNvSpPr>
          <p:nvPr/>
        </p:nvSpPr>
        <p:spPr>
          <a:xfrm>
            <a:off x="4347247" y="4531810"/>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Reglas de negocio</a:t>
            </a:r>
          </a:p>
        </p:txBody>
      </p:sp>
      <p:sp>
        <p:nvSpPr>
          <p:cNvPr id="12" name="Marcador de texto 16">
            <a:extLst>
              <a:ext uri="{FF2B5EF4-FFF2-40B4-BE49-F238E27FC236}">
                <a16:creationId xmlns:a16="http://schemas.microsoft.com/office/drawing/2014/main" id="{E52EB959-1883-2988-CAE0-CEC00BEA59D5}"/>
              </a:ext>
            </a:extLst>
          </p:cNvPr>
          <p:cNvSpPr txBox="1">
            <a:spLocks/>
          </p:cNvSpPr>
          <p:nvPr/>
        </p:nvSpPr>
        <p:spPr>
          <a:xfrm>
            <a:off x="3202950" y="5010618"/>
            <a:ext cx="5431971" cy="55795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Con que políticas y de que manera nos acercamos a los objetivos</a:t>
            </a:r>
          </a:p>
        </p:txBody>
      </p:sp>
    </p:spTree>
    <p:extLst>
      <p:ext uri="{BB962C8B-B14F-4D97-AF65-F5344CB8AC3E}">
        <p14:creationId xmlns:p14="http://schemas.microsoft.com/office/powerpoint/2010/main" val="1472106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es-ES" smtClean="0"/>
              <a:pPr rtl="0"/>
              <a:t>12</a:t>
            </a:fld>
            <a:endParaRPr lang="es-ES" dirty="0"/>
          </a:p>
        </p:txBody>
      </p:sp>
      <p:sp>
        <p:nvSpPr>
          <p:cNvPr id="8" name="Marcador de texto 35">
            <a:extLst>
              <a:ext uri="{FF2B5EF4-FFF2-40B4-BE49-F238E27FC236}">
                <a16:creationId xmlns:a16="http://schemas.microsoft.com/office/drawing/2014/main" id="{1ADD86BB-C5F3-92E3-535B-9BA6EDC5A556}"/>
              </a:ext>
            </a:extLst>
          </p:cNvPr>
          <p:cNvSpPr txBox="1">
            <a:spLocks/>
          </p:cNvSpPr>
          <p:nvPr/>
        </p:nvSpPr>
        <p:spPr>
          <a:xfrm>
            <a:off x="2478084" y="3101595"/>
            <a:ext cx="182880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t>Mariano Rodas</a:t>
            </a:r>
          </a:p>
          <a:p>
            <a:endParaRPr lang="es-ES" sz="1800" dirty="0"/>
          </a:p>
        </p:txBody>
      </p:sp>
      <p:sp>
        <p:nvSpPr>
          <p:cNvPr id="11" name="Marcador de texto 35">
            <a:extLst>
              <a:ext uri="{FF2B5EF4-FFF2-40B4-BE49-F238E27FC236}">
                <a16:creationId xmlns:a16="http://schemas.microsoft.com/office/drawing/2014/main" id="{D558BFDB-F6E9-F5E7-4E5F-BADB95C3911C}"/>
              </a:ext>
            </a:extLst>
          </p:cNvPr>
          <p:cNvSpPr txBox="1">
            <a:spLocks/>
          </p:cNvSpPr>
          <p:nvPr/>
        </p:nvSpPr>
        <p:spPr>
          <a:xfrm>
            <a:off x="7111647" y="3085939"/>
            <a:ext cx="182880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t>Alberto </a:t>
            </a:r>
            <a:r>
              <a:rPr lang="es-ES" sz="1800" dirty="0" err="1"/>
              <a:t>Landin</a:t>
            </a:r>
            <a:endParaRPr lang="es-ES" sz="1800" dirty="0"/>
          </a:p>
          <a:p>
            <a:endParaRPr lang="es-ES" sz="1800" dirty="0"/>
          </a:p>
        </p:txBody>
      </p:sp>
      <p:sp>
        <p:nvSpPr>
          <p:cNvPr id="14" name="Marcador de texto 35">
            <a:extLst>
              <a:ext uri="{FF2B5EF4-FFF2-40B4-BE49-F238E27FC236}">
                <a16:creationId xmlns:a16="http://schemas.microsoft.com/office/drawing/2014/main" id="{01182E51-67D3-21E8-CE7E-2782611F31B2}"/>
              </a:ext>
            </a:extLst>
          </p:cNvPr>
          <p:cNvSpPr txBox="1">
            <a:spLocks/>
          </p:cNvSpPr>
          <p:nvPr/>
        </p:nvSpPr>
        <p:spPr>
          <a:xfrm>
            <a:off x="2478084" y="5725119"/>
            <a:ext cx="182880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latin typeface="+mj-lt"/>
              </a:rPr>
              <a:t>Federico K</a:t>
            </a:r>
            <a:r>
              <a:rPr lang="es-AR" sz="1800" b="0" i="0" dirty="0" err="1">
                <a:solidFill>
                  <a:srgbClr val="202124"/>
                </a:solidFill>
                <a:effectLst/>
                <a:latin typeface="+mj-lt"/>
              </a:rPr>
              <a:t>ostzer</a:t>
            </a:r>
            <a:endParaRPr lang="es-ES" sz="1800" dirty="0">
              <a:latin typeface="+mj-lt"/>
            </a:endParaRPr>
          </a:p>
        </p:txBody>
      </p:sp>
      <p:sp>
        <p:nvSpPr>
          <p:cNvPr id="17" name="Marcador de texto 35">
            <a:extLst>
              <a:ext uri="{FF2B5EF4-FFF2-40B4-BE49-F238E27FC236}">
                <a16:creationId xmlns:a16="http://schemas.microsoft.com/office/drawing/2014/main" id="{450D1077-8B23-E978-92A4-0F0A3BD66371}"/>
              </a:ext>
            </a:extLst>
          </p:cNvPr>
          <p:cNvSpPr txBox="1">
            <a:spLocks/>
          </p:cNvSpPr>
          <p:nvPr/>
        </p:nvSpPr>
        <p:spPr>
          <a:xfrm>
            <a:off x="7039113" y="5750189"/>
            <a:ext cx="182880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t>Daniel Castillo</a:t>
            </a:r>
          </a:p>
        </p:txBody>
      </p:sp>
      <p:pic>
        <p:nvPicPr>
          <p:cNvPr id="19" name="Imagen 18">
            <a:extLst>
              <a:ext uri="{FF2B5EF4-FFF2-40B4-BE49-F238E27FC236}">
                <a16:creationId xmlns:a16="http://schemas.microsoft.com/office/drawing/2014/main" id="{192E316C-F2BD-6846-EF1A-BF0615EC9D65}"/>
              </a:ext>
            </a:extLst>
          </p:cNvPr>
          <p:cNvPicPr>
            <a:picLocks noChangeAspect="1"/>
          </p:cNvPicPr>
          <p:nvPr/>
        </p:nvPicPr>
        <p:blipFill rotWithShape="1">
          <a:blip r:embed="rId3"/>
          <a:srcRect t="17079" b="19648"/>
          <a:stretch/>
        </p:blipFill>
        <p:spPr>
          <a:xfrm>
            <a:off x="2420508" y="1650209"/>
            <a:ext cx="1571226" cy="1325562"/>
          </a:xfrm>
          <a:prstGeom prst="rect">
            <a:avLst/>
          </a:prstGeom>
          <a:ln>
            <a:solidFill>
              <a:schemeClr val="tx1"/>
            </a:solidFill>
          </a:ln>
        </p:spPr>
      </p:pic>
      <p:sp>
        <p:nvSpPr>
          <p:cNvPr id="20" name="Título 1">
            <a:extLst>
              <a:ext uri="{FF2B5EF4-FFF2-40B4-BE49-F238E27FC236}">
                <a16:creationId xmlns:a16="http://schemas.microsoft.com/office/drawing/2014/main" id="{C0B0327B-E035-B825-C25A-BAFE8F626544}"/>
              </a:ext>
              <a:ext uri="{C183D7F6-B498-43B3-948B-1728B52AA6E4}">
                <adec:decorative xmlns:adec="http://schemas.microsoft.com/office/drawing/2017/decorative" val="0"/>
              </a:ext>
            </a:extLst>
          </p:cNvPr>
          <p:cNvSpPr txBox="1">
            <a:spLocks/>
          </p:cNvSpPr>
          <p:nvPr/>
        </p:nvSpPr>
        <p:spPr>
          <a:xfrm>
            <a:off x="4380732" y="541432"/>
            <a:ext cx="3171825" cy="3845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r>
              <a:rPr lang="es-ES" sz="3200" dirty="0"/>
              <a:t>Grupo 12</a:t>
            </a:r>
          </a:p>
        </p:txBody>
      </p:sp>
      <p:pic>
        <p:nvPicPr>
          <p:cNvPr id="6" name="Imagen 5">
            <a:extLst>
              <a:ext uri="{FF2B5EF4-FFF2-40B4-BE49-F238E27FC236}">
                <a16:creationId xmlns:a16="http://schemas.microsoft.com/office/drawing/2014/main" id="{D96244EC-16F1-A015-E682-59A66EFFC3BC}"/>
              </a:ext>
            </a:extLst>
          </p:cNvPr>
          <p:cNvPicPr>
            <a:picLocks noChangeAspect="1"/>
          </p:cNvPicPr>
          <p:nvPr/>
        </p:nvPicPr>
        <p:blipFill>
          <a:blip r:embed="rId4"/>
          <a:stretch>
            <a:fillRect/>
          </a:stretch>
        </p:blipFill>
        <p:spPr>
          <a:xfrm>
            <a:off x="2349649" y="4219898"/>
            <a:ext cx="1262900" cy="1322860"/>
          </a:xfrm>
          <a:prstGeom prst="rect">
            <a:avLst/>
          </a:prstGeom>
        </p:spPr>
      </p:pic>
      <p:pic>
        <p:nvPicPr>
          <p:cNvPr id="22" name="Imagen 21">
            <a:extLst>
              <a:ext uri="{FF2B5EF4-FFF2-40B4-BE49-F238E27FC236}">
                <a16:creationId xmlns:a16="http://schemas.microsoft.com/office/drawing/2014/main" id="{9656D8D9-73CC-5845-3E80-29DE709480A7}"/>
              </a:ext>
            </a:extLst>
          </p:cNvPr>
          <p:cNvPicPr>
            <a:picLocks noChangeAspect="1"/>
          </p:cNvPicPr>
          <p:nvPr/>
        </p:nvPicPr>
        <p:blipFill rotWithShape="1">
          <a:blip r:embed="rId5"/>
          <a:srcRect l="18311" t="-4693" r="16929" b="4897"/>
          <a:stretch/>
        </p:blipFill>
        <p:spPr>
          <a:xfrm>
            <a:off x="7162981" y="4083184"/>
            <a:ext cx="1262900" cy="1459574"/>
          </a:xfrm>
          <a:prstGeom prst="rect">
            <a:avLst/>
          </a:prstGeom>
        </p:spPr>
      </p:pic>
      <p:pic>
        <p:nvPicPr>
          <p:cNvPr id="24" name="Imagen 23">
            <a:extLst>
              <a:ext uri="{FF2B5EF4-FFF2-40B4-BE49-F238E27FC236}">
                <a16:creationId xmlns:a16="http://schemas.microsoft.com/office/drawing/2014/main" id="{F40F307A-69F8-7524-B832-43EFBB93582B}"/>
              </a:ext>
            </a:extLst>
          </p:cNvPr>
          <p:cNvPicPr>
            <a:picLocks noChangeAspect="1"/>
          </p:cNvPicPr>
          <p:nvPr/>
        </p:nvPicPr>
        <p:blipFill>
          <a:blip r:embed="rId6"/>
          <a:stretch>
            <a:fillRect/>
          </a:stretch>
        </p:blipFill>
        <p:spPr>
          <a:xfrm>
            <a:off x="6903075" y="1736836"/>
            <a:ext cx="1782712" cy="1114195"/>
          </a:xfrm>
          <a:prstGeom prst="rect">
            <a:avLst/>
          </a:prstGeom>
        </p:spPr>
      </p:pic>
      <p:sp>
        <p:nvSpPr>
          <p:cNvPr id="23" name="Marcador de texto 35">
            <a:extLst>
              <a:ext uri="{FF2B5EF4-FFF2-40B4-BE49-F238E27FC236}">
                <a16:creationId xmlns:a16="http://schemas.microsoft.com/office/drawing/2014/main" id="{B1691FD4-EAAF-C50D-1F6D-331A0B9AD975}"/>
              </a:ext>
            </a:extLst>
          </p:cNvPr>
          <p:cNvSpPr txBox="1">
            <a:spLocks/>
          </p:cNvSpPr>
          <p:nvPr/>
        </p:nvSpPr>
        <p:spPr>
          <a:xfrm>
            <a:off x="2541960" y="6118320"/>
            <a:ext cx="469471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000" dirty="0">
                <a:latin typeface="+mj-lt"/>
              </a:rPr>
              <a:t>/federico-kostzer</a:t>
            </a:r>
          </a:p>
        </p:txBody>
      </p:sp>
      <p:sp>
        <p:nvSpPr>
          <p:cNvPr id="26" name="Marcador de texto 35">
            <a:extLst>
              <a:ext uri="{FF2B5EF4-FFF2-40B4-BE49-F238E27FC236}">
                <a16:creationId xmlns:a16="http://schemas.microsoft.com/office/drawing/2014/main" id="{B9940E1F-E0EF-9ACB-C108-4B7B548184AD}"/>
              </a:ext>
            </a:extLst>
          </p:cNvPr>
          <p:cNvSpPr txBox="1">
            <a:spLocks/>
          </p:cNvSpPr>
          <p:nvPr/>
        </p:nvSpPr>
        <p:spPr>
          <a:xfrm>
            <a:off x="7081245" y="3444656"/>
            <a:ext cx="4694710" cy="343061"/>
          </a:xfrm>
          <a:prstGeom prst="rect">
            <a:avLst/>
          </a:prstGeom>
        </p:spPr>
        <p:txBody>
          <a:bodyPr vert="horz" lIns="91440" tIns="45720" rIns="91440" bIns="45720" rtlCol="0">
            <a:noAutofit/>
          </a:bodyPr>
          <a:lstStyle>
            <a:defPPr rtl="0">
              <a:defRPr lang="es-ES"/>
            </a:defPPr>
            <a:lvl1pPr indent="0">
              <a:lnSpc>
                <a:spcPct val="120000"/>
              </a:lnSpc>
              <a:spcBef>
                <a:spcPts val="1000"/>
              </a:spcBef>
              <a:buFont typeface="Arial" panose="020B0604020202020204" pitchFamily="34" charset="0"/>
              <a:buNone/>
              <a:defRPr sz="1600">
                <a:solidFill>
                  <a:schemeClr val="tx1">
                    <a:lumMod val="75000"/>
                    <a:lumOff val="25000"/>
                  </a:schemeClr>
                </a:solidFill>
                <a:latin typeface="+mj-lt"/>
              </a:defRPr>
            </a:lvl1pPr>
            <a:lvl2pPr indent="0">
              <a:lnSpc>
                <a:spcPct val="120000"/>
              </a:lnSpc>
              <a:spcBef>
                <a:spcPts val="1000"/>
              </a:spcBef>
              <a:buFont typeface="Arial" panose="020B0604020202020204" pitchFamily="34" charset="0"/>
              <a:buNone/>
              <a:defRPr sz="1400">
                <a:solidFill>
                  <a:schemeClr val="tx1">
                    <a:lumMod val="75000"/>
                    <a:lumOff val="25000"/>
                  </a:schemeClr>
                </a:solidFill>
              </a:defRPr>
            </a:lvl2pPr>
            <a:lvl3pPr indent="0">
              <a:lnSpc>
                <a:spcPct val="120000"/>
              </a:lnSpc>
              <a:spcBef>
                <a:spcPts val="1000"/>
              </a:spcBef>
              <a:buFont typeface="Arial" panose="020B0604020202020204" pitchFamily="34" charset="0"/>
              <a:buNone/>
              <a:defRPr sz="1400">
                <a:solidFill>
                  <a:schemeClr val="tx1">
                    <a:lumMod val="75000"/>
                    <a:lumOff val="25000"/>
                  </a:schemeClr>
                </a:solidFill>
              </a:defRPr>
            </a:lvl3pPr>
            <a:lvl4pPr indent="0">
              <a:lnSpc>
                <a:spcPct val="120000"/>
              </a:lnSpc>
              <a:spcBef>
                <a:spcPts val="1000"/>
              </a:spcBef>
              <a:buFont typeface="Arial" panose="020B0604020202020204" pitchFamily="34" charset="0"/>
              <a:buNone/>
              <a:defRPr sz="1400">
                <a:solidFill>
                  <a:schemeClr val="tx1">
                    <a:lumMod val="75000"/>
                    <a:lumOff val="25000"/>
                  </a:schemeClr>
                </a:solidFill>
              </a:defRPr>
            </a:lvl4pPr>
            <a:lvl5pPr indent="0">
              <a:lnSpc>
                <a:spcPct val="120000"/>
              </a:lnSpc>
              <a:spcBef>
                <a:spcPts val="1000"/>
              </a:spcBef>
              <a:buFont typeface="Arial" panose="020B0604020202020204" pitchFamily="34" charset="0"/>
              <a:buNone/>
              <a:defRPr sz="1400">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AR" sz="2000" dirty="0"/>
              <a:t>/</a:t>
            </a:r>
            <a:r>
              <a:rPr lang="es-AR" sz="2000" dirty="0" err="1"/>
              <a:t>albertolandin</a:t>
            </a:r>
            <a:endParaRPr lang="es-ES" sz="2000" dirty="0"/>
          </a:p>
        </p:txBody>
      </p:sp>
      <p:pic>
        <p:nvPicPr>
          <p:cNvPr id="21" name="Imagen 20">
            <a:extLst>
              <a:ext uri="{FF2B5EF4-FFF2-40B4-BE49-F238E27FC236}">
                <a16:creationId xmlns:a16="http://schemas.microsoft.com/office/drawing/2014/main" id="{C4184CA0-AF6C-82CD-7029-057B0F8DF8BB}"/>
              </a:ext>
            </a:extLst>
          </p:cNvPr>
          <p:cNvPicPr>
            <a:picLocks noChangeAspect="1"/>
          </p:cNvPicPr>
          <p:nvPr/>
        </p:nvPicPr>
        <p:blipFill>
          <a:blip r:embed="rId7"/>
          <a:stretch>
            <a:fillRect/>
          </a:stretch>
        </p:blipFill>
        <p:spPr>
          <a:xfrm>
            <a:off x="2349649" y="6241624"/>
            <a:ext cx="192311" cy="192311"/>
          </a:xfrm>
          <a:prstGeom prst="rect">
            <a:avLst/>
          </a:prstGeom>
        </p:spPr>
      </p:pic>
      <p:pic>
        <p:nvPicPr>
          <p:cNvPr id="27" name="Imagen 26">
            <a:extLst>
              <a:ext uri="{FF2B5EF4-FFF2-40B4-BE49-F238E27FC236}">
                <a16:creationId xmlns:a16="http://schemas.microsoft.com/office/drawing/2014/main" id="{6B704005-0651-50B1-E375-6F175DCC503C}"/>
              </a:ext>
            </a:extLst>
          </p:cNvPr>
          <p:cNvPicPr>
            <a:picLocks noChangeAspect="1"/>
          </p:cNvPicPr>
          <p:nvPr/>
        </p:nvPicPr>
        <p:blipFill>
          <a:blip r:embed="rId7"/>
          <a:stretch>
            <a:fillRect/>
          </a:stretch>
        </p:blipFill>
        <p:spPr>
          <a:xfrm>
            <a:off x="6888934" y="3557440"/>
            <a:ext cx="192311" cy="192311"/>
          </a:xfrm>
          <a:prstGeom prst="rect">
            <a:avLst/>
          </a:prstGeom>
        </p:spPr>
      </p:pic>
      <p:sp>
        <p:nvSpPr>
          <p:cNvPr id="28" name="Marcador de texto 35">
            <a:extLst>
              <a:ext uri="{FF2B5EF4-FFF2-40B4-BE49-F238E27FC236}">
                <a16:creationId xmlns:a16="http://schemas.microsoft.com/office/drawing/2014/main" id="{9AF7EA7D-766E-D3A0-9753-FD27F7882D54}"/>
              </a:ext>
            </a:extLst>
          </p:cNvPr>
          <p:cNvSpPr txBox="1">
            <a:spLocks/>
          </p:cNvSpPr>
          <p:nvPr/>
        </p:nvSpPr>
        <p:spPr>
          <a:xfrm>
            <a:off x="2478084" y="3436389"/>
            <a:ext cx="469471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000" dirty="0">
                <a:latin typeface="+mj-lt"/>
              </a:rPr>
              <a:t>/</a:t>
            </a:r>
            <a:r>
              <a:rPr lang="es-ES" sz="2000" dirty="0" err="1">
                <a:latin typeface="+mj-lt"/>
              </a:rPr>
              <a:t>marianorodas</a:t>
            </a:r>
            <a:endParaRPr lang="es-ES" sz="2000" dirty="0">
              <a:latin typeface="+mj-lt"/>
            </a:endParaRPr>
          </a:p>
        </p:txBody>
      </p:sp>
      <p:pic>
        <p:nvPicPr>
          <p:cNvPr id="29" name="Imagen 28">
            <a:extLst>
              <a:ext uri="{FF2B5EF4-FFF2-40B4-BE49-F238E27FC236}">
                <a16:creationId xmlns:a16="http://schemas.microsoft.com/office/drawing/2014/main" id="{FA744DC3-A486-A74C-8D2B-280A7153FF3C}"/>
              </a:ext>
            </a:extLst>
          </p:cNvPr>
          <p:cNvPicPr>
            <a:picLocks noChangeAspect="1"/>
          </p:cNvPicPr>
          <p:nvPr/>
        </p:nvPicPr>
        <p:blipFill>
          <a:blip r:embed="rId7"/>
          <a:stretch>
            <a:fillRect/>
          </a:stretch>
        </p:blipFill>
        <p:spPr>
          <a:xfrm>
            <a:off x="2285773" y="3547912"/>
            <a:ext cx="192311" cy="192311"/>
          </a:xfrm>
          <a:prstGeom prst="rect">
            <a:avLst/>
          </a:prstGeom>
        </p:spPr>
      </p:pic>
      <p:pic>
        <p:nvPicPr>
          <p:cNvPr id="31" name="Imagen 30">
            <a:extLst>
              <a:ext uri="{FF2B5EF4-FFF2-40B4-BE49-F238E27FC236}">
                <a16:creationId xmlns:a16="http://schemas.microsoft.com/office/drawing/2014/main" id="{02889799-DB08-1972-5D7F-4DF7C69D3D9D}"/>
              </a:ext>
            </a:extLst>
          </p:cNvPr>
          <p:cNvPicPr>
            <a:picLocks noChangeAspect="1"/>
          </p:cNvPicPr>
          <p:nvPr/>
        </p:nvPicPr>
        <p:blipFill>
          <a:blip r:embed="rId7"/>
          <a:stretch>
            <a:fillRect/>
          </a:stretch>
        </p:blipFill>
        <p:spPr>
          <a:xfrm>
            <a:off x="6902731" y="6244788"/>
            <a:ext cx="192311" cy="192311"/>
          </a:xfrm>
          <a:prstGeom prst="rect">
            <a:avLst/>
          </a:prstGeom>
        </p:spPr>
      </p:pic>
      <p:sp>
        <p:nvSpPr>
          <p:cNvPr id="32" name="Marcador de texto 35">
            <a:extLst>
              <a:ext uri="{FF2B5EF4-FFF2-40B4-BE49-F238E27FC236}">
                <a16:creationId xmlns:a16="http://schemas.microsoft.com/office/drawing/2014/main" id="{700F2B17-2024-2717-15F5-77664C2E1346}"/>
              </a:ext>
            </a:extLst>
          </p:cNvPr>
          <p:cNvSpPr txBox="1">
            <a:spLocks/>
          </p:cNvSpPr>
          <p:nvPr/>
        </p:nvSpPr>
        <p:spPr>
          <a:xfrm>
            <a:off x="7111647" y="6159187"/>
            <a:ext cx="4694710" cy="343061"/>
          </a:xfrm>
          <a:prstGeom prst="rect">
            <a:avLst/>
          </a:prstGeom>
        </p:spPr>
        <p:txBody>
          <a:bodyPr vert="horz" lIns="91440" tIns="45720" rIns="91440" bIns="45720" rtlCol="0">
            <a:noAutofit/>
          </a:bodyPr>
          <a:lstStyle>
            <a:defPPr rtl="0">
              <a:defRPr lang="es-ES"/>
            </a:defPPr>
            <a:lvl1pPr indent="0">
              <a:lnSpc>
                <a:spcPct val="120000"/>
              </a:lnSpc>
              <a:spcBef>
                <a:spcPts val="1000"/>
              </a:spcBef>
              <a:buFont typeface="Arial" panose="020B0604020202020204" pitchFamily="34" charset="0"/>
              <a:buNone/>
              <a:defRPr sz="1600">
                <a:solidFill>
                  <a:schemeClr val="tx1">
                    <a:lumMod val="75000"/>
                    <a:lumOff val="25000"/>
                  </a:schemeClr>
                </a:solidFill>
                <a:latin typeface="+mj-lt"/>
              </a:defRPr>
            </a:lvl1pPr>
            <a:lvl2pPr indent="0">
              <a:lnSpc>
                <a:spcPct val="120000"/>
              </a:lnSpc>
              <a:spcBef>
                <a:spcPts val="1000"/>
              </a:spcBef>
              <a:buFont typeface="Arial" panose="020B0604020202020204" pitchFamily="34" charset="0"/>
              <a:buNone/>
              <a:defRPr sz="1400">
                <a:solidFill>
                  <a:schemeClr val="tx1">
                    <a:lumMod val="75000"/>
                    <a:lumOff val="25000"/>
                  </a:schemeClr>
                </a:solidFill>
              </a:defRPr>
            </a:lvl2pPr>
            <a:lvl3pPr indent="0">
              <a:lnSpc>
                <a:spcPct val="120000"/>
              </a:lnSpc>
              <a:spcBef>
                <a:spcPts val="1000"/>
              </a:spcBef>
              <a:buFont typeface="Arial" panose="020B0604020202020204" pitchFamily="34" charset="0"/>
              <a:buNone/>
              <a:defRPr sz="1400">
                <a:solidFill>
                  <a:schemeClr val="tx1">
                    <a:lumMod val="75000"/>
                    <a:lumOff val="25000"/>
                  </a:schemeClr>
                </a:solidFill>
              </a:defRPr>
            </a:lvl3pPr>
            <a:lvl4pPr indent="0">
              <a:lnSpc>
                <a:spcPct val="120000"/>
              </a:lnSpc>
              <a:spcBef>
                <a:spcPts val="1000"/>
              </a:spcBef>
              <a:buFont typeface="Arial" panose="020B0604020202020204" pitchFamily="34" charset="0"/>
              <a:buNone/>
              <a:defRPr sz="1400">
                <a:solidFill>
                  <a:schemeClr val="tx1">
                    <a:lumMod val="75000"/>
                    <a:lumOff val="25000"/>
                  </a:schemeClr>
                </a:solidFill>
              </a:defRPr>
            </a:lvl4pPr>
            <a:lvl5pPr indent="0">
              <a:lnSpc>
                <a:spcPct val="120000"/>
              </a:lnSpc>
              <a:spcBef>
                <a:spcPts val="1000"/>
              </a:spcBef>
              <a:buFont typeface="Arial" panose="020B0604020202020204" pitchFamily="34" charset="0"/>
              <a:buNone/>
              <a:defRPr sz="1400">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AR" sz="2000" dirty="0"/>
              <a:t>/</a:t>
            </a:r>
            <a:r>
              <a:rPr lang="es-AR" sz="2000" dirty="0" err="1"/>
              <a:t>daniel-casvill</a:t>
            </a:r>
            <a:endParaRPr lang="es-ES" sz="2000" dirty="0"/>
          </a:p>
        </p:txBody>
      </p:sp>
    </p:spTree>
    <p:extLst>
      <p:ext uri="{BB962C8B-B14F-4D97-AF65-F5344CB8AC3E}">
        <p14:creationId xmlns:p14="http://schemas.microsoft.com/office/powerpoint/2010/main" val="63178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es-ES"/>
              <a:t>MUCHAS GRACIAS</a:t>
            </a:r>
          </a:p>
        </p:txBody>
      </p:sp>
      <p:sp>
        <p:nvSpPr>
          <p:cNvPr id="3" name="Marcador de contenido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rtlCol="0">
            <a:normAutofit/>
          </a:bodyPr>
          <a:lstStyle/>
          <a:p>
            <a:pPr rtl="0"/>
            <a:r>
              <a:rPr lang="es-ES" dirty="0"/>
              <a:t>Equipo 12 </a:t>
            </a:r>
          </a:p>
        </p:txBody>
      </p:sp>
      <p:sp>
        <p:nvSpPr>
          <p:cNvPr id="6" name="Marcador de número de diapositiva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es-ES" smtClean="0"/>
              <a:pPr rtl="0"/>
              <a:t>13</a:t>
            </a:fld>
            <a:endParaRPr lang="es-ES"/>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200149" y="310658"/>
            <a:ext cx="3171825" cy="1325563"/>
          </a:xfrm>
        </p:spPr>
        <p:txBody>
          <a:bodyPr rtlCol="0"/>
          <a:lstStyle/>
          <a:p>
            <a:pPr rtl="0"/>
            <a:r>
              <a:rPr lang="es-ES" dirty="0"/>
              <a:t>QUIÉNES SOMOS</a:t>
            </a:r>
          </a:p>
        </p:txBody>
      </p:sp>
      <p:sp>
        <p:nvSpPr>
          <p:cNvPr id="3" name="Subtítulo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200149" y="2543179"/>
            <a:ext cx="3571875" cy="2819630"/>
          </a:xfrm>
        </p:spPr>
        <p:txBody>
          <a:bodyPr rtlCol="0">
            <a:normAutofit/>
          </a:bodyPr>
          <a:lstStyle/>
          <a:p>
            <a:pPr rtl="0"/>
            <a:r>
              <a:rPr lang="es-ES" dirty="0"/>
              <a:t>Somos un grupo de estudiantes de Henry de distintos países interesados en comprender e incorporar las herramientas que la Ciencia de Datos posibilita con el objetivo de un próspero desarrollo profesional y de adquirir la capacidad de una mejor toma de decisiones. </a:t>
            </a:r>
          </a:p>
        </p:txBody>
      </p:sp>
      <p:sp>
        <p:nvSpPr>
          <p:cNvPr id="4" name="Marcador de número de diapositiva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es-ES" smtClean="0"/>
              <a:pPr/>
              <a:t>2</a:t>
            </a:fld>
            <a:endParaRPr lang="es-ES" dirty="0"/>
          </a:p>
        </p:txBody>
      </p:sp>
      <p:sp>
        <p:nvSpPr>
          <p:cNvPr id="8" name="Marcador de texto 35">
            <a:extLst>
              <a:ext uri="{FF2B5EF4-FFF2-40B4-BE49-F238E27FC236}">
                <a16:creationId xmlns:a16="http://schemas.microsoft.com/office/drawing/2014/main" id="{1ADD86BB-C5F3-92E3-535B-9BA6EDC5A556}"/>
              </a:ext>
            </a:extLst>
          </p:cNvPr>
          <p:cNvSpPr txBox="1">
            <a:spLocks/>
          </p:cNvSpPr>
          <p:nvPr/>
        </p:nvSpPr>
        <p:spPr>
          <a:xfrm>
            <a:off x="5613449" y="2912972"/>
            <a:ext cx="1828800" cy="343061"/>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Mariano Rodas</a:t>
            </a:r>
          </a:p>
          <a:p>
            <a:endParaRPr lang="es-ES" dirty="0"/>
          </a:p>
        </p:txBody>
      </p:sp>
      <p:sp>
        <p:nvSpPr>
          <p:cNvPr id="9" name="Marcador de texto 51">
            <a:extLst>
              <a:ext uri="{FF2B5EF4-FFF2-40B4-BE49-F238E27FC236}">
                <a16:creationId xmlns:a16="http://schemas.microsoft.com/office/drawing/2014/main" id="{1E875058-0802-4E0B-C196-204290D160C4}"/>
              </a:ext>
            </a:extLst>
          </p:cNvPr>
          <p:cNvSpPr txBox="1">
            <a:spLocks/>
          </p:cNvSpPr>
          <p:nvPr/>
        </p:nvSpPr>
        <p:spPr>
          <a:xfrm>
            <a:off x="5495157" y="3258907"/>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Analista de datos</a:t>
            </a:r>
          </a:p>
        </p:txBody>
      </p:sp>
      <p:sp>
        <p:nvSpPr>
          <p:cNvPr id="11" name="Marcador de texto 35">
            <a:extLst>
              <a:ext uri="{FF2B5EF4-FFF2-40B4-BE49-F238E27FC236}">
                <a16:creationId xmlns:a16="http://schemas.microsoft.com/office/drawing/2014/main" id="{D558BFDB-F6E9-F5E7-4E5F-BADB95C3911C}"/>
              </a:ext>
            </a:extLst>
          </p:cNvPr>
          <p:cNvSpPr txBox="1">
            <a:spLocks/>
          </p:cNvSpPr>
          <p:nvPr/>
        </p:nvSpPr>
        <p:spPr>
          <a:xfrm>
            <a:off x="8165382" y="2912972"/>
            <a:ext cx="1828800" cy="343061"/>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Alberto </a:t>
            </a:r>
            <a:r>
              <a:rPr lang="es-ES" dirty="0" err="1"/>
              <a:t>Landin</a:t>
            </a:r>
            <a:endParaRPr lang="es-ES" dirty="0"/>
          </a:p>
          <a:p>
            <a:endParaRPr lang="es-ES" dirty="0"/>
          </a:p>
        </p:txBody>
      </p:sp>
      <p:sp>
        <p:nvSpPr>
          <p:cNvPr id="12" name="Marcador de texto 51">
            <a:extLst>
              <a:ext uri="{FF2B5EF4-FFF2-40B4-BE49-F238E27FC236}">
                <a16:creationId xmlns:a16="http://schemas.microsoft.com/office/drawing/2014/main" id="{5BB74E77-8231-0D38-8CEB-AE61E50187BA}"/>
              </a:ext>
            </a:extLst>
          </p:cNvPr>
          <p:cNvSpPr txBox="1">
            <a:spLocks/>
          </p:cNvSpPr>
          <p:nvPr/>
        </p:nvSpPr>
        <p:spPr>
          <a:xfrm>
            <a:off x="8047090" y="3258907"/>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Ingeniero de datos</a:t>
            </a:r>
          </a:p>
        </p:txBody>
      </p:sp>
      <p:sp>
        <p:nvSpPr>
          <p:cNvPr id="14" name="Marcador de texto 35">
            <a:extLst>
              <a:ext uri="{FF2B5EF4-FFF2-40B4-BE49-F238E27FC236}">
                <a16:creationId xmlns:a16="http://schemas.microsoft.com/office/drawing/2014/main" id="{01182E51-67D3-21E8-CE7E-2782611F31B2}"/>
              </a:ext>
            </a:extLst>
          </p:cNvPr>
          <p:cNvSpPr txBox="1">
            <a:spLocks/>
          </p:cNvSpPr>
          <p:nvPr/>
        </p:nvSpPr>
        <p:spPr>
          <a:xfrm>
            <a:off x="5613449" y="5054809"/>
            <a:ext cx="1828800" cy="34306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latin typeface="+mj-lt"/>
              </a:rPr>
              <a:t>Federico K</a:t>
            </a:r>
            <a:r>
              <a:rPr lang="es-AR" b="0" i="0" dirty="0" err="1">
                <a:solidFill>
                  <a:srgbClr val="202124"/>
                </a:solidFill>
                <a:effectLst/>
                <a:latin typeface="+mj-lt"/>
              </a:rPr>
              <a:t>ostzer</a:t>
            </a:r>
            <a:endParaRPr lang="es-ES" dirty="0">
              <a:latin typeface="+mj-lt"/>
            </a:endParaRPr>
          </a:p>
        </p:txBody>
      </p:sp>
      <p:sp>
        <p:nvSpPr>
          <p:cNvPr id="15" name="Marcador de texto 51">
            <a:extLst>
              <a:ext uri="{FF2B5EF4-FFF2-40B4-BE49-F238E27FC236}">
                <a16:creationId xmlns:a16="http://schemas.microsoft.com/office/drawing/2014/main" id="{2A007825-242C-6525-0E31-54A3C732D82C}"/>
              </a:ext>
            </a:extLst>
          </p:cNvPr>
          <p:cNvSpPr txBox="1">
            <a:spLocks/>
          </p:cNvSpPr>
          <p:nvPr/>
        </p:nvSpPr>
        <p:spPr>
          <a:xfrm>
            <a:off x="5495157" y="5400744"/>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Analista de datos</a:t>
            </a:r>
          </a:p>
        </p:txBody>
      </p:sp>
      <p:sp>
        <p:nvSpPr>
          <p:cNvPr id="17" name="Marcador de texto 35">
            <a:extLst>
              <a:ext uri="{FF2B5EF4-FFF2-40B4-BE49-F238E27FC236}">
                <a16:creationId xmlns:a16="http://schemas.microsoft.com/office/drawing/2014/main" id="{450D1077-8B23-E978-92A4-0F0A3BD66371}"/>
              </a:ext>
            </a:extLst>
          </p:cNvPr>
          <p:cNvSpPr txBox="1">
            <a:spLocks/>
          </p:cNvSpPr>
          <p:nvPr/>
        </p:nvSpPr>
        <p:spPr>
          <a:xfrm>
            <a:off x="8055074" y="5054809"/>
            <a:ext cx="1828800" cy="34306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Daniel Castillo</a:t>
            </a:r>
          </a:p>
        </p:txBody>
      </p:sp>
      <p:sp>
        <p:nvSpPr>
          <p:cNvPr id="18" name="Marcador de texto 51">
            <a:extLst>
              <a:ext uri="{FF2B5EF4-FFF2-40B4-BE49-F238E27FC236}">
                <a16:creationId xmlns:a16="http://schemas.microsoft.com/office/drawing/2014/main" id="{36FCC6A0-A4E4-A6FD-D4FF-CB4E655988F5}"/>
              </a:ext>
            </a:extLst>
          </p:cNvPr>
          <p:cNvSpPr txBox="1">
            <a:spLocks/>
          </p:cNvSpPr>
          <p:nvPr/>
        </p:nvSpPr>
        <p:spPr>
          <a:xfrm>
            <a:off x="7936782" y="5400744"/>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Ingeniero de datos</a:t>
            </a:r>
          </a:p>
        </p:txBody>
      </p:sp>
      <p:pic>
        <p:nvPicPr>
          <p:cNvPr id="19" name="Imagen 18">
            <a:extLst>
              <a:ext uri="{FF2B5EF4-FFF2-40B4-BE49-F238E27FC236}">
                <a16:creationId xmlns:a16="http://schemas.microsoft.com/office/drawing/2014/main" id="{192E316C-F2BD-6846-EF1A-BF0615EC9D65}"/>
              </a:ext>
            </a:extLst>
          </p:cNvPr>
          <p:cNvPicPr>
            <a:picLocks noChangeAspect="1"/>
          </p:cNvPicPr>
          <p:nvPr/>
        </p:nvPicPr>
        <p:blipFill rotWithShape="1">
          <a:blip r:embed="rId3"/>
          <a:srcRect t="17079" b="19648"/>
          <a:stretch/>
        </p:blipFill>
        <p:spPr>
          <a:xfrm>
            <a:off x="5613449" y="1460130"/>
            <a:ext cx="1571226" cy="1325562"/>
          </a:xfrm>
          <a:prstGeom prst="rect">
            <a:avLst/>
          </a:prstGeom>
          <a:ln>
            <a:solidFill>
              <a:schemeClr val="tx1"/>
            </a:solidFill>
          </a:ln>
        </p:spPr>
      </p:pic>
      <p:sp>
        <p:nvSpPr>
          <p:cNvPr id="20" name="Título 1">
            <a:extLst>
              <a:ext uri="{FF2B5EF4-FFF2-40B4-BE49-F238E27FC236}">
                <a16:creationId xmlns:a16="http://schemas.microsoft.com/office/drawing/2014/main" id="{C0B0327B-E035-B825-C25A-BAFE8F626544}"/>
              </a:ext>
              <a:ext uri="{C183D7F6-B498-43B3-948B-1728B52AA6E4}">
                <adec:decorative xmlns:adec="http://schemas.microsoft.com/office/drawing/2017/decorative" val="0"/>
              </a:ext>
            </a:extLst>
          </p:cNvPr>
          <p:cNvSpPr txBox="1">
            <a:spLocks/>
          </p:cNvSpPr>
          <p:nvPr/>
        </p:nvSpPr>
        <p:spPr>
          <a:xfrm>
            <a:off x="1200149" y="1810355"/>
            <a:ext cx="3171825" cy="3845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r>
              <a:rPr lang="es-ES" sz="1200" dirty="0"/>
              <a:t>Grupo 12</a:t>
            </a:r>
          </a:p>
        </p:txBody>
      </p:sp>
      <p:pic>
        <p:nvPicPr>
          <p:cNvPr id="6" name="Imagen 5">
            <a:extLst>
              <a:ext uri="{FF2B5EF4-FFF2-40B4-BE49-F238E27FC236}">
                <a16:creationId xmlns:a16="http://schemas.microsoft.com/office/drawing/2014/main" id="{D96244EC-16F1-A015-E682-59A66EFFC3BC}"/>
              </a:ext>
            </a:extLst>
          </p:cNvPr>
          <p:cNvPicPr>
            <a:picLocks noChangeAspect="1"/>
          </p:cNvPicPr>
          <p:nvPr/>
        </p:nvPicPr>
        <p:blipFill>
          <a:blip r:embed="rId4"/>
          <a:stretch>
            <a:fillRect/>
          </a:stretch>
        </p:blipFill>
        <p:spPr>
          <a:xfrm>
            <a:off x="5767612" y="3701276"/>
            <a:ext cx="1262900" cy="1322860"/>
          </a:xfrm>
          <a:prstGeom prst="rect">
            <a:avLst/>
          </a:prstGeom>
        </p:spPr>
      </p:pic>
      <p:pic>
        <p:nvPicPr>
          <p:cNvPr id="22" name="Imagen 21">
            <a:extLst>
              <a:ext uri="{FF2B5EF4-FFF2-40B4-BE49-F238E27FC236}">
                <a16:creationId xmlns:a16="http://schemas.microsoft.com/office/drawing/2014/main" id="{9656D8D9-73CC-5845-3E80-29DE709480A7}"/>
              </a:ext>
            </a:extLst>
          </p:cNvPr>
          <p:cNvPicPr>
            <a:picLocks noChangeAspect="1"/>
          </p:cNvPicPr>
          <p:nvPr/>
        </p:nvPicPr>
        <p:blipFill rotWithShape="1">
          <a:blip r:embed="rId5"/>
          <a:srcRect l="18311" t="-4693" r="16929" b="4897"/>
          <a:stretch/>
        </p:blipFill>
        <p:spPr>
          <a:xfrm>
            <a:off x="8165382" y="3593798"/>
            <a:ext cx="1262900" cy="1459574"/>
          </a:xfrm>
          <a:prstGeom prst="rect">
            <a:avLst/>
          </a:prstGeom>
        </p:spPr>
      </p:pic>
      <p:pic>
        <p:nvPicPr>
          <p:cNvPr id="24" name="Imagen 23">
            <a:extLst>
              <a:ext uri="{FF2B5EF4-FFF2-40B4-BE49-F238E27FC236}">
                <a16:creationId xmlns:a16="http://schemas.microsoft.com/office/drawing/2014/main" id="{F40F307A-69F8-7524-B832-43EFBB93582B}"/>
              </a:ext>
            </a:extLst>
          </p:cNvPr>
          <p:cNvPicPr>
            <a:picLocks noChangeAspect="1"/>
          </p:cNvPicPr>
          <p:nvPr/>
        </p:nvPicPr>
        <p:blipFill>
          <a:blip r:embed="rId6"/>
          <a:stretch>
            <a:fillRect/>
          </a:stretch>
        </p:blipFill>
        <p:spPr>
          <a:xfrm>
            <a:off x="7905476" y="1565813"/>
            <a:ext cx="1782712" cy="1114195"/>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D779DE4-CAEA-4617-897E-FEC9A2AC2D6A}"/>
              </a:ext>
            </a:extLst>
          </p:cNvPr>
          <p:cNvSpPr>
            <a:spLocks noGrp="1"/>
          </p:cNvSpPr>
          <p:nvPr>
            <p:ph type="body" sz="quarter" idx="13"/>
          </p:nvPr>
        </p:nvSpPr>
        <p:spPr>
          <a:xfrm>
            <a:off x="128391" y="1310879"/>
            <a:ext cx="2384817" cy="799306"/>
          </a:xfrm>
        </p:spPr>
        <p:txBody>
          <a:bodyPr vert="horz" lIns="91440" tIns="45720" rIns="91440" bIns="45720" rtlCol="0" anchor="ctr">
            <a:normAutofit fontScale="92500" lnSpcReduction="10000"/>
          </a:bodyPr>
          <a:lstStyle/>
          <a:p>
            <a:pPr rtl="0"/>
            <a:r>
              <a:rPr lang="es-ES" dirty="0"/>
              <a:t>Etapa 1:</a:t>
            </a:r>
          </a:p>
          <a:p>
            <a:pPr rtl="0"/>
            <a:r>
              <a:rPr lang="es-ES" dirty="0"/>
              <a:t>Puesta en marcha del proyecto </a:t>
            </a:r>
          </a:p>
        </p:txBody>
      </p:sp>
      <p:sp>
        <p:nvSpPr>
          <p:cNvPr id="4" name="Marcador de texto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rtlCol="0"/>
          <a:lstStyle/>
          <a:p>
            <a:pPr rtl="0"/>
            <a:r>
              <a:rPr lang="es-ES" dirty="0"/>
              <a:t>Etapa 2:</a:t>
            </a:r>
          </a:p>
          <a:p>
            <a:pPr rtl="0"/>
            <a:r>
              <a:rPr lang="es-ES" dirty="0"/>
              <a:t>Trabajando los datos</a:t>
            </a:r>
          </a:p>
        </p:txBody>
      </p:sp>
      <p:sp>
        <p:nvSpPr>
          <p:cNvPr id="5" name="Marcador de texto 4">
            <a:extLst>
              <a:ext uri="{FF2B5EF4-FFF2-40B4-BE49-F238E27FC236}">
                <a16:creationId xmlns:a16="http://schemas.microsoft.com/office/drawing/2014/main" id="{6184E21C-7534-4FB5-9709-F7D1A11034F3}"/>
              </a:ext>
            </a:extLst>
          </p:cNvPr>
          <p:cNvSpPr>
            <a:spLocks noGrp="1"/>
          </p:cNvSpPr>
          <p:nvPr>
            <p:ph type="body" sz="quarter" idx="15"/>
          </p:nvPr>
        </p:nvSpPr>
        <p:spPr>
          <a:xfrm>
            <a:off x="1075968" y="3633788"/>
            <a:ext cx="2386596" cy="514350"/>
          </a:xfrm>
        </p:spPr>
        <p:txBody>
          <a:bodyPr rtlCol="0"/>
          <a:lstStyle/>
          <a:p>
            <a:pPr rtl="0"/>
            <a:r>
              <a:rPr lang="es-ES" dirty="0"/>
              <a:t>Etapa 3:</a:t>
            </a:r>
          </a:p>
          <a:p>
            <a:pPr rtl="0"/>
            <a:r>
              <a:rPr lang="es-ES" dirty="0"/>
              <a:t>Etapa de análisis</a:t>
            </a:r>
          </a:p>
        </p:txBody>
      </p:sp>
      <p:sp>
        <p:nvSpPr>
          <p:cNvPr id="6" name="Marcador de texto 5">
            <a:extLst>
              <a:ext uri="{FF2B5EF4-FFF2-40B4-BE49-F238E27FC236}">
                <a16:creationId xmlns:a16="http://schemas.microsoft.com/office/drawing/2014/main" id="{5C594564-4FC6-401A-8586-44735EE819EC}"/>
              </a:ext>
            </a:extLst>
          </p:cNvPr>
          <p:cNvSpPr>
            <a:spLocks noGrp="1"/>
          </p:cNvSpPr>
          <p:nvPr>
            <p:ph type="body" sz="quarter" idx="16"/>
          </p:nvPr>
        </p:nvSpPr>
        <p:spPr>
          <a:xfrm>
            <a:off x="1075968" y="4710114"/>
            <a:ext cx="2970796" cy="514350"/>
          </a:xfrm>
        </p:spPr>
        <p:txBody>
          <a:bodyPr rtlCol="0"/>
          <a:lstStyle/>
          <a:p>
            <a:pPr rtl="0"/>
            <a:r>
              <a:rPr lang="es-ES" dirty="0"/>
              <a:t>Etapa 4:</a:t>
            </a:r>
          </a:p>
          <a:p>
            <a:pPr rtl="0"/>
            <a:r>
              <a:rPr lang="es-ES" dirty="0"/>
              <a:t>Presentación final</a:t>
            </a:r>
          </a:p>
        </p:txBody>
      </p:sp>
      <p:sp>
        <p:nvSpPr>
          <p:cNvPr id="7" name="Marcador de texto 6">
            <a:extLst>
              <a:ext uri="{FF2B5EF4-FFF2-40B4-BE49-F238E27FC236}">
                <a16:creationId xmlns:a16="http://schemas.microsoft.com/office/drawing/2014/main" id="{D7EB25CA-DA83-483D-AF83-0001BDF2DE2B}"/>
              </a:ext>
            </a:extLst>
          </p:cNvPr>
          <p:cNvSpPr>
            <a:spLocks noGrp="1"/>
          </p:cNvSpPr>
          <p:nvPr>
            <p:ph type="body" sz="quarter" idx="17"/>
          </p:nvPr>
        </p:nvSpPr>
        <p:spPr>
          <a:xfrm>
            <a:off x="4389178" y="1205111"/>
            <a:ext cx="5539095" cy="1352352"/>
          </a:xfrm>
        </p:spPr>
        <p:txBody>
          <a:bodyPr rtlCol="0"/>
          <a:lstStyle/>
          <a:p>
            <a:pPr rtl="0"/>
            <a:r>
              <a:rPr lang="es-ES" dirty="0"/>
              <a:t>Desarrollar métricas</a:t>
            </a:r>
          </a:p>
          <a:p>
            <a:pPr rtl="0"/>
            <a:r>
              <a:rPr lang="es-ES" dirty="0"/>
              <a:t>Presentación de </a:t>
            </a:r>
            <a:r>
              <a:rPr lang="es-ES" dirty="0" err="1"/>
              <a:t>KPIs</a:t>
            </a:r>
            <a:endParaRPr lang="es-ES" dirty="0"/>
          </a:p>
          <a:p>
            <a:pPr rtl="0"/>
            <a:r>
              <a:rPr lang="es-ES" dirty="0"/>
              <a:t>Tecnologías a usar</a:t>
            </a:r>
          </a:p>
          <a:p>
            <a:pPr rtl="0"/>
            <a:r>
              <a:rPr lang="es-ES" dirty="0"/>
              <a:t>Documentar alcance del proyecto</a:t>
            </a:r>
          </a:p>
          <a:p>
            <a:pPr rtl="0"/>
            <a:endParaRPr lang="es-ES" dirty="0"/>
          </a:p>
          <a:p>
            <a:pPr rtl="0"/>
            <a:endParaRPr lang="es-ES" dirty="0"/>
          </a:p>
        </p:txBody>
      </p:sp>
      <p:sp>
        <p:nvSpPr>
          <p:cNvPr id="8" name="Marcador de texto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rtlCol="0"/>
          <a:lstStyle/>
          <a:p>
            <a:pPr rtl="0"/>
            <a:r>
              <a:rPr lang="es-ES" dirty="0"/>
              <a:t>Diseño del modelo de base de datos</a:t>
            </a:r>
          </a:p>
          <a:p>
            <a:pPr rtl="0"/>
            <a:r>
              <a:rPr lang="es-ES" dirty="0"/>
              <a:t>Creación y configuración de ambiente </a:t>
            </a:r>
            <a:r>
              <a:rPr lang="es-ES" dirty="0" err="1"/>
              <a:t>big</a:t>
            </a:r>
            <a:r>
              <a:rPr lang="es-ES" dirty="0"/>
              <a:t> data</a:t>
            </a:r>
          </a:p>
          <a:p>
            <a:pPr rtl="0"/>
            <a:r>
              <a:rPr lang="es-ES" dirty="0"/>
              <a:t>Automatización del data </a:t>
            </a:r>
            <a:r>
              <a:rPr lang="es-ES" dirty="0" err="1"/>
              <a:t>warehouse</a:t>
            </a:r>
            <a:endParaRPr lang="es-ES" dirty="0"/>
          </a:p>
          <a:p>
            <a:pPr rtl="0"/>
            <a:endParaRPr lang="es-ES" dirty="0"/>
          </a:p>
        </p:txBody>
      </p:sp>
      <p:sp>
        <p:nvSpPr>
          <p:cNvPr id="9" name="Marcador de texto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rtlCol="0"/>
          <a:lstStyle/>
          <a:p>
            <a:pPr rtl="0"/>
            <a:r>
              <a:rPr lang="es-ES" dirty="0"/>
              <a:t>Exposición de reportes y dashboards</a:t>
            </a:r>
          </a:p>
          <a:p>
            <a:pPr rtl="0"/>
            <a:r>
              <a:rPr lang="es-ES" dirty="0"/>
              <a:t>Creación de modelos predictivos </a:t>
            </a:r>
          </a:p>
          <a:p>
            <a:pPr rtl="0"/>
            <a:r>
              <a:rPr lang="es-ES" dirty="0"/>
              <a:t>Aplicar reglas de negocios</a:t>
            </a:r>
          </a:p>
        </p:txBody>
      </p:sp>
      <p:sp>
        <p:nvSpPr>
          <p:cNvPr id="10" name="Marcador de texto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29"/>
            <a:ext cx="5539095" cy="1131527"/>
          </a:xfrm>
        </p:spPr>
        <p:txBody>
          <a:bodyPr rtlCol="0"/>
          <a:lstStyle/>
          <a:p>
            <a:pPr rtl="0"/>
            <a:r>
              <a:rPr lang="es-ES" dirty="0"/>
              <a:t>Conclusiones </a:t>
            </a:r>
          </a:p>
          <a:p>
            <a:pPr rtl="0"/>
            <a:r>
              <a:rPr lang="es-ES" dirty="0"/>
              <a:t>Recomendaciones</a:t>
            </a:r>
          </a:p>
          <a:p>
            <a:pPr rtl="0"/>
            <a:endParaRPr lang="es-ES" dirty="0"/>
          </a:p>
        </p:txBody>
      </p:sp>
      <p:sp>
        <p:nvSpPr>
          <p:cNvPr id="13" name="Marcador de número de diapositiva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rtlCol="0"/>
          <a:lstStyle/>
          <a:p>
            <a:pPr rtl="0"/>
            <a:fld id="{B5CEABB6-07DC-46E8-9B57-56EC44A396E5}" type="slidenum">
              <a:rPr lang="es-ES" smtClean="0"/>
              <a:pPr rtl="0"/>
              <a:t>3</a:t>
            </a:fld>
            <a:endParaRPr lang="es-ES"/>
          </a:p>
        </p:txBody>
      </p:sp>
      <p:sp>
        <p:nvSpPr>
          <p:cNvPr id="17" name="Flecha: a la derecha 16">
            <a:extLst>
              <a:ext uri="{FF2B5EF4-FFF2-40B4-BE49-F238E27FC236}">
                <a16:creationId xmlns:a16="http://schemas.microsoft.com/office/drawing/2014/main" id="{4B216D42-1669-D335-EEC5-918454F64CDD}"/>
              </a:ext>
            </a:extLst>
          </p:cNvPr>
          <p:cNvSpPr/>
          <p:nvPr/>
        </p:nvSpPr>
        <p:spPr>
          <a:xfrm rot="7106560">
            <a:off x="9371539" y="2329825"/>
            <a:ext cx="637217" cy="28345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dirty="0">
              <a:solidFill>
                <a:srgbClr val="FFFF00"/>
              </a:solidFill>
              <a:highlight>
                <a:srgbClr val="FFFF00"/>
              </a:highlight>
            </a:endParaRPr>
          </a:p>
        </p:txBody>
      </p:sp>
      <p:sp>
        <p:nvSpPr>
          <p:cNvPr id="12" name="Marcador de contenido 2">
            <a:extLst>
              <a:ext uri="{FF2B5EF4-FFF2-40B4-BE49-F238E27FC236}">
                <a16:creationId xmlns:a16="http://schemas.microsoft.com/office/drawing/2014/main" id="{DE654F8D-A6B1-7C09-48AA-9FD3A2DEE57E}"/>
              </a:ext>
            </a:extLst>
          </p:cNvPr>
          <p:cNvSpPr txBox="1">
            <a:spLocks/>
          </p:cNvSpPr>
          <p:nvPr/>
        </p:nvSpPr>
        <p:spPr>
          <a:xfrm>
            <a:off x="9222937" y="1781221"/>
            <a:ext cx="2266949" cy="723469"/>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1600" kern="1200" cap="all" spc="1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200" dirty="0"/>
              <a:t>(Ud. ESTÁ AQUÍ)</a:t>
            </a:r>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1711960" y="3730227"/>
            <a:ext cx="3139440" cy="1325563"/>
          </a:xfrm>
        </p:spPr>
        <p:txBody>
          <a:bodyPr rtlCol="0"/>
          <a:lstStyle/>
          <a:p>
            <a:pPr rtl="0"/>
            <a:r>
              <a:rPr lang="es-ES" dirty="0"/>
              <a:t>Modelado de datos</a:t>
            </a:r>
          </a:p>
        </p:txBody>
      </p:sp>
      <p:sp>
        <p:nvSpPr>
          <p:cNvPr id="3" name="Marcador de contenido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pPr rtl="0"/>
            <a:r>
              <a:rPr lang="es-ES" dirty="0"/>
              <a:t>Origen de los datos</a:t>
            </a:r>
          </a:p>
        </p:txBody>
      </p:sp>
      <p:sp>
        <p:nvSpPr>
          <p:cNvPr id="5" name="Marcador de texto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rtlCol="0">
            <a:normAutofit lnSpcReduction="10000"/>
          </a:bodyPr>
          <a:lstStyle/>
          <a:p>
            <a:pPr rtl="0"/>
            <a:r>
              <a:rPr lang="es-ES" dirty="0"/>
              <a:t>Validación de datos</a:t>
            </a:r>
          </a:p>
        </p:txBody>
      </p:sp>
      <p:sp>
        <p:nvSpPr>
          <p:cNvPr id="7" name="Marcador de texto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rtlCol="0">
            <a:normAutofit lnSpcReduction="10000"/>
          </a:bodyPr>
          <a:lstStyle/>
          <a:p>
            <a:pPr rtl="0"/>
            <a:r>
              <a:rPr lang="es-ES" dirty="0"/>
              <a:t>Creación del modelo</a:t>
            </a:r>
          </a:p>
        </p:txBody>
      </p:sp>
      <p:sp>
        <p:nvSpPr>
          <p:cNvPr id="9" name="Marcador de texto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rtlCol="0">
            <a:normAutofit lnSpcReduction="10000"/>
          </a:bodyPr>
          <a:lstStyle/>
          <a:p>
            <a:pPr rtl="0"/>
            <a:r>
              <a:rPr lang="es-ES" dirty="0"/>
              <a:t>Carga de datos</a:t>
            </a:r>
          </a:p>
        </p:txBody>
      </p:sp>
      <p:sp>
        <p:nvSpPr>
          <p:cNvPr id="22" name="Marcador de número de diapositiva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es-ES" smtClean="0"/>
              <a:pPr rtl="0"/>
              <a:t>4</a:t>
            </a:fld>
            <a:endParaRPr lang="es-ES"/>
          </a:p>
        </p:txBody>
      </p: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E1C88-627C-4655-A4FB-0BB02EDB078A}"/>
              </a:ext>
            </a:extLst>
          </p:cNvPr>
          <p:cNvSpPr>
            <a:spLocks noGrp="1"/>
          </p:cNvSpPr>
          <p:nvPr>
            <p:ph type="title"/>
          </p:nvPr>
        </p:nvSpPr>
        <p:spPr>
          <a:xfrm>
            <a:off x="838201" y="561221"/>
            <a:ext cx="5111750" cy="1204912"/>
          </a:xfrm>
        </p:spPr>
        <p:txBody>
          <a:bodyPr rtlCol="0"/>
          <a:lstStyle/>
          <a:p>
            <a:pPr rtl="0"/>
            <a:r>
              <a:rPr lang="es-ES" dirty="0"/>
              <a:t>Obtención de datos</a:t>
            </a:r>
          </a:p>
        </p:txBody>
      </p:sp>
      <p:sp>
        <p:nvSpPr>
          <p:cNvPr id="3" name="Marcador de contenido 2">
            <a:extLst>
              <a:ext uri="{FF2B5EF4-FFF2-40B4-BE49-F238E27FC236}">
                <a16:creationId xmlns:a16="http://schemas.microsoft.com/office/drawing/2014/main" id="{033634FE-ADF0-4BC3-A0A9-447EA9DD096B}"/>
              </a:ext>
            </a:extLst>
          </p:cNvPr>
          <p:cNvSpPr>
            <a:spLocks noGrp="1"/>
          </p:cNvSpPr>
          <p:nvPr>
            <p:ph type="body" idx="1"/>
          </p:nvPr>
        </p:nvSpPr>
        <p:spPr>
          <a:xfrm>
            <a:off x="838200" y="2089836"/>
            <a:ext cx="4507813" cy="3002032"/>
          </a:xfrm>
        </p:spPr>
        <p:txBody>
          <a:bodyPr vert="horz" lIns="91440" tIns="45720" rIns="91440" bIns="45720" rtlCol="0" anchor="t">
            <a:normAutofit/>
          </a:bodyPr>
          <a:lstStyle/>
          <a:p>
            <a:pPr rtl="0"/>
            <a:r>
              <a:rPr lang="es-ES" sz="1600" noProof="1"/>
              <a:t>	Este trabajo fue elaborado a partir de los datos provistos por el E-Commerce brasileño Olist Store. Este set de datos contiene más de 100.000 órdenes de venta realizadas por más de 3.000 proveedores, que van desde el 2016 al 2018. </a:t>
            </a:r>
          </a:p>
          <a:p>
            <a:pPr rtl="0"/>
            <a:r>
              <a:rPr lang="es-ES" sz="1600" noProof="1"/>
              <a:t>	Además, contiene información sobre la ubicación de compradores y vendedores, características sobre los productos como el tamaño y peso y los métodos de pago de cada operación.</a:t>
            </a:r>
          </a:p>
          <a:p>
            <a:pPr rtl="0"/>
            <a:endParaRPr lang="es-ES" noProof="1"/>
          </a:p>
        </p:txBody>
      </p:sp>
      <p:sp>
        <p:nvSpPr>
          <p:cNvPr id="6" name="Marcador de número de diapositiva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5</a:t>
            </a:fld>
            <a:endParaRPr lang="es-ES" dirty="0"/>
          </a:p>
        </p:txBody>
      </p:sp>
      <p:sp>
        <p:nvSpPr>
          <p:cNvPr id="8" name="Título 1">
            <a:extLst>
              <a:ext uri="{FF2B5EF4-FFF2-40B4-BE49-F238E27FC236}">
                <a16:creationId xmlns:a16="http://schemas.microsoft.com/office/drawing/2014/main" id="{51E9CCB5-9ED0-8879-FC43-F8464CB51698}"/>
              </a:ext>
            </a:extLst>
          </p:cNvPr>
          <p:cNvSpPr txBox="1">
            <a:spLocks/>
          </p:cNvSpPr>
          <p:nvPr/>
        </p:nvSpPr>
        <p:spPr>
          <a:xfrm>
            <a:off x="6242050" y="561221"/>
            <a:ext cx="5111750" cy="12049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s-ES" dirty="0"/>
              <a:t>Validación de datos</a:t>
            </a:r>
          </a:p>
        </p:txBody>
      </p:sp>
      <p:pic>
        <p:nvPicPr>
          <p:cNvPr id="1026" name="Picture 2">
            <a:extLst>
              <a:ext uri="{FF2B5EF4-FFF2-40B4-BE49-F238E27FC236}">
                <a16:creationId xmlns:a16="http://schemas.microsoft.com/office/drawing/2014/main" id="{90029AA3-9C06-B221-1A1F-C2829296D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9951" y="3902412"/>
            <a:ext cx="5638126" cy="2819063"/>
          </a:xfrm>
          <a:prstGeom prst="rect">
            <a:avLst/>
          </a:prstGeom>
          <a:noFill/>
          <a:extLst>
            <a:ext uri="{909E8E84-426E-40DD-AFC4-6F175D3DCCD1}">
              <a14:hiddenFill xmlns:a14="http://schemas.microsoft.com/office/drawing/2010/main">
                <a:solidFill>
                  <a:srgbClr val="FFFFFF"/>
                </a:solidFill>
              </a14:hiddenFill>
            </a:ext>
          </a:extLst>
        </p:spPr>
      </p:pic>
      <p:sp>
        <p:nvSpPr>
          <p:cNvPr id="12" name="Marcador de contenido 2">
            <a:extLst>
              <a:ext uri="{FF2B5EF4-FFF2-40B4-BE49-F238E27FC236}">
                <a16:creationId xmlns:a16="http://schemas.microsoft.com/office/drawing/2014/main" id="{C6438E9E-BB4F-5C85-CAC8-2EE64B92F321}"/>
              </a:ext>
            </a:extLst>
          </p:cNvPr>
          <p:cNvSpPr txBox="1">
            <a:spLocks/>
          </p:cNvSpPr>
          <p:nvPr/>
        </p:nvSpPr>
        <p:spPr>
          <a:xfrm>
            <a:off x="6242050" y="2089836"/>
            <a:ext cx="5111750" cy="2678328"/>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1600" noProof="1"/>
              <a:t>El primer paso fue comprender qué datos serían de relevancia y cuales optaríamos abandonar. En los distintos datasets a disposición pudimos hallar algunos valores faltantes, elementos pobremente categorizados e información irrelevante, por lo que realizar una limpieza de estos datos era imperativo.</a:t>
            </a:r>
          </a:p>
          <a:p>
            <a:endParaRPr lang="es-ES" noProof="1"/>
          </a:p>
        </p:txBody>
      </p:sp>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E1C88-627C-4655-A4FB-0BB02EDB078A}"/>
              </a:ext>
            </a:extLst>
          </p:cNvPr>
          <p:cNvSpPr>
            <a:spLocks noGrp="1"/>
          </p:cNvSpPr>
          <p:nvPr>
            <p:ph type="title"/>
          </p:nvPr>
        </p:nvSpPr>
        <p:spPr>
          <a:xfrm>
            <a:off x="3394075" y="0"/>
            <a:ext cx="5111750" cy="1204912"/>
          </a:xfrm>
        </p:spPr>
        <p:txBody>
          <a:bodyPr rtlCol="0"/>
          <a:lstStyle/>
          <a:p>
            <a:pPr rtl="0"/>
            <a:r>
              <a:rPr lang="es-ES" dirty="0"/>
              <a:t>Creación del modelo</a:t>
            </a:r>
          </a:p>
        </p:txBody>
      </p:sp>
      <p:sp>
        <p:nvSpPr>
          <p:cNvPr id="3" name="Marcador de contenido 2">
            <a:extLst>
              <a:ext uri="{FF2B5EF4-FFF2-40B4-BE49-F238E27FC236}">
                <a16:creationId xmlns:a16="http://schemas.microsoft.com/office/drawing/2014/main" id="{033634FE-ADF0-4BC3-A0A9-447EA9DD096B}"/>
              </a:ext>
            </a:extLst>
          </p:cNvPr>
          <p:cNvSpPr>
            <a:spLocks noGrp="1"/>
          </p:cNvSpPr>
          <p:nvPr>
            <p:ph type="body" idx="1"/>
          </p:nvPr>
        </p:nvSpPr>
        <p:spPr>
          <a:xfrm>
            <a:off x="352697" y="1672047"/>
            <a:ext cx="4865188" cy="3788227"/>
          </a:xfrm>
        </p:spPr>
        <p:txBody>
          <a:bodyPr vert="horz" lIns="91440" tIns="45720" rIns="91440" bIns="45720" rtlCol="0" anchor="t">
            <a:normAutofit lnSpcReduction="10000"/>
          </a:bodyPr>
          <a:lstStyle/>
          <a:p>
            <a:pPr rtl="0"/>
            <a:r>
              <a:rPr lang="es-ES" sz="2400" dirty="0"/>
              <a:t>Una vez realizada la selección y limpieza de los datos el objetivo se encuentra en preparar un modelo capaz de brindarnos la información clave para lograr los objetivos propuestos en este trabajo, siendo los dos principales aumentar los márgenes de venta y elaborar medidas que aumenten la satisfacción de los clientes.</a:t>
            </a:r>
            <a:endParaRPr lang="es-ES" sz="2400" noProof="1"/>
          </a:p>
        </p:txBody>
      </p:sp>
      <p:sp>
        <p:nvSpPr>
          <p:cNvPr id="6" name="Marcador de número de diapositiva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6</a:t>
            </a:fld>
            <a:endParaRPr lang="es-ES" dirty="0"/>
          </a:p>
        </p:txBody>
      </p:sp>
      <p:pic>
        <p:nvPicPr>
          <p:cNvPr id="10" name="Imagen 9">
            <a:extLst>
              <a:ext uri="{FF2B5EF4-FFF2-40B4-BE49-F238E27FC236}">
                <a16:creationId xmlns:a16="http://schemas.microsoft.com/office/drawing/2014/main" id="{B099470A-08A1-8C8C-0B47-32C3247E0558}"/>
              </a:ext>
            </a:extLst>
          </p:cNvPr>
          <p:cNvPicPr>
            <a:picLocks noChangeAspect="1"/>
          </p:cNvPicPr>
          <p:nvPr/>
        </p:nvPicPr>
        <p:blipFill>
          <a:blip r:embed="rId3"/>
          <a:stretch>
            <a:fillRect/>
          </a:stretch>
        </p:blipFill>
        <p:spPr>
          <a:xfrm>
            <a:off x="5136514" y="1633652"/>
            <a:ext cx="6869764" cy="4205445"/>
          </a:xfrm>
          <a:prstGeom prst="rect">
            <a:avLst/>
          </a:prstGeom>
        </p:spPr>
      </p:pic>
    </p:spTree>
    <p:extLst>
      <p:ext uri="{BB962C8B-B14F-4D97-AF65-F5344CB8AC3E}">
        <p14:creationId xmlns:p14="http://schemas.microsoft.com/office/powerpoint/2010/main" val="182252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E0A63-A388-49B1-A04E-27CE9BD622EF}"/>
              </a:ext>
            </a:extLst>
          </p:cNvPr>
          <p:cNvSpPr>
            <a:spLocks noGrp="1"/>
          </p:cNvSpPr>
          <p:nvPr>
            <p:ph type="title"/>
          </p:nvPr>
        </p:nvSpPr>
        <p:spPr>
          <a:xfrm>
            <a:off x="5920169" y="1126645"/>
            <a:ext cx="5431971" cy="846301"/>
          </a:xfrm>
        </p:spPr>
        <p:txBody>
          <a:bodyPr rtlCol="0">
            <a:normAutofit fontScale="90000"/>
          </a:bodyPr>
          <a:lstStyle/>
          <a:p>
            <a:pPr rtl="0"/>
            <a:r>
              <a:rPr lang="es-ES" dirty="0"/>
              <a:t>Creación del ambiente</a:t>
            </a:r>
            <a:br>
              <a:rPr lang="es-ES" dirty="0"/>
            </a:br>
            <a:r>
              <a:rPr lang="es-ES" dirty="0"/>
              <a:t>               </a:t>
            </a:r>
            <a:r>
              <a:rPr lang="es-ES" sz="3100" dirty="0" err="1"/>
              <a:t>big</a:t>
            </a:r>
            <a:r>
              <a:rPr lang="es-ES" sz="3100" dirty="0"/>
              <a:t> data</a:t>
            </a:r>
          </a:p>
        </p:txBody>
      </p:sp>
      <p:sp>
        <p:nvSpPr>
          <p:cNvPr id="6" name="Marcador de texto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pPr rtl="0"/>
            <a:r>
              <a:rPr lang="es-ES" noProof="1"/>
              <a:t>objetivo</a:t>
            </a:r>
          </a:p>
        </p:txBody>
      </p:sp>
      <p:sp>
        <p:nvSpPr>
          <p:cNvPr id="7" name="Marcador de texto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rtlCol="0">
            <a:noAutofit/>
          </a:bodyPr>
          <a:lstStyle/>
          <a:p>
            <a:pPr rtl="0"/>
            <a:r>
              <a:rPr lang="es-ES" noProof="1"/>
              <a:t>La implementación de herramientas big data nos permite tener una aplicación robusta, capáz de escalar según crezcan las necesidades del negocio.</a:t>
            </a:r>
          </a:p>
        </p:txBody>
      </p:sp>
      <p:sp>
        <p:nvSpPr>
          <p:cNvPr id="8" name="Marcador de texto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pPr rtl="0"/>
            <a:r>
              <a:rPr lang="es-ES" noProof="1"/>
              <a:t>Stack tecnológico</a:t>
            </a:r>
          </a:p>
        </p:txBody>
      </p:sp>
      <p:sp>
        <p:nvSpPr>
          <p:cNvPr id="9" name="Marcador de texto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rtlCol="0">
            <a:normAutofit fontScale="92500"/>
          </a:bodyPr>
          <a:lstStyle/>
          <a:p>
            <a:pPr rtl="0"/>
            <a:r>
              <a:rPr lang="es-ES" noProof="1"/>
              <a:t>Hemos elegido herramientas que no solo destacan por su eficacia e importancia en el mercado actual, sino por ser herramientas de uso libre.</a:t>
            </a:r>
          </a:p>
        </p:txBody>
      </p:sp>
      <p:sp>
        <p:nvSpPr>
          <p:cNvPr id="10" name="Marcador de texto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pPr rtl="0"/>
            <a:r>
              <a:rPr lang="es-ES" noProof="1"/>
              <a:t>INVESTIGACIÓN</a:t>
            </a:r>
          </a:p>
        </p:txBody>
      </p:sp>
      <p:sp>
        <p:nvSpPr>
          <p:cNvPr id="5" name="Marcador de texto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rtlCol="0">
            <a:normAutofit/>
          </a:bodyPr>
          <a:lstStyle/>
          <a:p>
            <a:pPr rtl="0"/>
            <a:r>
              <a:rPr lang="es-ES" noProof="1"/>
              <a:t>Simple y fácil de usar </a:t>
            </a:r>
          </a:p>
        </p:txBody>
      </p:sp>
      <p:sp>
        <p:nvSpPr>
          <p:cNvPr id="4" name="Marcador de número de diapositiva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es-ES" smtClean="0"/>
              <a:pPr rtl="0"/>
              <a:t>7</a:t>
            </a:fld>
            <a:endParaRPr lang="es-ES" dirty="0"/>
          </a:p>
        </p:txBody>
      </p:sp>
    </p:spTree>
    <p:extLst>
      <p:ext uri="{BB962C8B-B14F-4D97-AF65-F5344CB8AC3E}">
        <p14:creationId xmlns:p14="http://schemas.microsoft.com/office/powerpoint/2010/main" val="206939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1233047" y="197897"/>
            <a:ext cx="8421688" cy="1325563"/>
          </a:xfrm>
        </p:spPr>
        <p:txBody>
          <a:bodyPr rtlCol="0"/>
          <a:lstStyle/>
          <a:p>
            <a:pPr rtl="0"/>
            <a:r>
              <a:rPr lang="es-ES" dirty="0" err="1"/>
              <a:t>Stack</a:t>
            </a:r>
            <a:r>
              <a:rPr lang="es-ES" dirty="0"/>
              <a:t> tecnológico</a:t>
            </a:r>
          </a:p>
        </p:txBody>
      </p:sp>
      <p:sp>
        <p:nvSpPr>
          <p:cNvPr id="3" name="Marcador de contenido 2">
            <a:extLst>
              <a:ext uri="{FF2B5EF4-FFF2-40B4-BE49-F238E27FC236}">
                <a16:creationId xmlns:a16="http://schemas.microsoft.com/office/drawing/2014/main" id="{D4A2EB3F-4D60-451F-8F45-7D6654D2FCD9}"/>
              </a:ext>
            </a:extLst>
          </p:cNvPr>
          <p:cNvSpPr>
            <a:spLocks noGrp="1"/>
          </p:cNvSpPr>
          <p:nvPr>
            <p:ph type="body" sz="quarter" idx="13"/>
          </p:nvPr>
        </p:nvSpPr>
        <p:spPr>
          <a:xfrm>
            <a:off x="1233047" y="4580824"/>
            <a:ext cx="4031945" cy="365125"/>
          </a:xfrm>
        </p:spPr>
        <p:txBody>
          <a:bodyPr vert="horz" lIns="91440" tIns="45720" rIns="91440" bIns="45720" rtlCol="0" anchor="t">
            <a:normAutofit lnSpcReduction="10000"/>
          </a:bodyPr>
          <a:lstStyle/>
          <a:p>
            <a:pPr rtl="0"/>
            <a:r>
              <a:rPr lang="es-ES" dirty="0"/>
              <a:t>    </a:t>
            </a:r>
            <a:r>
              <a:rPr lang="es-ES" dirty="0" err="1"/>
              <a:t>Spark</a:t>
            </a:r>
            <a:endParaRPr lang="es-ES" dirty="0"/>
          </a:p>
        </p:txBody>
      </p:sp>
      <p:sp>
        <p:nvSpPr>
          <p:cNvPr id="6" name="Marcador de texto 5">
            <a:extLst>
              <a:ext uri="{FF2B5EF4-FFF2-40B4-BE49-F238E27FC236}">
                <a16:creationId xmlns:a16="http://schemas.microsoft.com/office/drawing/2014/main" id="{7E7D4C34-22A0-4D54-A07D-E1E9A11463E5}"/>
              </a:ext>
            </a:extLst>
          </p:cNvPr>
          <p:cNvSpPr>
            <a:spLocks noGrp="1"/>
          </p:cNvSpPr>
          <p:nvPr>
            <p:ph type="body" sz="quarter" idx="17"/>
          </p:nvPr>
        </p:nvSpPr>
        <p:spPr>
          <a:xfrm>
            <a:off x="3460076" y="1293561"/>
            <a:ext cx="4031030" cy="1057308"/>
          </a:xfrm>
          <a:ln>
            <a:solidFill>
              <a:schemeClr val="accent1"/>
            </a:solidFill>
          </a:ln>
        </p:spPr>
        <p:txBody>
          <a:bodyPr rtlCol="0"/>
          <a:lstStyle/>
          <a:p>
            <a:pPr rtl="0"/>
            <a:r>
              <a:rPr lang="es-ES" dirty="0"/>
              <a:t>Nuestras herramientas son software libre sin costo.</a:t>
            </a:r>
          </a:p>
        </p:txBody>
      </p:sp>
      <p:sp>
        <p:nvSpPr>
          <p:cNvPr id="9" name="Marcador de texto 8">
            <a:extLst>
              <a:ext uri="{FF2B5EF4-FFF2-40B4-BE49-F238E27FC236}">
                <a16:creationId xmlns:a16="http://schemas.microsoft.com/office/drawing/2014/main" id="{868F40F8-BF35-45E9-B3DD-5436362D746E}"/>
              </a:ext>
            </a:extLst>
          </p:cNvPr>
          <p:cNvSpPr>
            <a:spLocks noGrp="1"/>
          </p:cNvSpPr>
          <p:nvPr>
            <p:ph type="body" sz="quarter" idx="23"/>
          </p:nvPr>
        </p:nvSpPr>
        <p:spPr>
          <a:xfrm>
            <a:off x="6880013" y="4549722"/>
            <a:ext cx="4031945" cy="365125"/>
          </a:xfrm>
        </p:spPr>
        <p:txBody>
          <a:bodyPr rtlCol="0">
            <a:normAutofit lnSpcReduction="10000"/>
          </a:bodyPr>
          <a:lstStyle/>
          <a:p>
            <a:pPr rtl="0"/>
            <a:r>
              <a:rPr lang="es-ES" dirty="0" err="1"/>
              <a:t>Hive</a:t>
            </a:r>
            <a:endParaRPr lang="es-ES" dirty="0"/>
          </a:p>
        </p:txBody>
      </p:sp>
      <p:sp>
        <p:nvSpPr>
          <p:cNvPr id="10" name="Marcador de texto 9">
            <a:extLst>
              <a:ext uri="{FF2B5EF4-FFF2-40B4-BE49-F238E27FC236}">
                <a16:creationId xmlns:a16="http://schemas.microsoft.com/office/drawing/2014/main" id="{7F39C97C-2DDC-4706-B96C-B02FAE53A426}"/>
              </a:ext>
            </a:extLst>
          </p:cNvPr>
          <p:cNvSpPr>
            <a:spLocks noGrp="1"/>
          </p:cNvSpPr>
          <p:nvPr>
            <p:ph type="body" sz="quarter" idx="24"/>
          </p:nvPr>
        </p:nvSpPr>
        <p:spPr>
          <a:xfrm>
            <a:off x="6226596" y="5396518"/>
            <a:ext cx="5338781" cy="1187170"/>
          </a:xfrm>
        </p:spPr>
        <p:txBody>
          <a:bodyPr rtlCol="0">
            <a:normAutofit/>
          </a:bodyPr>
          <a:lstStyle/>
          <a:p>
            <a:r>
              <a:rPr lang="es-ES_tradnl" dirty="0"/>
              <a:t>Permite crear infraestructuras de tipo data </a:t>
            </a:r>
            <a:r>
              <a:rPr lang="es-ES_tradnl" dirty="0" err="1"/>
              <a:t>warehouse</a:t>
            </a:r>
            <a:r>
              <a:rPr lang="es-ES_tradnl" dirty="0"/>
              <a:t> sobre </a:t>
            </a:r>
            <a:r>
              <a:rPr lang="es-ES_tradnl" dirty="0" err="1"/>
              <a:t>Hadoop</a:t>
            </a:r>
            <a:r>
              <a:rPr lang="es-ES_tradnl" dirty="0"/>
              <a:t> para realizar análisis de grandes volúmenes de datos.</a:t>
            </a:r>
            <a:endParaRPr lang="es-ES" dirty="0"/>
          </a:p>
        </p:txBody>
      </p:sp>
      <p:sp>
        <p:nvSpPr>
          <p:cNvPr id="14" name="Marcador de contenido 2">
            <a:extLst>
              <a:ext uri="{FF2B5EF4-FFF2-40B4-BE49-F238E27FC236}">
                <a16:creationId xmlns:a16="http://schemas.microsoft.com/office/drawing/2014/main" id="{63DB64FA-0102-30CC-4982-D93A41C9438E}"/>
              </a:ext>
            </a:extLst>
          </p:cNvPr>
          <p:cNvSpPr txBox="1">
            <a:spLocks/>
          </p:cNvSpPr>
          <p:nvPr/>
        </p:nvSpPr>
        <p:spPr>
          <a:xfrm>
            <a:off x="1444104" y="3074930"/>
            <a:ext cx="4031945" cy="36512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Docker</a:t>
            </a:r>
          </a:p>
        </p:txBody>
      </p:sp>
      <p:sp>
        <p:nvSpPr>
          <p:cNvPr id="15" name="Marcador de texto 7">
            <a:extLst>
              <a:ext uri="{FF2B5EF4-FFF2-40B4-BE49-F238E27FC236}">
                <a16:creationId xmlns:a16="http://schemas.microsoft.com/office/drawing/2014/main" id="{2E985B3D-C305-C353-8F41-80007DE86821}"/>
              </a:ext>
            </a:extLst>
          </p:cNvPr>
          <p:cNvSpPr txBox="1">
            <a:spLocks/>
          </p:cNvSpPr>
          <p:nvPr/>
        </p:nvSpPr>
        <p:spPr>
          <a:xfrm>
            <a:off x="524719" y="5165394"/>
            <a:ext cx="5701877"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Procesamiento de datos </a:t>
            </a:r>
          </a:p>
          <a:p>
            <a:r>
              <a:rPr lang="es-ES" dirty="0"/>
              <a:t>Brinda una performance entre 10-100x mayor que otras herramientas operando con construcciones de datos.</a:t>
            </a:r>
          </a:p>
          <a:p>
            <a:endParaRPr lang="es-ES" dirty="0"/>
          </a:p>
        </p:txBody>
      </p:sp>
      <p:sp>
        <p:nvSpPr>
          <p:cNvPr id="19" name="Marcador de texto 7">
            <a:extLst>
              <a:ext uri="{FF2B5EF4-FFF2-40B4-BE49-F238E27FC236}">
                <a16:creationId xmlns:a16="http://schemas.microsoft.com/office/drawing/2014/main" id="{8B4146AC-2E61-B711-7ABE-5FFC51A2E2E8}"/>
              </a:ext>
            </a:extLst>
          </p:cNvPr>
          <p:cNvSpPr txBox="1">
            <a:spLocks/>
          </p:cNvSpPr>
          <p:nvPr/>
        </p:nvSpPr>
        <p:spPr>
          <a:xfrm>
            <a:off x="1360142" y="3573067"/>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err="1"/>
              <a:t>Containerización</a:t>
            </a:r>
            <a:r>
              <a:rPr lang="es-ES" dirty="0"/>
              <a:t> de la app para evitar problemas de compatibilidad entre ambientes.</a:t>
            </a:r>
          </a:p>
          <a:p>
            <a:endParaRPr lang="es-ES" dirty="0"/>
          </a:p>
        </p:txBody>
      </p:sp>
      <p:sp>
        <p:nvSpPr>
          <p:cNvPr id="26" name="Marcador de contenido 2">
            <a:extLst>
              <a:ext uri="{FF2B5EF4-FFF2-40B4-BE49-F238E27FC236}">
                <a16:creationId xmlns:a16="http://schemas.microsoft.com/office/drawing/2014/main" id="{D4A2EB3F-4D60-451F-8F45-7D6654D2FCD9}"/>
              </a:ext>
            </a:extLst>
          </p:cNvPr>
          <p:cNvSpPr>
            <a:spLocks noGrp="1"/>
          </p:cNvSpPr>
          <p:nvPr>
            <p:ph type="body" sz="quarter" idx="13"/>
          </p:nvPr>
        </p:nvSpPr>
        <p:spPr>
          <a:xfrm>
            <a:off x="6715951" y="3062587"/>
            <a:ext cx="4031945" cy="365125"/>
          </a:xfrm>
        </p:spPr>
        <p:txBody>
          <a:bodyPr vert="horz" lIns="91440" tIns="45720" rIns="91440" bIns="45720" rtlCol="0" anchor="t">
            <a:normAutofit lnSpcReduction="10000"/>
          </a:bodyPr>
          <a:lstStyle/>
          <a:p>
            <a:pPr rtl="0"/>
            <a:r>
              <a:rPr lang="es-ES" dirty="0"/>
              <a:t>    </a:t>
            </a:r>
            <a:r>
              <a:rPr lang="es-ES" dirty="0" err="1"/>
              <a:t>Hadoop</a:t>
            </a:r>
            <a:endParaRPr lang="es-ES" dirty="0"/>
          </a:p>
        </p:txBody>
      </p:sp>
      <p:sp>
        <p:nvSpPr>
          <p:cNvPr id="27" name="Marcador de texto 7">
            <a:extLst>
              <a:ext uri="{FF2B5EF4-FFF2-40B4-BE49-F238E27FC236}">
                <a16:creationId xmlns:a16="http://schemas.microsoft.com/office/drawing/2014/main" id="{8B4146AC-2E61-B711-7ABE-5FFC51A2E2E8}"/>
              </a:ext>
            </a:extLst>
          </p:cNvPr>
          <p:cNvSpPr txBox="1">
            <a:spLocks/>
          </p:cNvSpPr>
          <p:nvPr/>
        </p:nvSpPr>
        <p:spPr>
          <a:xfrm>
            <a:off x="7034825" y="3573067"/>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dirty="0"/>
              <a:t>Almacenamiento Big Data de forma distribuida.</a:t>
            </a:r>
            <a:endParaRPr lang="es-ES" dirty="0"/>
          </a:p>
        </p:txBody>
      </p:sp>
      <p:sp>
        <p:nvSpPr>
          <p:cNvPr id="28" name="Marcador de contenido 2">
            <a:extLst>
              <a:ext uri="{FF2B5EF4-FFF2-40B4-BE49-F238E27FC236}">
                <a16:creationId xmlns:a16="http://schemas.microsoft.com/office/drawing/2014/main" id="{63DB64FA-0102-30CC-4982-D93A41C9438E}"/>
              </a:ext>
            </a:extLst>
          </p:cNvPr>
          <p:cNvSpPr txBox="1">
            <a:spLocks/>
          </p:cNvSpPr>
          <p:nvPr/>
        </p:nvSpPr>
        <p:spPr>
          <a:xfrm>
            <a:off x="3575065" y="2221797"/>
            <a:ext cx="4031945" cy="50400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b="1" dirty="0"/>
              <a:t>Ambiente Big Data</a:t>
            </a:r>
          </a:p>
        </p:txBody>
      </p:sp>
    </p:spTree>
    <p:extLst>
      <p:ext uri="{BB962C8B-B14F-4D97-AF65-F5344CB8AC3E}">
        <p14:creationId xmlns:p14="http://schemas.microsoft.com/office/powerpoint/2010/main" val="159392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A96AAA2B-2EEB-F2E1-1BAD-4F3089A23A93}"/>
              </a:ext>
            </a:extLst>
          </p:cNvPr>
          <p:cNvSpPr txBox="1">
            <a:spLocks/>
          </p:cNvSpPr>
          <p:nvPr/>
        </p:nvSpPr>
        <p:spPr>
          <a:xfrm>
            <a:off x="2608448" y="947695"/>
            <a:ext cx="6763079" cy="36512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b="1" dirty="0"/>
              <a:t>Alternativa con herramientas tradicionales</a:t>
            </a:r>
          </a:p>
        </p:txBody>
      </p:sp>
      <p:sp>
        <p:nvSpPr>
          <p:cNvPr id="5" name="Marcador de contenido 2">
            <a:extLst>
              <a:ext uri="{FF2B5EF4-FFF2-40B4-BE49-F238E27FC236}">
                <a16:creationId xmlns:a16="http://schemas.microsoft.com/office/drawing/2014/main" id="{E06B7501-A033-2F9E-B72B-C56807928D47}"/>
              </a:ext>
            </a:extLst>
          </p:cNvPr>
          <p:cNvSpPr txBox="1">
            <a:spLocks/>
          </p:cNvSpPr>
          <p:nvPr/>
        </p:nvSpPr>
        <p:spPr>
          <a:xfrm>
            <a:off x="370659" y="2931578"/>
            <a:ext cx="4031945" cy="36512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Docker</a:t>
            </a:r>
          </a:p>
        </p:txBody>
      </p:sp>
      <p:sp>
        <p:nvSpPr>
          <p:cNvPr id="6" name="Marcador de texto 7">
            <a:extLst>
              <a:ext uri="{FF2B5EF4-FFF2-40B4-BE49-F238E27FC236}">
                <a16:creationId xmlns:a16="http://schemas.microsoft.com/office/drawing/2014/main" id="{A5749B27-94B5-62DC-9111-33F9A01B32E9}"/>
              </a:ext>
            </a:extLst>
          </p:cNvPr>
          <p:cNvSpPr txBox="1">
            <a:spLocks/>
          </p:cNvSpPr>
          <p:nvPr/>
        </p:nvSpPr>
        <p:spPr>
          <a:xfrm>
            <a:off x="461031" y="3563490"/>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err="1"/>
              <a:t>Containerización</a:t>
            </a:r>
            <a:r>
              <a:rPr lang="es-ES" dirty="0"/>
              <a:t> de la app para evitar problemas de compatibilidad entre maquinas.</a:t>
            </a:r>
          </a:p>
          <a:p>
            <a:endParaRPr lang="es-ES" dirty="0"/>
          </a:p>
        </p:txBody>
      </p:sp>
      <p:sp>
        <p:nvSpPr>
          <p:cNvPr id="7" name="Marcador de texto 4">
            <a:extLst>
              <a:ext uri="{FF2B5EF4-FFF2-40B4-BE49-F238E27FC236}">
                <a16:creationId xmlns:a16="http://schemas.microsoft.com/office/drawing/2014/main" id="{2A941FDE-366C-8AFC-D109-A1FB3EC11DF7}"/>
              </a:ext>
            </a:extLst>
          </p:cNvPr>
          <p:cNvSpPr txBox="1">
            <a:spLocks/>
          </p:cNvSpPr>
          <p:nvPr/>
        </p:nvSpPr>
        <p:spPr>
          <a:xfrm>
            <a:off x="6616210" y="2946273"/>
            <a:ext cx="4031945" cy="365125"/>
          </a:xfrm>
          <a:prstGeom prst="rect">
            <a:avLst/>
          </a:prstGeom>
        </p:spPr>
        <p:txBody>
          <a:bodyPr vert="horz" lIns="91440" tIns="45720" rIns="91440" bIns="45720" rtlCol="0" anchor="t">
            <a:normAutofit lnSpcReduction="10000"/>
          </a:bodyPr>
          <a:lstStyle>
            <a:defPPr rtl="0">
              <a:defRPr lang="es-ES"/>
            </a:defPPr>
            <a:lvl1pPr indent="0" algn="ctr">
              <a:lnSpc>
                <a:spcPct val="90000"/>
              </a:lnSpc>
              <a:spcBef>
                <a:spcPts val="1000"/>
              </a:spcBef>
              <a:buFont typeface="Arial" panose="020B0604020202020204" pitchFamily="34" charset="0"/>
              <a:buNone/>
              <a:defRPr sz="2000" spc="150" baseline="0">
                <a:solidFill>
                  <a:schemeClr val="tx1">
                    <a:lumMod val="75000"/>
                    <a:lumOff val="25000"/>
                  </a:schemeClr>
                </a:solidFill>
                <a:latin typeface="+mj-lt"/>
                <a:ea typeface="+mj-ea"/>
                <a:cs typeface="+mj-cs"/>
              </a:defRPr>
            </a:lvl1pPr>
            <a:lvl2pPr marL="685800" indent="-228600">
              <a:lnSpc>
                <a:spcPct val="90000"/>
              </a:lnSpc>
              <a:spcBef>
                <a:spcPts val="500"/>
              </a:spcBef>
              <a:buFont typeface="Arial" panose="020B0604020202020204" pitchFamily="34" charset="0"/>
              <a:buChar char="•"/>
              <a:defRPr sz="2400">
                <a:solidFill>
                  <a:schemeClr val="tx1">
                    <a:lumMod val="75000"/>
                    <a:lumOff val="25000"/>
                  </a:schemeClr>
                </a:solidFill>
              </a:defRPr>
            </a:lvl2pPr>
            <a:lvl3pPr marL="1143000" indent="-228600">
              <a:lnSpc>
                <a:spcPct val="90000"/>
              </a:lnSpc>
              <a:spcBef>
                <a:spcPts val="500"/>
              </a:spcBef>
              <a:buFont typeface="Arial" panose="020B0604020202020204" pitchFamily="34" charset="0"/>
              <a:buChar char="•"/>
              <a:defRPr sz="2000">
                <a:solidFill>
                  <a:schemeClr val="tx1">
                    <a:lumMod val="75000"/>
                    <a:lumOff val="25000"/>
                  </a:schemeClr>
                </a:solidFill>
              </a:defRPr>
            </a:lvl3pPr>
            <a:lvl4pPr marL="1600200" indent="-228600">
              <a:lnSpc>
                <a:spcPct val="90000"/>
              </a:lnSpc>
              <a:spcBef>
                <a:spcPts val="500"/>
              </a:spcBef>
              <a:buFont typeface="Arial" panose="020B0604020202020204" pitchFamily="34" charset="0"/>
              <a:buChar char="•"/>
              <a:defRPr>
                <a:solidFill>
                  <a:schemeClr val="tx1">
                    <a:lumMod val="75000"/>
                    <a:lumOff val="25000"/>
                  </a:schemeClr>
                </a:solidFill>
              </a:defRPr>
            </a:lvl4pPr>
            <a:lvl5pPr marL="2057400" indent="-228600">
              <a:lnSpc>
                <a:spcPct val="90000"/>
              </a:lnSpc>
              <a:spcBef>
                <a:spcPts val="500"/>
              </a:spcBef>
              <a:buFont typeface="Arial" panose="020B0604020202020204" pitchFamily="34" charset="0"/>
              <a:buChar char="•"/>
              <a:defRPr>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ES" dirty="0"/>
              <a:t>Python</a:t>
            </a:r>
          </a:p>
        </p:txBody>
      </p:sp>
      <p:sp>
        <p:nvSpPr>
          <p:cNvPr id="8" name="Marcador de texto 4">
            <a:extLst>
              <a:ext uri="{FF2B5EF4-FFF2-40B4-BE49-F238E27FC236}">
                <a16:creationId xmlns:a16="http://schemas.microsoft.com/office/drawing/2014/main" id="{6AADD742-EBFF-BD26-AB68-8D22A18744ED}"/>
              </a:ext>
            </a:extLst>
          </p:cNvPr>
          <p:cNvSpPr txBox="1">
            <a:spLocks/>
          </p:cNvSpPr>
          <p:nvPr/>
        </p:nvSpPr>
        <p:spPr>
          <a:xfrm>
            <a:off x="6294238" y="3432220"/>
            <a:ext cx="4927600" cy="4196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500" b="1" dirty="0" err="1"/>
              <a:t>Numpy</a:t>
            </a:r>
            <a:r>
              <a:rPr lang="es-ES" sz="1500" b="1" dirty="0"/>
              <a:t>| Pandas | </a:t>
            </a:r>
            <a:r>
              <a:rPr lang="es-ES" sz="1500" b="1" dirty="0" err="1"/>
              <a:t>Mathplotlib</a:t>
            </a:r>
            <a:r>
              <a:rPr lang="es-ES" sz="1500" b="1" dirty="0"/>
              <a:t> | </a:t>
            </a:r>
            <a:r>
              <a:rPr lang="es-ES" sz="1500" b="1" dirty="0" err="1"/>
              <a:t>Scikit-Learn</a:t>
            </a:r>
            <a:endParaRPr lang="es-ES" sz="1500" b="1" dirty="0"/>
          </a:p>
        </p:txBody>
      </p:sp>
      <p:sp>
        <p:nvSpPr>
          <p:cNvPr id="9" name="Marcador de texto 9">
            <a:extLst>
              <a:ext uri="{FF2B5EF4-FFF2-40B4-BE49-F238E27FC236}">
                <a16:creationId xmlns:a16="http://schemas.microsoft.com/office/drawing/2014/main" id="{D985CC5F-4ECC-CE57-6727-25407AEEEE88}"/>
              </a:ext>
            </a:extLst>
          </p:cNvPr>
          <p:cNvSpPr txBox="1">
            <a:spLocks/>
          </p:cNvSpPr>
          <p:nvPr/>
        </p:nvSpPr>
        <p:spPr>
          <a:xfrm>
            <a:off x="6617125" y="3851869"/>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Exploración de datos</a:t>
            </a:r>
          </a:p>
          <a:p>
            <a:r>
              <a:rPr lang="es-ES" dirty="0"/>
              <a:t>Visualizaciones</a:t>
            </a:r>
          </a:p>
          <a:p>
            <a:r>
              <a:rPr lang="es-ES" dirty="0"/>
              <a:t>Machine </a:t>
            </a:r>
            <a:r>
              <a:rPr lang="es-ES" dirty="0" err="1"/>
              <a:t>Learning</a:t>
            </a:r>
            <a:endParaRPr lang="es-ES" dirty="0"/>
          </a:p>
        </p:txBody>
      </p:sp>
      <p:sp>
        <p:nvSpPr>
          <p:cNvPr id="10" name="Marcador de texto 6">
            <a:extLst>
              <a:ext uri="{FF2B5EF4-FFF2-40B4-BE49-F238E27FC236}">
                <a16:creationId xmlns:a16="http://schemas.microsoft.com/office/drawing/2014/main" id="{FF2020C5-3179-FA82-B14D-DFB38C1A5DCD}"/>
              </a:ext>
            </a:extLst>
          </p:cNvPr>
          <p:cNvSpPr txBox="1">
            <a:spLocks/>
          </p:cNvSpPr>
          <p:nvPr/>
        </p:nvSpPr>
        <p:spPr>
          <a:xfrm>
            <a:off x="4817506" y="4915461"/>
            <a:ext cx="4031945" cy="365125"/>
          </a:xfrm>
          <a:prstGeom prst="rect">
            <a:avLst/>
          </a:prstGeom>
        </p:spPr>
        <p:txBody>
          <a:bodyPr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spc="150" dirty="0" err="1">
                <a:latin typeface="+mj-lt"/>
                <a:ea typeface="+mj-ea"/>
                <a:cs typeface="+mj-cs"/>
              </a:rPr>
              <a:t>Postgres</a:t>
            </a:r>
            <a:endParaRPr lang="es-ES" sz="2000" spc="150" dirty="0">
              <a:latin typeface="+mj-lt"/>
              <a:ea typeface="+mj-ea"/>
              <a:cs typeface="+mj-cs"/>
            </a:endParaRPr>
          </a:p>
        </p:txBody>
      </p:sp>
      <p:sp>
        <p:nvSpPr>
          <p:cNvPr id="11" name="Marcador de texto 7">
            <a:extLst>
              <a:ext uri="{FF2B5EF4-FFF2-40B4-BE49-F238E27FC236}">
                <a16:creationId xmlns:a16="http://schemas.microsoft.com/office/drawing/2014/main" id="{71619FF3-F224-54CF-AEC1-FFFD6CAF8C81}"/>
              </a:ext>
            </a:extLst>
          </p:cNvPr>
          <p:cNvSpPr txBox="1">
            <a:spLocks/>
          </p:cNvSpPr>
          <p:nvPr/>
        </p:nvSpPr>
        <p:spPr>
          <a:xfrm>
            <a:off x="3446438" y="5309977"/>
            <a:ext cx="4031030" cy="1057308"/>
          </a:xfrm>
          <a:prstGeom prst="rect">
            <a:avLst/>
          </a:prstGeom>
        </p:spPr>
        <p:txBody>
          <a:bodyPr vert="horz" lIns="91440" tIns="45720" rIns="91440" bIns="45720" rtlCol="0">
            <a:normAutofit/>
          </a:bodyPr>
          <a:lstStyle>
            <a:defPPr rtl="0">
              <a:defRPr lang="es-ES"/>
            </a:defPPr>
            <a:lvl1pPr indent="0" algn="ctr">
              <a:lnSpc>
                <a:spcPct val="100000"/>
              </a:lnSpc>
              <a:spcBef>
                <a:spcPts val="1000"/>
              </a:spcBef>
              <a:buFont typeface="Arial" panose="020B0604020202020204" pitchFamily="34" charset="0"/>
              <a:buNone/>
              <a:defRPr sz="1400">
                <a:solidFill>
                  <a:schemeClr val="tx1">
                    <a:lumMod val="75000"/>
                    <a:lumOff val="25000"/>
                  </a:schemeClr>
                </a:solidFill>
              </a:defRPr>
            </a:lvl1pPr>
            <a:lvl2pPr marL="685800" indent="-228600">
              <a:lnSpc>
                <a:spcPct val="90000"/>
              </a:lnSpc>
              <a:spcBef>
                <a:spcPts val="500"/>
              </a:spcBef>
              <a:buFont typeface="Arial" panose="020B0604020202020204" pitchFamily="34" charset="0"/>
              <a:buChar char="•"/>
              <a:defRPr sz="2400">
                <a:solidFill>
                  <a:schemeClr val="tx1">
                    <a:lumMod val="75000"/>
                    <a:lumOff val="25000"/>
                  </a:schemeClr>
                </a:solidFill>
              </a:defRPr>
            </a:lvl2pPr>
            <a:lvl3pPr marL="1143000" indent="-228600">
              <a:lnSpc>
                <a:spcPct val="90000"/>
              </a:lnSpc>
              <a:spcBef>
                <a:spcPts val="500"/>
              </a:spcBef>
              <a:buFont typeface="Arial" panose="020B0604020202020204" pitchFamily="34" charset="0"/>
              <a:buChar char="•"/>
              <a:defRPr sz="2000">
                <a:solidFill>
                  <a:schemeClr val="tx1">
                    <a:lumMod val="75000"/>
                    <a:lumOff val="25000"/>
                  </a:schemeClr>
                </a:solidFill>
              </a:defRPr>
            </a:lvl3pPr>
            <a:lvl4pPr marL="1600200" indent="-228600">
              <a:lnSpc>
                <a:spcPct val="90000"/>
              </a:lnSpc>
              <a:spcBef>
                <a:spcPts val="500"/>
              </a:spcBef>
              <a:buFont typeface="Arial" panose="020B0604020202020204" pitchFamily="34" charset="0"/>
              <a:buChar char="•"/>
              <a:defRPr>
                <a:solidFill>
                  <a:schemeClr val="tx1">
                    <a:lumMod val="75000"/>
                    <a:lumOff val="25000"/>
                  </a:schemeClr>
                </a:solidFill>
              </a:defRPr>
            </a:lvl4pPr>
            <a:lvl5pPr marL="2057400" indent="-228600">
              <a:lnSpc>
                <a:spcPct val="90000"/>
              </a:lnSpc>
              <a:spcBef>
                <a:spcPts val="500"/>
              </a:spcBef>
              <a:buFont typeface="Arial" panose="020B0604020202020204" pitchFamily="34" charset="0"/>
              <a:buChar char="•"/>
              <a:defRPr>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ES" dirty="0"/>
              <a:t>Base de datos.</a:t>
            </a:r>
          </a:p>
        </p:txBody>
      </p:sp>
    </p:spTree>
    <p:extLst>
      <p:ext uri="{BB962C8B-B14F-4D97-AF65-F5344CB8AC3E}">
        <p14:creationId xmlns:p14="http://schemas.microsoft.com/office/powerpoint/2010/main" val="680679454"/>
      </p:ext>
    </p:extLst>
  </p:cSld>
  <p:clrMapOvr>
    <a:masterClrMapping/>
  </p:clrMapOvr>
</p:sld>
</file>

<file path=ppt/theme/theme1.xml><?xml version="1.0" encoding="utf-8"?>
<a:theme xmlns:a="http://schemas.openxmlformats.org/drawingml/2006/main" name="Una sola línea">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44_TF56180624_Win32" id="{CCF276C0-2FDF-463F-B45D-4EDBA039C896}" vid="{7446774B-3392-4AFF-ADF4-7FE1E36E528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BC90D6-94CF-42F7-AAC4-9CF6824C54D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Presentación de ventas minimalista tenue</Template>
  <TotalTime>615</TotalTime>
  <Words>643</Words>
  <Application>Microsoft Office PowerPoint</Application>
  <PresentationFormat>Panorámica</PresentationFormat>
  <Paragraphs>118</Paragraphs>
  <Slides>13</Slides>
  <Notes>12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Tenorite</vt:lpstr>
      <vt:lpstr>Una sola línea</vt:lpstr>
      <vt:lpstr>Presentación Semana 2 </vt:lpstr>
      <vt:lpstr>QUIÉNES SOMOS</vt:lpstr>
      <vt:lpstr>Presentación de PowerPoint</vt:lpstr>
      <vt:lpstr>Modelado de datos</vt:lpstr>
      <vt:lpstr>Obtención de datos</vt:lpstr>
      <vt:lpstr>Creación del modelo</vt:lpstr>
      <vt:lpstr>Creación del ambiente                big data</vt:lpstr>
      <vt:lpstr>Stack tecnológico</vt:lpstr>
      <vt:lpstr>Presentación de PowerPoint</vt:lpstr>
      <vt:lpstr>Pipelines</vt:lpstr>
      <vt:lpstr>Estrategia para el análisis</vt:lpstr>
      <vt:lpstr>Presentación de PowerPoint</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Semana 2</dc:title>
  <dc:creator>mariano rodas</dc:creator>
  <cp:lastModifiedBy>mariano rodas</cp:lastModifiedBy>
  <cp:revision>12</cp:revision>
  <dcterms:created xsi:type="dcterms:W3CDTF">2022-07-14T19:48:18Z</dcterms:created>
  <dcterms:modified xsi:type="dcterms:W3CDTF">2022-07-22T00:52:39Z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