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64" r:id="rId8"/>
    <p:sldId id="289" r:id="rId9"/>
    <p:sldId id="295" r:id="rId10"/>
    <p:sldId id="262" r:id="rId11"/>
    <p:sldId id="278" r:id="rId12"/>
    <p:sldId id="297" r:id="rId13"/>
    <p:sldId id="296" r:id="rId14"/>
    <p:sldId id="276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5768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21/07/2022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21/07/2022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249488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Presentación Semana 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2478084" y="3101595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Mariano Rodas</a:t>
            </a:r>
          </a:p>
          <a:p>
            <a:endParaRPr lang="es-ES" sz="1800" dirty="0"/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7111647" y="308593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Alberto </a:t>
            </a:r>
            <a:r>
              <a:rPr lang="es-ES" sz="1800" dirty="0" err="1"/>
              <a:t>Landin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2478084" y="572511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+mj-lt"/>
              </a:rPr>
              <a:t>Federico K</a:t>
            </a:r>
            <a:r>
              <a:rPr lang="es-AR" sz="1800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sz="1800" dirty="0">
              <a:latin typeface="+mj-lt"/>
            </a:endParaRP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7039113" y="575018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Daniel Castillo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2420508" y="1650209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380732" y="541432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49" y="4219898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7162981" y="4083184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075" y="1736836"/>
            <a:ext cx="1782712" cy="1114195"/>
          </a:xfrm>
          <a:prstGeom prst="rect">
            <a:avLst/>
          </a:prstGeom>
        </p:spPr>
      </p:pic>
      <p:sp>
        <p:nvSpPr>
          <p:cNvPr id="23" name="Marcador de texto 35">
            <a:extLst>
              <a:ext uri="{FF2B5EF4-FFF2-40B4-BE49-F238E27FC236}">
                <a16:creationId xmlns:a16="http://schemas.microsoft.com/office/drawing/2014/main" id="{B1691FD4-EAAF-C50D-1F6D-331A0B9AD975}"/>
              </a:ext>
            </a:extLst>
          </p:cNvPr>
          <p:cNvSpPr txBox="1">
            <a:spLocks/>
          </p:cNvSpPr>
          <p:nvPr/>
        </p:nvSpPr>
        <p:spPr>
          <a:xfrm>
            <a:off x="2541960" y="6118320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/federico-kostzer</a:t>
            </a:r>
          </a:p>
        </p:txBody>
      </p:sp>
      <p:sp>
        <p:nvSpPr>
          <p:cNvPr id="26" name="Marcador de texto 35">
            <a:extLst>
              <a:ext uri="{FF2B5EF4-FFF2-40B4-BE49-F238E27FC236}">
                <a16:creationId xmlns:a16="http://schemas.microsoft.com/office/drawing/2014/main" id="{B9940E1F-E0EF-9ACB-C108-4B7B548184AD}"/>
              </a:ext>
            </a:extLst>
          </p:cNvPr>
          <p:cNvSpPr txBox="1">
            <a:spLocks/>
          </p:cNvSpPr>
          <p:nvPr/>
        </p:nvSpPr>
        <p:spPr>
          <a:xfrm>
            <a:off x="7081245" y="3444656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albertolandin</a:t>
            </a:r>
            <a:endParaRPr lang="es-ES" sz="2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4184CA0-AF6C-82CD-7029-057B0F8DF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649" y="6241624"/>
            <a:ext cx="192311" cy="1923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704005-0651-50B1-E375-6F175DCC5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934" y="3557440"/>
            <a:ext cx="192311" cy="192311"/>
          </a:xfrm>
          <a:prstGeom prst="rect">
            <a:avLst/>
          </a:prstGeom>
        </p:spPr>
      </p:pic>
      <p:sp>
        <p:nvSpPr>
          <p:cNvPr id="28" name="Marcador de texto 35">
            <a:extLst>
              <a:ext uri="{FF2B5EF4-FFF2-40B4-BE49-F238E27FC236}">
                <a16:creationId xmlns:a16="http://schemas.microsoft.com/office/drawing/2014/main" id="{9AF7EA7D-766E-D3A0-9753-FD27F7882D54}"/>
              </a:ext>
            </a:extLst>
          </p:cNvPr>
          <p:cNvSpPr txBox="1">
            <a:spLocks/>
          </p:cNvSpPr>
          <p:nvPr/>
        </p:nvSpPr>
        <p:spPr>
          <a:xfrm>
            <a:off x="2478084" y="3436389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marianorodas</a:t>
            </a:r>
            <a:endParaRPr lang="es-ES" sz="2000" dirty="0"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744DC3-A486-A74C-8D2B-280A7153F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773" y="3547912"/>
            <a:ext cx="192311" cy="1923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2889799-DB08-1972-5D7F-4DF7C69D3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731" y="6244788"/>
            <a:ext cx="192311" cy="192311"/>
          </a:xfrm>
          <a:prstGeom prst="rect">
            <a:avLst/>
          </a:prstGeom>
        </p:spPr>
      </p:pic>
      <p:sp>
        <p:nvSpPr>
          <p:cNvPr id="32" name="Marcador de texto 35">
            <a:extLst>
              <a:ext uri="{FF2B5EF4-FFF2-40B4-BE49-F238E27FC236}">
                <a16:creationId xmlns:a16="http://schemas.microsoft.com/office/drawing/2014/main" id="{700F2B17-2024-2717-15F5-77664C2E1346}"/>
              </a:ext>
            </a:extLst>
          </p:cNvPr>
          <p:cNvSpPr txBox="1">
            <a:spLocks/>
          </p:cNvSpPr>
          <p:nvPr/>
        </p:nvSpPr>
        <p:spPr>
          <a:xfrm>
            <a:off x="7111647" y="6159187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daniel-casvill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178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Equipo 12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310658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QUIÉNES SOMOS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543179"/>
            <a:ext cx="3571875" cy="28196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Somos un grupo de estudiantes de Henry de distintos países interesados en comprender e incorporar las herramientas que la Ciencia de Datos posibilita con el objetivo de un próspero desarrollo profesional y de adquirir la capacidad de una mejor toma de decisiones.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5613449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Mariano Rodas</a:t>
            </a:r>
          </a:p>
          <a:p>
            <a:endParaRPr lang="es-ES" dirty="0"/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1E875058-0802-4E0B-C196-204290D160C4}"/>
              </a:ext>
            </a:extLst>
          </p:cNvPr>
          <p:cNvSpPr txBox="1">
            <a:spLocks/>
          </p:cNvSpPr>
          <p:nvPr/>
        </p:nvSpPr>
        <p:spPr>
          <a:xfrm>
            <a:off x="5495157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8165382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Alberto </a:t>
            </a:r>
            <a:r>
              <a:rPr lang="es-ES" dirty="0" err="1"/>
              <a:t>Landin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51">
            <a:extLst>
              <a:ext uri="{FF2B5EF4-FFF2-40B4-BE49-F238E27FC236}">
                <a16:creationId xmlns:a16="http://schemas.microsoft.com/office/drawing/2014/main" id="{5BB74E77-8231-0D38-8CEB-AE61E50187BA}"/>
              </a:ext>
            </a:extLst>
          </p:cNvPr>
          <p:cNvSpPr txBox="1">
            <a:spLocks/>
          </p:cNvSpPr>
          <p:nvPr/>
        </p:nvSpPr>
        <p:spPr>
          <a:xfrm>
            <a:off x="8047090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5613449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+mj-lt"/>
              </a:rPr>
              <a:t>Federico K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dirty="0">
              <a:latin typeface="+mj-lt"/>
            </a:endParaRPr>
          </a:p>
        </p:txBody>
      </p:sp>
      <p:sp>
        <p:nvSpPr>
          <p:cNvPr id="15" name="Marcador de texto 51">
            <a:extLst>
              <a:ext uri="{FF2B5EF4-FFF2-40B4-BE49-F238E27FC236}">
                <a16:creationId xmlns:a16="http://schemas.microsoft.com/office/drawing/2014/main" id="{2A007825-242C-6525-0E31-54A3C732D82C}"/>
              </a:ext>
            </a:extLst>
          </p:cNvPr>
          <p:cNvSpPr txBox="1">
            <a:spLocks/>
          </p:cNvSpPr>
          <p:nvPr/>
        </p:nvSpPr>
        <p:spPr>
          <a:xfrm>
            <a:off x="5495157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8055074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Daniel Castillo</a:t>
            </a:r>
          </a:p>
        </p:txBody>
      </p:sp>
      <p:sp>
        <p:nvSpPr>
          <p:cNvPr id="18" name="Marcador de texto 51">
            <a:extLst>
              <a:ext uri="{FF2B5EF4-FFF2-40B4-BE49-F238E27FC236}">
                <a16:creationId xmlns:a16="http://schemas.microsoft.com/office/drawing/2014/main" id="{36FCC6A0-A4E4-A6FD-D4FF-CB4E655988F5}"/>
              </a:ext>
            </a:extLst>
          </p:cNvPr>
          <p:cNvSpPr txBox="1">
            <a:spLocks/>
          </p:cNvSpPr>
          <p:nvPr/>
        </p:nvSpPr>
        <p:spPr>
          <a:xfrm>
            <a:off x="7936782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5613449" y="1460130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00149" y="1810355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12" y="3701276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8165382" y="3593798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476" y="1565813"/>
            <a:ext cx="1782712" cy="11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391" y="1310879"/>
            <a:ext cx="2384817" cy="79930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es-ES" dirty="0"/>
              <a:t>Etapa 1:</a:t>
            </a:r>
          </a:p>
          <a:p>
            <a:pPr rtl="0"/>
            <a:r>
              <a:rPr lang="es-ES" dirty="0"/>
              <a:t>Puesta en marcha del proyecto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Etapa 2:</a:t>
            </a:r>
          </a:p>
          <a:p>
            <a:pPr rtl="0"/>
            <a:r>
              <a:rPr lang="es-ES" dirty="0"/>
              <a:t>Trabajando los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 rtlCol="0"/>
          <a:lstStyle/>
          <a:p>
            <a:pPr rtl="0"/>
            <a:r>
              <a:rPr lang="es-ES" dirty="0"/>
              <a:t>Etapa 3:</a:t>
            </a:r>
          </a:p>
          <a:p>
            <a:pPr rtl="0"/>
            <a:r>
              <a:rPr lang="es-ES" dirty="0"/>
              <a:t>Etapa de análisis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5968" y="4710114"/>
            <a:ext cx="2970796" cy="514350"/>
          </a:xfrm>
        </p:spPr>
        <p:txBody>
          <a:bodyPr rtlCol="0"/>
          <a:lstStyle/>
          <a:p>
            <a:pPr rtl="0"/>
            <a:r>
              <a:rPr lang="es-ES" dirty="0"/>
              <a:t>Etapa 4:</a:t>
            </a:r>
          </a:p>
          <a:p>
            <a:pPr rtl="0"/>
            <a:r>
              <a:rPr lang="es-ES" dirty="0"/>
              <a:t>Presentación final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9178" y="1205111"/>
            <a:ext cx="5539095" cy="1352352"/>
          </a:xfrm>
        </p:spPr>
        <p:txBody>
          <a:bodyPr rtlCol="0"/>
          <a:lstStyle/>
          <a:p>
            <a:pPr rtl="0"/>
            <a:r>
              <a:rPr lang="es-ES" dirty="0"/>
              <a:t>Desarrollar métricas</a:t>
            </a:r>
          </a:p>
          <a:p>
            <a:pPr rtl="0"/>
            <a:r>
              <a:rPr lang="es-ES" dirty="0"/>
              <a:t>Presentación de </a:t>
            </a:r>
            <a:r>
              <a:rPr lang="es-ES" dirty="0" err="1"/>
              <a:t>KPIs</a:t>
            </a:r>
            <a:endParaRPr lang="es-ES" dirty="0"/>
          </a:p>
          <a:p>
            <a:pPr rtl="0"/>
            <a:r>
              <a:rPr lang="es-ES" dirty="0"/>
              <a:t>Tecnologías a usar</a:t>
            </a:r>
          </a:p>
          <a:p>
            <a:pPr rtl="0"/>
            <a:r>
              <a:rPr lang="es-ES" dirty="0"/>
              <a:t>Documentar alcance del proyecto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Diseño del modelo de base de datos</a:t>
            </a:r>
          </a:p>
          <a:p>
            <a:pPr rtl="0"/>
            <a:r>
              <a:rPr lang="es-ES" dirty="0"/>
              <a:t>Creación y configuración de ambiente </a:t>
            </a:r>
            <a:r>
              <a:rPr lang="es-ES" dirty="0" err="1"/>
              <a:t>big</a:t>
            </a:r>
            <a:r>
              <a:rPr lang="es-ES" dirty="0"/>
              <a:t> data</a:t>
            </a:r>
          </a:p>
          <a:p>
            <a:pPr rtl="0"/>
            <a:r>
              <a:rPr lang="es-ES" dirty="0"/>
              <a:t>Automatización del data </a:t>
            </a:r>
            <a:r>
              <a:rPr lang="es-ES" dirty="0" err="1"/>
              <a:t>warehouse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Exposición de reportes y dashboards</a:t>
            </a:r>
          </a:p>
          <a:p>
            <a:pPr rtl="0"/>
            <a:r>
              <a:rPr lang="es-ES" dirty="0"/>
              <a:t>Creación de modelos predictivos </a:t>
            </a:r>
          </a:p>
          <a:p>
            <a:pPr rtl="0"/>
            <a:r>
              <a:rPr lang="es-ES" dirty="0"/>
              <a:t>Aplicar reglas de negocios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29"/>
            <a:ext cx="5539095" cy="1131527"/>
          </a:xfrm>
        </p:spPr>
        <p:txBody>
          <a:bodyPr rtlCol="0"/>
          <a:lstStyle/>
          <a:p>
            <a:pPr rtl="0"/>
            <a:r>
              <a:rPr lang="es-ES" dirty="0"/>
              <a:t>Conclusiones </a:t>
            </a:r>
          </a:p>
          <a:p>
            <a:pPr rtl="0"/>
            <a:r>
              <a:rPr lang="es-ES" dirty="0"/>
              <a:t>Recomendaciones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B216D42-1669-D335-EEC5-918454F64CDD}"/>
              </a:ext>
            </a:extLst>
          </p:cNvPr>
          <p:cNvSpPr/>
          <p:nvPr/>
        </p:nvSpPr>
        <p:spPr>
          <a:xfrm rot="8412908">
            <a:off x="10142269" y="3344043"/>
            <a:ext cx="637217" cy="283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654F8D-A6B1-7C09-48AA-9FD3A2DEE57E}"/>
              </a:ext>
            </a:extLst>
          </p:cNvPr>
          <p:cNvSpPr txBox="1">
            <a:spLocks/>
          </p:cNvSpPr>
          <p:nvPr/>
        </p:nvSpPr>
        <p:spPr>
          <a:xfrm>
            <a:off x="9391648" y="3818507"/>
            <a:ext cx="2266949" cy="72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(Ud. ESTÁ AQUÍ)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743690"/>
            <a:ext cx="8045450" cy="183520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 PARTIR DE UN SISTEMA DE INSIGNIAS BUSCAMOS RECOMENDAR A LOS MEJORES VENDEDORES EN LAS PRINCIPALES CATEGORÍAS SEGÚN LA CALIFICACIÓN DE LOS CONSUMIDORES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E9CCB5-9ED0-8879-FC43-F8464CB51698}"/>
              </a:ext>
            </a:extLst>
          </p:cNvPr>
          <p:cNvSpPr txBox="1">
            <a:spLocks/>
          </p:cNvSpPr>
          <p:nvPr/>
        </p:nvSpPr>
        <p:spPr>
          <a:xfrm>
            <a:off x="336550" y="-602456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Kpis</a:t>
            </a:r>
            <a:r>
              <a:rPr lang="es-ES" dirty="0"/>
              <a:t> Y MÉTRICAS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C75F1D-1CEC-120A-014A-B8CC0EBC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238"/>
            <a:ext cx="12001500" cy="4257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FDAEF-7366-DE10-A7E2-812F0528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203054"/>
            <a:ext cx="2781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1" y="452232"/>
            <a:ext cx="3985828" cy="120511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Distribución regional de consumidores y vendedores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595" y="538213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388C4B-437B-7F78-FA49-C3DDC50E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691508"/>
            <a:ext cx="4581525" cy="37528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616EF8-E679-075F-AE14-F6F2E1B4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459" y="1888044"/>
            <a:ext cx="4181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136525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Reglas de negocios aplicadas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A00EF0-EB00-89A9-DC8B-C59CB5E6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2647950"/>
            <a:ext cx="11830050" cy="42100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0240E80-F126-F688-AD0D-4EBC3D00A699}"/>
              </a:ext>
            </a:extLst>
          </p:cNvPr>
          <p:cNvSpPr txBox="1">
            <a:spLocks/>
          </p:cNvSpPr>
          <p:nvPr/>
        </p:nvSpPr>
        <p:spPr>
          <a:xfrm>
            <a:off x="803274" y="950118"/>
            <a:ext cx="6753225" cy="155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A través de estudiar las calificaciones promedio por categoría en cada región, apuntamos a distinguir cuales no se encuentran satisfechas sugiriendo que existe un mercado disputable</a:t>
            </a:r>
          </a:p>
        </p:txBody>
      </p:sp>
    </p:spTree>
    <p:extLst>
      <p:ext uri="{BB962C8B-B14F-4D97-AF65-F5344CB8AC3E}">
        <p14:creationId xmlns:p14="http://schemas.microsoft.com/office/powerpoint/2010/main" val="182252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47" y="19789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Modelo de regresión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047" y="458082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   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3962" y="4914847"/>
            <a:ext cx="4031030" cy="1057308"/>
          </a:xfrm>
          <a:ln>
            <a:solidFill>
              <a:schemeClr val="accent1"/>
            </a:solidFill>
          </a:ln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88228" y="2761137"/>
            <a:ext cx="4031945" cy="66081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HABLAR SOBRE R CUADRADO y como podría mejorar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28500" y="4601425"/>
            <a:ext cx="5338781" cy="1187170"/>
          </a:xfrm>
        </p:spPr>
        <p:txBody>
          <a:bodyPr rtlCol="0">
            <a:normAutofit/>
          </a:bodyPr>
          <a:lstStyle/>
          <a:p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444104" y="30749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E985B3D-C305-C353-8F41-80007DE86821}"/>
              </a:ext>
            </a:extLst>
          </p:cNvPr>
          <p:cNvSpPr txBox="1">
            <a:spLocks/>
          </p:cNvSpPr>
          <p:nvPr/>
        </p:nvSpPr>
        <p:spPr>
          <a:xfrm>
            <a:off x="524719" y="5165394"/>
            <a:ext cx="5701877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1360142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847" y="2022768"/>
            <a:ext cx="5372099" cy="1886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PONER EL GRÁFICO DE INGRESOS POR ESTADO Y LAS ECUACIONES DE LAS REGRESIONES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7034825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578582" y="3909193"/>
            <a:ext cx="5956010" cy="89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29" y="501650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100" dirty="0"/>
              <a:t>CALCULADORA DE COSTO DE ENVÍO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40200" y="1513855"/>
            <a:ext cx="7766955" cy="165726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 noProof="1"/>
              <a:t>Elaboramos regresiones lineales para las zonas de mayor relevancia con el objetivo de crear una herramienta a disposición de los usuarios que ayude a aproximar cual será el costo de envío de acuerdo a las dimensiones y el peso del artículo que desean comprar</a:t>
            </a:r>
          </a:p>
          <a:p>
            <a:pPr rtl="0"/>
            <a:r>
              <a:rPr lang="es-ES" sz="1800" noProof="1"/>
              <a:t>(SERVIRIA TAMBIEN PARA QUE LSO VENDEDORES SEPAN SI LES ESTÁN COBRANDO ALGO JUSTO?)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5DF22D-1ACD-27B0-1DA4-EE7D89BF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87" y="3126669"/>
            <a:ext cx="77438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96AAA2B-2EEB-F2E1-1BAD-4F3089A23A93}"/>
              </a:ext>
            </a:extLst>
          </p:cNvPr>
          <p:cNvSpPr txBox="1">
            <a:spLocks/>
          </p:cNvSpPr>
          <p:nvPr/>
        </p:nvSpPr>
        <p:spPr>
          <a:xfrm>
            <a:off x="2608448" y="947695"/>
            <a:ext cx="676307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MODELO DE ML PROPUESTO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06B7501-A033-2F9E-B72B-C56807928D47}"/>
              </a:ext>
            </a:extLst>
          </p:cNvPr>
          <p:cNvSpPr txBox="1">
            <a:spLocks/>
          </p:cNvSpPr>
          <p:nvPr/>
        </p:nvSpPr>
        <p:spPr>
          <a:xfrm>
            <a:off x="370659" y="293157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A5749B27-94B5-62DC-9111-33F9A01B32E9}"/>
              </a:ext>
            </a:extLst>
          </p:cNvPr>
          <p:cNvSpPr txBox="1">
            <a:spLocks/>
          </p:cNvSpPr>
          <p:nvPr/>
        </p:nvSpPr>
        <p:spPr>
          <a:xfrm>
            <a:off x="461031" y="356349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A941FDE-366C-8AFC-D109-A1FB3EC11DF7}"/>
              </a:ext>
            </a:extLst>
          </p:cNvPr>
          <p:cNvSpPr txBox="1">
            <a:spLocks/>
          </p:cNvSpPr>
          <p:nvPr/>
        </p:nvSpPr>
        <p:spPr>
          <a:xfrm>
            <a:off x="6616210" y="294627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 rtl="0">
              <a:defRPr lang="es-E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6AADD742-EBFF-BD26-AB68-8D22A18744ED}"/>
              </a:ext>
            </a:extLst>
          </p:cNvPr>
          <p:cNvSpPr txBox="1">
            <a:spLocks/>
          </p:cNvSpPr>
          <p:nvPr/>
        </p:nvSpPr>
        <p:spPr>
          <a:xfrm>
            <a:off x="6294238" y="3432220"/>
            <a:ext cx="4927600" cy="41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500" b="1" dirty="0"/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D985CC5F-4ECC-CE57-6727-25407AEEEE88}"/>
              </a:ext>
            </a:extLst>
          </p:cNvPr>
          <p:cNvSpPr txBox="1">
            <a:spLocks/>
          </p:cNvSpPr>
          <p:nvPr/>
        </p:nvSpPr>
        <p:spPr>
          <a:xfrm>
            <a:off x="6617125" y="3851869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F2020C5-3179-FA82-B14D-DFB38C1A5DCD}"/>
              </a:ext>
            </a:extLst>
          </p:cNvPr>
          <p:cNvSpPr txBox="1">
            <a:spLocks/>
          </p:cNvSpPr>
          <p:nvPr/>
        </p:nvSpPr>
        <p:spPr>
          <a:xfrm>
            <a:off x="4817506" y="4915461"/>
            <a:ext cx="4031945" cy="36512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spc="15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619FF3-F224-54CF-AEC1-FFFD6CAF8C81}"/>
              </a:ext>
            </a:extLst>
          </p:cNvPr>
          <p:cNvSpPr txBox="1">
            <a:spLocks/>
          </p:cNvSpPr>
          <p:nvPr/>
        </p:nvSpPr>
        <p:spPr>
          <a:xfrm>
            <a:off x="3446438" y="530997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rtl="0">
              <a:defRPr lang="es-ES"/>
            </a:defPPr>
            <a:lvl1pPr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679454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664</TotalTime>
  <Words>345</Words>
  <Application>Microsoft Office PowerPoint</Application>
  <PresentationFormat>Panorámica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Una sola línea</vt:lpstr>
      <vt:lpstr>Presentación Semana 3 </vt:lpstr>
      <vt:lpstr>QUIÉNES SOMOS</vt:lpstr>
      <vt:lpstr>Presentación de PowerPoint</vt:lpstr>
      <vt:lpstr>A PARTIR DE UN SISTEMA DE INSIGNIAS BUSCAMOS RECOMENDAR A LOS MEJORES VENDEDORES EN LAS PRINCIPALES CATEGORÍAS SEGÚN LA CALIFICACIÓN DE LOS CONSUMIDORES</vt:lpstr>
      <vt:lpstr>Distribución regional de consumidores y vendedores</vt:lpstr>
      <vt:lpstr>Reglas de negocios aplicadas</vt:lpstr>
      <vt:lpstr>Modelo de regresión múltiple</vt:lpstr>
      <vt:lpstr>CALCULADORA DE COSTO DE ENVÍO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Semana 2</dc:title>
  <dc:creator>mariano rodas</dc:creator>
  <cp:lastModifiedBy>Federico Kostzer</cp:lastModifiedBy>
  <cp:revision>14</cp:revision>
  <dcterms:created xsi:type="dcterms:W3CDTF">2022-07-14T19:48:18Z</dcterms:created>
  <dcterms:modified xsi:type="dcterms:W3CDTF">2022-07-22T03:19:29Z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