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303" r:id="rId8"/>
    <p:sldId id="304" r:id="rId9"/>
    <p:sldId id="305" r:id="rId10"/>
    <p:sldId id="289" r:id="rId11"/>
    <p:sldId id="300" r:id="rId12"/>
    <p:sldId id="298" r:id="rId13"/>
    <p:sldId id="264" r:id="rId14"/>
    <p:sldId id="262" r:id="rId15"/>
    <p:sldId id="278" r:id="rId16"/>
    <p:sldId id="301" r:id="rId17"/>
    <p:sldId id="306" r:id="rId18"/>
    <p:sldId id="307" r:id="rId19"/>
    <p:sldId id="296" r:id="rId20"/>
    <p:sldId id="276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5768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27/07/2022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29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249488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Presentación Semana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804"/>
            <a:ext cx="8229600" cy="1651032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/>
              <a:t>- Sistema de insignias para vendedores: COMO FUNCIONA Y PARA QUÉ SIRVE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E9CCB5-9ED0-8879-FC43-F8464CB51698}"/>
              </a:ext>
            </a:extLst>
          </p:cNvPr>
          <p:cNvSpPr txBox="1">
            <a:spLocks/>
          </p:cNvSpPr>
          <p:nvPr/>
        </p:nvSpPr>
        <p:spPr>
          <a:xfrm>
            <a:off x="336550" y="-302490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Kpis</a:t>
            </a:r>
            <a:r>
              <a:rPr lang="es-ES" dirty="0"/>
              <a:t>, MÉTRICAS y reglas de negocios aplicadas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C75F1D-1CEC-120A-014A-B8CC0EBC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238"/>
            <a:ext cx="12001500" cy="4257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FDAEF-7366-DE10-A7E2-812F0528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5" y="343281"/>
            <a:ext cx="2657475" cy="21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82" y="147226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Modelo de regresión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047" y="458082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   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19" y="2238428"/>
            <a:ext cx="4031030" cy="1057308"/>
          </a:xfrm>
          <a:ln>
            <a:solidFill>
              <a:schemeClr val="accent1"/>
            </a:solidFill>
          </a:ln>
        </p:spPr>
        <p:txBody>
          <a:bodyPr rtlCol="0">
            <a:normAutofit fontScale="25000" lnSpcReduction="20000"/>
          </a:bodyPr>
          <a:lstStyle/>
          <a:p>
            <a:pPr rtl="0"/>
            <a:r>
              <a:rPr lang="es-ES" sz="5500" dirty="0">
                <a:latin typeface="+mj-lt"/>
              </a:rPr>
              <a:t>Y = Costo de envío</a:t>
            </a:r>
          </a:p>
          <a:p>
            <a:pPr rtl="0"/>
            <a:r>
              <a:rPr lang="es-ES" sz="5500" dirty="0">
                <a:latin typeface="+mj-lt"/>
              </a:rPr>
              <a:t>X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  <a:cs typeface="Cambria Math" panose="02040503050406030204" pitchFamily="18" charset="0"/>
              </a:rPr>
              <a:t> ₁ = Volumen del producto (cm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</a:rPr>
              <a:t>³)</a:t>
            </a:r>
          </a:p>
          <a:p>
            <a:pPr rtl="0"/>
            <a:r>
              <a:rPr lang="es-AR" sz="5500" dirty="0">
                <a:effectLst/>
                <a:latin typeface="+mj-lt"/>
                <a:ea typeface="Times New Roman" panose="02020603050405020304" pitchFamily="18" charset="0"/>
              </a:rPr>
              <a:t>X</a:t>
            </a:r>
            <a:r>
              <a:rPr lang="es-AR" sz="5500" dirty="0">
                <a:effectLst/>
                <a:latin typeface="+mj-lt"/>
                <a:ea typeface="Times New Roman" panose="02020603050405020304" pitchFamily="18" charset="0"/>
                <a:cs typeface="Cambria Math" panose="02040503050406030204" pitchFamily="18" charset="0"/>
              </a:rPr>
              <a:t>₂ = Peso del producto (g)</a:t>
            </a:r>
            <a:endParaRPr lang="es-AR" sz="5500" dirty="0">
              <a:latin typeface="+mj-lt"/>
              <a:ea typeface="Times New Roman" panose="02020603050405020304" pitchFamily="18" charset="0"/>
              <a:cs typeface="Cambria Math" panose="02040503050406030204" pitchFamily="18" charset="0"/>
            </a:endParaRPr>
          </a:p>
          <a:p>
            <a:pPr rtl="0"/>
            <a:r>
              <a:rPr lang="es-AR" sz="5500" i="0" dirty="0">
                <a:solidFill>
                  <a:srgbClr val="202122"/>
                </a:solidFill>
                <a:effectLst/>
                <a:latin typeface="+mj-lt"/>
              </a:rPr>
              <a:t>U = perturbación estocástica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88228" y="2761137"/>
            <a:ext cx="4031945" cy="66081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HABLAR SOBRE R CUADRADO y como podría mejorar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75225" y="4726686"/>
            <a:ext cx="5693961" cy="1496015"/>
          </a:xfrm>
        </p:spPr>
        <p:txBody>
          <a:bodyPr rtlCol="0">
            <a:normAutofit/>
          </a:bodyPr>
          <a:lstStyle/>
          <a:p>
            <a:r>
              <a:rPr lang="es-ES" sz="1800" dirty="0"/>
              <a:t>En proceso: A partir de una evaluación de los vendedores por región, pretendemos agregarle al modelo la variable “distancia entre comprador y vendedor” con tal de aumentar la precisión del modelo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444104" y="30749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E985B3D-C305-C353-8F41-80007DE86821}"/>
              </a:ext>
            </a:extLst>
          </p:cNvPr>
          <p:cNvSpPr txBox="1">
            <a:spLocks/>
          </p:cNvSpPr>
          <p:nvPr/>
        </p:nvSpPr>
        <p:spPr>
          <a:xfrm>
            <a:off x="524719" y="5165394"/>
            <a:ext cx="5701877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1360142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6" y="1553420"/>
            <a:ext cx="5598350" cy="892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 ⱼ =β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₀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₁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(X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₁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ⱼ)+ β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₂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(X</a:t>
            </a:r>
            <a:r>
              <a:rPr lang="es-AR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₂</a:t>
            </a:r>
            <a: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ⱼ)  + u ⱼ</a:t>
            </a:r>
            <a:b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s-A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7034825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578582" y="3909193"/>
            <a:ext cx="5956010" cy="89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199CD9-65E0-F632-8263-4B395BC9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674580"/>
            <a:ext cx="5905500" cy="27528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F2C0ED-7470-81EE-A855-CF4302C4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" y="3693781"/>
            <a:ext cx="4031030" cy="33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29" y="501650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100" dirty="0"/>
              <a:t>CALCULADORA DE COSTO DE ENVÍO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40200" y="1513855"/>
            <a:ext cx="7766955" cy="1657264"/>
          </a:xfrm>
        </p:spPr>
        <p:txBody>
          <a:bodyPr rtlCol="0">
            <a:normAutofit/>
          </a:bodyPr>
          <a:lstStyle/>
          <a:p>
            <a:pPr rtl="0"/>
            <a:r>
              <a:rPr lang="es-ES" sz="1800" noProof="1"/>
              <a:t>Elaboramos regresiones lineales para cada estado con el objetivo de crear una herramienta a disposición de los usuarios que ayude a aproximar cual será el costo de envío de acuerdo a las dimensiones y el peso del artículo que desean comprar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12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5DF22D-1ACD-27B0-1DA4-EE7D89BF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87" y="3126668"/>
            <a:ext cx="8495918" cy="3845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5AFA9D-4776-5F47-5F22-BB2DAC32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390" y="3902086"/>
            <a:ext cx="2844059" cy="24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439"/>
            <a:ext cx="5111750" cy="1204912"/>
          </a:xfrm>
        </p:spPr>
        <p:txBody>
          <a:bodyPr/>
          <a:lstStyle/>
          <a:p>
            <a:r>
              <a:rPr lang="es-AR" dirty="0"/>
              <a:t>Mercados disputables por región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775" y="2666206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AR" dirty="0"/>
              <a:t>Hacer estudio de cuales son las regiones que están insatisfechas en las distintas categorías de productos</a:t>
            </a:r>
          </a:p>
          <a:p>
            <a:pPr marL="285750" indent="-285750">
              <a:buFontTx/>
              <a:buChar char="-"/>
            </a:pPr>
            <a:r>
              <a:rPr lang="es-AR" dirty="0"/>
              <a:t> Hacer un mapa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2719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Machine </a:t>
            </a:r>
            <a:r>
              <a:rPr lang="es-AR" dirty="0" err="1"/>
              <a:t>learning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187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9BA-CDBF-1767-1CE2-7C13FDEF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42E5-B644-D233-FDEB-42731520A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42F6-8A01-8F4A-FC27-B067F36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7D3A-3E71-FD91-0E7D-BA8F6F9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8442-82EA-2794-CE4F-8377FD8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05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2478084" y="3101595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Mariano Rodas</a:t>
            </a:r>
          </a:p>
          <a:p>
            <a:endParaRPr lang="es-ES" sz="1800" dirty="0"/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7111647" y="308593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Alberto </a:t>
            </a:r>
            <a:r>
              <a:rPr lang="es-ES" sz="1800" dirty="0" err="1"/>
              <a:t>Landin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2478084" y="572511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+mj-lt"/>
              </a:rPr>
              <a:t>Federico K</a:t>
            </a:r>
            <a:r>
              <a:rPr lang="es-AR" sz="1800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sz="1800" dirty="0">
              <a:latin typeface="+mj-lt"/>
            </a:endParaRP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7039113" y="575018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Daniel Castillo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2420508" y="1650209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380732" y="541432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49" y="4219898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7162981" y="4083184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075" y="1736836"/>
            <a:ext cx="1782712" cy="1114195"/>
          </a:xfrm>
          <a:prstGeom prst="rect">
            <a:avLst/>
          </a:prstGeom>
        </p:spPr>
      </p:pic>
      <p:sp>
        <p:nvSpPr>
          <p:cNvPr id="23" name="Marcador de texto 35">
            <a:extLst>
              <a:ext uri="{FF2B5EF4-FFF2-40B4-BE49-F238E27FC236}">
                <a16:creationId xmlns:a16="http://schemas.microsoft.com/office/drawing/2014/main" id="{B1691FD4-EAAF-C50D-1F6D-331A0B9AD975}"/>
              </a:ext>
            </a:extLst>
          </p:cNvPr>
          <p:cNvSpPr txBox="1">
            <a:spLocks/>
          </p:cNvSpPr>
          <p:nvPr/>
        </p:nvSpPr>
        <p:spPr>
          <a:xfrm>
            <a:off x="2541960" y="6118320"/>
            <a:ext cx="4694710" cy="60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/federico-kostzer</a:t>
            </a:r>
          </a:p>
        </p:txBody>
      </p:sp>
      <p:sp>
        <p:nvSpPr>
          <p:cNvPr id="26" name="Marcador de texto 35">
            <a:extLst>
              <a:ext uri="{FF2B5EF4-FFF2-40B4-BE49-F238E27FC236}">
                <a16:creationId xmlns:a16="http://schemas.microsoft.com/office/drawing/2014/main" id="{B9940E1F-E0EF-9ACB-C108-4B7B548184AD}"/>
              </a:ext>
            </a:extLst>
          </p:cNvPr>
          <p:cNvSpPr txBox="1">
            <a:spLocks/>
          </p:cNvSpPr>
          <p:nvPr/>
        </p:nvSpPr>
        <p:spPr>
          <a:xfrm>
            <a:off x="7081245" y="3444656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albertolandin</a:t>
            </a:r>
            <a:endParaRPr lang="es-ES" sz="2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4184CA0-AF6C-82CD-7029-057B0F8DF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649" y="6241624"/>
            <a:ext cx="192311" cy="1923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704005-0651-50B1-E375-6F175DCC5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934" y="3557440"/>
            <a:ext cx="192311" cy="192311"/>
          </a:xfrm>
          <a:prstGeom prst="rect">
            <a:avLst/>
          </a:prstGeom>
        </p:spPr>
      </p:pic>
      <p:sp>
        <p:nvSpPr>
          <p:cNvPr id="28" name="Marcador de texto 35">
            <a:extLst>
              <a:ext uri="{FF2B5EF4-FFF2-40B4-BE49-F238E27FC236}">
                <a16:creationId xmlns:a16="http://schemas.microsoft.com/office/drawing/2014/main" id="{9AF7EA7D-766E-D3A0-9753-FD27F7882D54}"/>
              </a:ext>
            </a:extLst>
          </p:cNvPr>
          <p:cNvSpPr txBox="1">
            <a:spLocks/>
          </p:cNvSpPr>
          <p:nvPr/>
        </p:nvSpPr>
        <p:spPr>
          <a:xfrm>
            <a:off x="2478084" y="3436389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marianorodas</a:t>
            </a:r>
            <a:endParaRPr lang="es-ES" sz="2000" dirty="0"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744DC3-A486-A74C-8D2B-280A7153F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773" y="3547912"/>
            <a:ext cx="192311" cy="1923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2889799-DB08-1972-5D7F-4DF7C69D3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731" y="6244788"/>
            <a:ext cx="192311" cy="192311"/>
          </a:xfrm>
          <a:prstGeom prst="rect">
            <a:avLst/>
          </a:prstGeom>
        </p:spPr>
      </p:pic>
      <p:sp>
        <p:nvSpPr>
          <p:cNvPr id="32" name="Marcador de texto 35">
            <a:extLst>
              <a:ext uri="{FF2B5EF4-FFF2-40B4-BE49-F238E27FC236}">
                <a16:creationId xmlns:a16="http://schemas.microsoft.com/office/drawing/2014/main" id="{700F2B17-2024-2717-15F5-77664C2E1346}"/>
              </a:ext>
            </a:extLst>
          </p:cNvPr>
          <p:cNvSpPr txBox="1">
            <a:spLocks/>
          </p:cNvSpPr>
          <p:nvPr/>
        </p:nvSpPr>
        <p:spPr>
          <a:xfrm>
            <a:off x="7111647" y="6159187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daniel-casvill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178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Equipo 12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310658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QUIÉNES SOMOS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543179"/>
            <a:ext cx="3571875" cy="28196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Somos un grupo de estudiantes de Henry de distintos países interesados en comprender e incorporar las herramientas que la Ciencia de Datos posibilita con el objetivo de un próspero desarrollo profesional y de adquirir la capacidad de una mejor toma de decisiones.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5613449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Mariano Rodas</a:t>
            </a:r>
          </a:p>
          <a:p>
            <a:endParaRPr lang="es-ES" dirty="0"/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1E875058-0802-4E0B-C196-204290D160C4}"/>
              </a:ext>
            </a:extLst>
          </p:cNvPr>
          <p:cNvSpPr txBox="1">
            <a:spLocks/>
          </p:cNvSpPr>
          <p:nvPr/>
        </p:nvSpPr>
        <p:spPr>
          <a:xfrm>
            <a:off x="5495157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8165382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Alberto </a:t>
            </a:r>
            <a:r>
              <a:rPr lang="es-ES" dirty="0" err="1"/>
              <a:t>Landin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51">
            <a:extLst>
              <a:ext uri="{FF2B5EF4-FFF2-40B4-BE49-F238E27FC236}">
                <a16:creationId xmlns:a16="http://schemas.microsoft.com/office/drawing/2014/main" id="{5BB74E77-8231-0D38-8CEB-AE61E50187BA}"/>
              </a:ext>
            </a:extLst>
          </p:cNvPr>
          <p:cNvSpPr txBox="1">
            <a:spLocks/>
          </p:cNvSpPr>
          <p:nvPr/>
        </p:nvSpPr>
        <p:spPr>
          <a:xfrm>
            <a:off x="8047090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5613449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+mj-lt"/>
              </a:rPr>
              <a:t>Federico K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dirty="0">
              <a:latin typeface="+mj-lt"/>
            </a:endParaRPr>
          </a:p>
        </p:txBody>
      </p:sp>
      <p:sp>
        <p:nvSpPr>
          <p:cNvPr id="15" name="Marcador de texto 51">
            <a:extLst>
              <a:ext uri="{FF2B5EF4-FFF2-40B4-BE49-F238E27FC236}">
                <a16:creationId xmlns:a16="http://schemas.microsoft.com/office/drawing/2014/main" id="{2A007825-242C-6525-0E31-54A3C732D82C}"/>
              </a:ext>
            </a:extLst>
          </p:cNvPr>
          <p:cNvSpPr txBox="1">
            <a:spLocks/>
          </p:cNvSpPr>
          <p:nvPr/>
        </p:nvSpPr>
        <p:spPr>
          <a:xfrm>
            <a:off x="5495157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8055074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Daniel Castillo</a:t>
            </a:r>
          </a:p>
        </p:txBody>
      </p:sp>
      <p:sp>
        <p:nvSpPr>
          <p:cNvPr id="18" name="Marcador de texto 51">
            <a:extLst>
              <a:ext uri="{FF2B5EF4-FFF2-40B4-BE49-F238E27FC236}">
                <a16:creationId xmlns:a16="http://schemas.microsoft.com/office/drawing/2014/main" id="{36FCC6A0-A4E4-A6FD-D4FF-CB4E655988F5}"/>
              </a:ext>
            </a:extLst>
          </p:cNvPr>
          <p:cNvSpPr txBox="1">
            <a:spLocks/>
          </p:cNvSpPr>
          <p:nvPr/>
        </p:nvSpPr>
        <p:spPr>
          <a:xfrm>
            <a:off x="7936782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5613449" y="1460130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00149" y="1810355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12" y="3701276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8165382" y="3593798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476" y="1565813"/>
            <a:ext cx="1782712" cy="11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391" y="1310879"/>
            <a:ext cx="2384817" cy="79930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es-ES" dirty="0"/>
              <a:t>Etapa 1:</a:t>
            </a:r>
          </a:p>
          <a:p>
            <a:pPr rtl="0"/>
            <a:r>
              <a:rPr lang="es-ES" dirty="0"/>
              <a:t>Puesta en marcha del proyecto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Etapa 2:</a:t>
            </a:r>
          </a:p>
          <a:p>
            <a:pPr rtl="0"/>
            <a:r>
              <a:rPr lang="es-ES" dirty="0"/>
              <a:t>Trabajando los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 rtlCol="0"/>
          <a:lstStyle/>
          <a:p>
            <a:pPr rtl="0"/>
            <a:r>
              <a:rPr lang="es-ES" dirty="0"/>
              <a:t>Etapa 3:</a:t>
            </a:r>
          </a:p>
          <a:p>
            <a:pPr rtl="0"/>
            <a:r>
              <a:rPr lang="es-ES" dirty="0"/>
              <a:t>Etapa de análisis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5968" y="4710114"/>
            <a:ext cx="2970796" cy="514350"/>
          </a:xfrm>
        </p:spPr>
        <p:txBody>
          <a:bodyPr rtlCol="0"/>
          <a:lstStyle/>
          <a:p>
            <a:pPr rtl="0"/>
            <a:r>
              <a:rPr lang="es-ES" dirty="0"/>
              <a:t>Etapa 4:</a:t>
            </a:r>
          </a:p>
          <a:p>
            <a:pPr rtl="0"/>
            <a:r>
              <a:rPr lang="es-ES" dirty="0"/>
              <a:t>Presentación final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9178" y="1205111"/>
            <a:ext cx="5539095" cy="1352352"/>
          </a:xfrm>
        </p:spPr>
        <p:txBody>
          <a:bodyPr rtlCol="0"/>
          <a:lstStyle/>
          <a:p>
            <a:pPr rtl="0"/>
            <a:r>
              <a:rPr lang="es-ES" dirty="0"/>
              <a:t>Desarrollar métricas</a:t>
            </a:r>
          </a:p>
          <a:p>
            <a:pPr rtl="0"/>
            <a:r>
              <a:rPr lang="es-ES" dirty="0"/>
              <a:t>Presentación de </a:t>
            </a:r>
            <a:r>
              <a:rPr lang="es-ES" dirty="0" err="1"/>
              <a:t>KPIs</a:t>
            </a:r>
            <a:endParaRPr lang="es-ES" dirty="0"/>
          </a:p>
          <a:p>
            <a:pPr rtl="0"/>
            <a:r>
              <a:rPr lang="es-ES" dirty="0"/>
              <a:t>Tecnologías a usar</a:t>
            </a:r>
          </a:p>
          <a:p>
            <a:pPr rtl="0"/>
            <a:r>
              <a:rPr lang="es-ES" dirty="0"/>
              <a:t>Documentar alcance del proyecto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Diseño del modelo de base de datos</a:t>
            </a:r>
          </a:p>
          <a:p>
            <a:pPr rtl="0"/>
            <a:r>
              <a:rPr lang="es-ES" dirty="0"/>
              <a:t>Creación y configuración de ambiente </a:t>
            </a:r>
            <a:r>
              <a:rPr lang="es-ES" dirty="0" err="1"/>
              <a:t>big</a:t>
            </a:r>
            <a:r>
              <a:rPr lang="es-ES" dirty="0"/>
              <a:t> data</a:t>
            </a:r>
          </a:p>
          <a:p>
            <a:pPr rtl="0"/>
            <a:r>
              <a:rPr lang="es-ES" dirty="0"/>
              <a:t>Automatización del data </a:t>
            </a:r>
            <a:r>
              <a:rPr lang="es-ES" dirty="0" err="1"/>
              <a:t>warehouse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Exposición de reportes y dashboards</a:t>
            </a:r>
          </a:p>
          <a:p>
            <a:pPr rtl="0"/>
            <a:r>
              <a:rPr lang="es-ES" dirty="0"/>
              <a:t>Creación de modelos predictivos </a:t>
            </a:r>
          </a:p>
          <a:p>
            <a:pPr rtl="0"/>
            <a:r>
              <a:rPr lang="es-ES" dirty="0"/>
              <a:t>Aplicar reglas de negocios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29"/>
            <a:ext cx="5539095" cy="1131527"/>
          </a:xfrm>
        </p:spPr>
        <p:txBody>
          <a:bodyPr rtlCol="0"/>
          <a:lstStyle/>
          <a:p>
            <a:pPr rtl="0"/>
            <a:r>
              <a:rPr lang="es-ES" dirty="0"/>
              <a:t>Conclusiones </a:t>
            </a:r>
          </a:p>
          <a:p>
            <a:pPr rtl="0"/>
            <a:r>
              <a:rPr lang="es-ES" dirty="0"/>
              <a:t>Recomendaciones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B216D42-1669-D335-EEC5-918454F64CDD}"/>
              </a:ext>
            </a:extLst>
          </p:cNvPr>
          <p:cNvSpPr/>
          <p:nvPr/>
        </p:nvSpPr>
        <p:spPr>
          <a:xfrm rot="8412908">
            <a:off x="10428199" y="4390606"/>
            <a:ext cx="637217" cy="283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654F8D-A6B1-7C09-48AA-9FD3A2DEE57E}"/>
              </a:ext>
            </a:extLst>
          </p:cNvPr>
          <p:cNvSpPr txBox="1">
            <a:spLocks/>
          </p:cNvSpPr>
          <p:nvPr/>
        </p:nvSpPr>
        <p:spPr>
          <a:xfrm>
            <a:off x="8991874" y="4804895"/>
            <a:ext cx="2266949" cy="72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(Ud. ESTÁ AQUÍ)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5B47-5ABA-E434-849A-9BF2A59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88" y="460377"/>
            <a:ext cx="5111750" cy="1204912"/>
          </a:xfrm>
        </p:spPr>
        <p:txBody>
          <a:bodyPr/>
          <a:lstStyle/>
          <a:p>
            <a:r>
              <a:rPr lang="es-AR" dirty="0"/>
              <a:t>Limpieza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1BD4C-3B0A-6073-CA21-BFE420AB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275" y="1903412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AR" dirty="0"/>
              <a:t>Tecnologías usadas</a:t>
            </a:r>
          </a:p>
          <a:p>
            <a:pPr marL="285750" indent="-285750">
              <a:buFontTx/>
              <a:buChar char="-"/>
            </a:pPr>
            <a:r>
              <a:rPr lang="es-AR" dirty="0"/>
              <a:t>Modelo entidad </a:t>
            </a:r>
            <a:r>
              <a:rPr lang="es-AR" dirty="0" err="1"/>
              <a:t>relacion</a:t>
            </a:r>
            <a:r>
              <a:rPr lang="es-AR" dirty="0"/>
              <a:t> / modelo de dimensiones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/>
              <a:t>Tratamiento de datos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9DFD1-7E84-03C3-9929-6B66E96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371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5B47-5ABA-E434-849A-9BF2A59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88" y="460377"/>
            <a:ext cx="5111750" cy="1204912"/>
          </a:xfrm>
        </p:spPr>
        <p:txBody>
          <a:bodyPr/>
          <a:lstStyle/>
          <a:p>
            <a:r>
              <a:rPr lang="es-AR" dirty="0"/>
              <a:t>DATA WAREHOUSE e ingeniería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1BD4C-3B0A-6073-CA21-BFE420AB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2259012"/>
            <a:ext cx="5111750" cy="1525588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9DFD1-7E84-03C3-9929-6B66E96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99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A390D-B5DB-A3E7-4B67-FF6D6A58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65125"/>
            <a:ext cx="5111750" cy="1204912"/>
          </a:xfrm>
        </p:spPr>
        <p:txBody>
          <a:bodyPr>
            <a:normAutofit/>
          </a:bodyPr>
          <a:lstStyle/>
          <a:p>
            <a:r>
              <a:rPr lang="es-AR" sz="3200" dirty="0"/>
              <a:t>ANALISIS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0E981-F109-A0E5-702F-23FBB570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675" y="2163762"/>
            <a:ext cx="5111750" cy="337026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AR" dirty="0"/>
              <a:t>Contexto económico</a:t>
            </a:r>
          </a:p>
          <a:p>
            <a:pPr marL="285750" indent="-285750">
              <a:buFontTx/>
              <a:buChar char="-"/>
            </a:pPr>
            <a:r>
              <a:rPr lang="es-AR" dirty="0"/>
              <a:t>Hablar sobre limitaciones (COVID y cantidad y antigüedad de datos)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# Contexto del </a:t>
            </a:r>
            <a:r>
              <a:rPr lang="es-E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EComerce</a:t>
            </a:r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ES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latinoamerica</a:t>
            </a:r>
            <a:r>
              <a:rPr lang="es-ES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 lo largo de 2021, año en que la reactivación económica comenzó tras la etapa más dura del confinamiento, el crecimiento del comercio electrónico latinoamericano fue de 37%, de acuerdo con cifras del estudio </a:t>
            </a:r>
            <a:r>
              <a:rPr lang="es-E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Beyond</a:t>
            </a:r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Borders 2021/2022, elaborado por </a:t>
            </a:r>
            <a:r>
              <a:rPr lang="es-E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Ebanx</a:t>
            </a:r>
            <a:r>
              <a:rPr lang="es-E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AR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D0260-7399-4D01-FA64-7900B29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831FA-BBA4-6D08-B3C0-7F0F5BD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AF093-76AE-A313-4BFE-CB1EC1E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146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999" y="511799"/>
            <a:ext cx="3171825" cy="132556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s-ES" dirty="0"/>
              <a:t>Distribución regional de </a:t>
            </a:r>
            <a:br>
              <a:rPr lang="es-ES" dirty="0"/>
            </a:br>
            <a:r>
              <a:rPr lang="es-ES" dirty="0"/>
              <a:t>Vendedores y consumidores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518A39-B86E-D112-69D4-73AE468C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160" y="1754815"/>
            <a:ext cx="3704540" cy="2732094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  <a:p>
            <a:r>
              <a:rPr lang="es-AR" dirty="0"/>
              <a:t>-Poner las referencias de modo más comprensible 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6703A5-E94D-ADA8-D417-E62D4B47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44" y="2190747"/>
            <a:ext cx="5986530" cy="46672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B28866-228E-97EE-781D-BD5091F2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7" y="3098797"/>
            <a:ext cx="5516350" cy="36226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222F07F-0ECF-6569-30FE-6E5547B9E552}"/>
              </a:ext>
            </a:extLst>
          </p:cNvPr>
          <p:cNvSpPr txBox="1">
            <a:spLocks/>
          </p:cNvSpPr>
          <p:nvPr/>
        </p:nvSpPr>
        <p:spPr>
          <a:xfrm>
            <a:off x="116998" y="136526"/>
            <a:ext cx="39538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Características del mercado brasilero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9BA-CDBF-1767-1CE2-7C13FDEF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8"/>
            <a:ext cx="7883525" cy="2100262"/>
          </a:xfrm>
        </p:spPr>
        <p:txBody>
          <a:bodyPr>
            <a:normAutofit/>
          </a:bodyPr>
          <a:lstStyle/>
          <a:p>
            <a:r>
              <a:rPr lang="es-AR" dirty="0"/>
              <a:t>HACER GRÁFICO DE BARRAS DE LA EVOLUCIÓN POR MES DE LAS COMRAS O DEL VOLUMEN DE COMPRAS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42F6-8A01-8F4A-FC27-B067F365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7D3A-3E71-FD91-0E7D-BA8F6F9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A8442-82EA-2794-CE4F-8377FD80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33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6A68EA-95B3-A8DB-CF89-745ED8B2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" y="3429000"/>
            <a:ext cx="11806851" cy="3429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4621A6-C91D-B616-DBDD-3FD57F46F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" y="0"/>
            <a:ext cx="11806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2254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2440</TotalTime>
  <Words>533</Words>
  <Application>Microsoft Office PowerPoint</Application>
  <PresentationFormat>Panorámica</PresentationFormat>
  <Paragraphs>114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Tenorite</vt:lpstr>
      <vt:lpstr>Una sola línea</vt:lpstr>
      <vt:lpstr>Presentación Semana 4</vt:lpstr>
      <vt:lpstr>QUIÉNES SOMOS</vt:lpstr>
      <vt:lpstr>Presentación de PowerPoint</vt:lpstr>
      <vt:lpstr>Limpieza de datos</vt:lpstr>
      <vt:lpstr>DATA WAREHOUSE e ingeniería de datos</vt:lpstr>
      <vt:lpstr>ANALISIS DE DATOS</vt:lpstr>
      <vt:lpstr>Distribución regional de  Vendedores y consumidores</vt:lpstr>
      <vt:lpstr>HACER GRÁFICO DE BARRAS DE LA EVOLUCIÓN POR MES DE LAS COMRAS O DEL VOLUMEN DE COMPRAS</vt:lpstr>
      <vt:lpstr>Presentación de PowerPoint</vt:lpstr>
      <vt:lpstr>- Sistema de insignias para vendedores: COMO FUNCIONA Y PARA QUÉ SIRVE</vt:lpstr>
      <vt:lpstr>Modelo de regresión múltiple</vt:lpstr>
      <vt:lpstr>CALCULADORA DE COSTO DE ENVÍO</vt:lpstr>
      <vt:lpstr>Mercados disputables por región</vt:lpstr>
      <vt:lpstr>Machine learning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Semana 2</dc:title>
  <dc:creator>mariano rodas</dc:creator>
  <cp:lastModifiedBy>Federico Kostzer</cp:lastModifiedBy>
  <cp:revision>19</cp:revision>
  <dcterms:created xsi:type="dcterms:W3CDTF">2022-07-14T19:48:18Z</dcterms:created>
  <dcterms:modified xsi:type="dcterms:W3CDTF">2022-07-28T16:05:00Z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