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61" r:id="rId7"/>
    <p:sldId id="262" r:id="rId8"/>
    <p:sldId id="289" r:id="rId9"/>
    <p:sldId id="264" r:id="rId10"/>
    <p:sldId id="295" r:id="rId11"/>
    <p:sldId id="258" r:id="rId12"/>
    <p:sldId id="278" r:id="rId13"/>
    <p:sldId id="266" r:id="rId14"/>
    <p:sldId id="268" r:id="rId15"/>
    <p:sldId id="270" r:id="rId16"/>
    <p:sldId id="275" r:id="rId17"/>
    <p:sldId id="276"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49ECEF-3E94-4732-BFC3-464D975639BA}" type="datetime1">
              <a:rPr lang="es-ES" smtClean="0"/>
              <a:t>14/07/2022</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53551-E181-4730-A9E5-DB7143B35D46}" type="datetime1">
              <a:rPr lang="es-ES" smtClean="0"/>
              <a:pPr/>
              <a:t>14/07/2022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3561401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10</a:t>
            </a:fld>
            <a:endParaRPr lang="es-ES"/>
          </a:p>
        </p:txBody>
      </p:sp>
    </p:spTree>
    <p:extLst>
      <p:ext uri="{BB962C8B-B14F-4D97-AF65-F5344CB8AC3E}">
        <p14:creationId xmlns:p14="http://schemas.microsoft.com/office/powerpoint/2010/main" val="154651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11</a:t>
            </a:fld>
            <a:endParaRPr lang="es-ES"/>
          </a:p>
        </p:txBody>
      </p:sp>
    </p:spTree>
    <p:extLst>
      <p:ext uri="{BB962C8B-B14F-4D97-AF65-F5344CB8AC3E}">
        <p14:creationId xmlns:p14="http://schemas.microsoft.com/office/powerpoint/2010/main" val="294511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12</a:t>
            </a:fld>
            <a:endParaRPr lang="es-ES"/>
          </a:p>
        </p:txBody>
      </p:sp>
    </p:spTree>
    <p:extLst>
      <p:ext uri="{BB962C8B-B14F-4D97-AF65-F5344CB8AC3E}">
        <p14:creationId xmlns:p14="http://schemas.microsoft.com/office/powerpoint/2010/main" val="262824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13</a:t>
            </a:fld>
            <a:endParaRPr lang="es-ES"/>
          </a:p>
        </p:txBody>
      </p:sp>
    </p:spTree>
    <p:extLst>
      <p:ext uri="{BB962C8B-B14F-4D97-AF65-F5344CB8AC3E}">
        <p14:creationId xmlns:p14="http://schemas.microsoft.com/office/powerpoint/2010/main" val="314233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14</a:t>
            </a:fld>
            <a:endParaRPr lang="es-ES"/>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382161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414344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4</a:t>
            </a:fld>
            <a:endParaRPr lang="es-ES"/>
          </a:p>
        </p:txBody>
      </p:sp>
    </p:spTree>
    <p:extLst>
      <p:ext uri="{BB962C8B-B14F-4D97-AF65-F5344CB8AC3E}">
        <p14:creationId xmlns:p14="http://schemas.microsoft.com/office/powerpoint/2010/main" val="301819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41682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92073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744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491834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9</a:t>
            </a:fld>
            <a:endParaRPr lang="es-ES"/>
          </a:p>
        </p:txBody>
      </p:sp>
    </p:spTree>
    <p:extLst>
      <p:ext uri="{BB962C8B-B14F-4D97-AF65-F5344CB8AC3E}">
        <p14:creationId xmlns:p14="http://schemas.microsoft.com/office/powerpoint/2010/main" val="3272081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tiva de mercad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s-ES" noProof="0"/>
              <a:t>Haga clic en el icono para agregar un elemento gráfico SmartArt</a:t>
            </a:r>
          </a:p>
        </p:txBody>
      </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para inversores</a:t>
            </a:r>
          </a:p>
        </p:txBody>
      </p:sp>
      <p:cxnSp>
        <p:nvCxnSpPr>
          <p:cNvPr id="10" name="Conector rec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a">
    <p:bg>
      <p:bgPr>
        <a:solidFill>
          <a:schemeClr val="bg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cal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s-ES" noProof="0"/>
              <a:t>Presentación para inversores</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accent2"/>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á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1" y="4249488"/>
            <a:ext cx="4941771" cy="1122202"/>
          </a:xfrm>
        </p:spPr>
        <p:txBody>
          <a:bodyPr rtlCol="0"/>
          <a:lstStyle/>
          <a:p>
            <a:pPr rtl="0"/>
            <a:r>
              <a:rPr lang="es-ES" dirty="0"/>
              <a:t>Presentación Semana 2 </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endParaRPr lang="es-E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lstStyle/>
          <a:p>
            <a:pPr rtl="0"/>
            <a:r>
              <a:rPr lang="es-ES" dirty="0"/>
              <a:t>Por las dudas el respaldo local porque este data set lo permite</a:t>
            </a:r>
          </a:p>
        </p:txBody>
      </p:sp>
      <p:sp>
        <p:nvSpPr>
          <p:cNvPr id="4" name="Marcador de texto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rtlCol="0"/>
          <a:lstStyle/>
          <a:p>
            <a:pPr rtl="0"/>
            <a:endParaRPr lang="es-ES" dirty="0"/>
          </a:p>
        </p:txBody>
      </p:sp>
      <p:sp>
        <p:nvSpPr>
          <p:cNvPr id="7" name="Marcador de contenido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pPr rtl="0"/>
            <a:r>
              <a:rPr lang="es-ES" noProof="1"/>
              <a:t>l</a:t>
            </a:r>
          </a:p>
          <a:p>
            <a:pPr rtl="0"/>
            <a:endParaRPr lang="es-ES" noProof="1"/>
          </a:p>
        </p:txBody>
      </p:sp>
      <p:sp>
        <p:nvSpPr>
          <p:cNvPr id="6" name="Marcador de texto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rtlCol="0"/>
          <a:lstStyle/>
          <a:p>
            <a:pPr rtl="0"/>
            <a:endParaRPr lang="es-ES" dirty="0"/>
          </a:p>
        </p:txBody>
      </p:sp>
      <p:sp>
        <p:nvSpPr>
          <p:cNvPr id="3" name="Marcador de texto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rtlCol="0"/>
          <a:lstStyle/>
          <a:p>
            <a:pPr rtl="0"/>
            <a:endParaRPr lang="es-ES" dirty="0"/>
          </a:p>
        </p:txBody>
      </p:sp>
      <p:sp>
        <p:nvSpPr>
          <p:cNvPr id="5" name="Marcador de contenido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pPr rtl="0"/>
            <a:endParaRPr lang="es-ES" dirty="0"/>
          </a:p>
        </p:txBody>
      </p:sp>
      <p:sp>
        <p:nvSpPr>
          <p:cNvPr id="8" name="Marcador de texto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rtlCol="0"/>
          <a:lstStyle/>
          <a:p>
            <a:pPr rtl="0"/>
            <a:endParaRPr lang="es-ES" dirty="0"/>
          </a:p>
        </p:txBody>
      </p:sp>
      <p:sp>
        <p:nvSpPr>
          <p:cNvPr id="9" name="Marcador de fecha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s-ES" dirty="0"/>
              <a:t>20XX</a:t>
            </a:r>
          </a:p>
        </p:txBody>
      </p:sp>
      <p:sp>
        <p:nvSpPr>
          <p:cNvPr id="11" name="Marcador de número de diapositiva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10</a:t>
            </a:fld>
            <a:endParaRPr lang="es-ES" dirty="0"/>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rtlCol="0"/>
          <a:lstStyle/>
          <a:p>
            <a:pPr rtl="0"/>
            <a:r>
              <a:rPr lang="es-ES" dirty="0"/>
              <a:t>Pipelines</a:t>
            </a:r>
          </a:p>
        </p:txBody>
      </p:sp>
      <p:sp>
        <p:nvSpPr>
          <p:cNvPr id="5" name="Marcador de texto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rtlCol="0"/>
          <a:lstStyle/>
          <a:p>
            <a:pPr rtl="0"/>
            <a:endParaRPr lang="es-ES" dirty="0"/>
          </a:p>
        </p:txBody>
      </p:sp>
      <p:sp>
        <p:nvSpPr>
          <p:cNvPr id="6" name="Marcador de contenido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4363072" cy="2278518"/>
          </a:xfrm>
        </p:spPr>
        <p:txBody>
          <a:bodyPr vert="horz" lIns="91440" tIns="45720" rIns="91440" bIns="45720" rtlCol="0" anchor="t">
            <a:normAutofit/>
          </a:bodyPr>
          <a:lstStyle/>
          <a:p>
            <a:pPr rtl="0"/>
            <a:endParaRPr lang="es-ES" noProof="1"/>
          </a:p>
        </p:txBody>
      </p:sp>
      <p:sp>
        <p:nvSpPr>
          <p:cNvPr id="7" name="Marcador de texto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rtlCol="0"/>
          <a:lstStyle/>
          <a:p>
            <a:pPr rtl="0"/>
            <a:endParaRPr lang="es-ES" dirty="0"/>
          </a:p>
        </p:txBody>
      </p:sp>
      <p:sp>
        <p:nvSpPr>
          <p:cNvPr id="11" name="Marcador de contenido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4384560" cy="2278518"/>
          </a:xfrm>
        </p:spPr>
        <p:txBody>
          <a:bodyPr rtlCol="0">
            <a:normAutofit/>
          </a:bodyPr>
          <a:lstStyle/>
          <a:p>
            <a:pPr rtl="0"/>
            <a:endParaRPr lang="es-ES" noProof="1"/>
          </a:p>
        </p:txBody>
      </p:sp>
      <p:sp>
        <p:nvSpPr>
          <p:cNvPr id="14" name="Marcador de número de diapositiva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11</a:t>
            </a:fld>
            <a:endParaRPr lang="es-E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normAutofit fontScale="90000"/>
          </a:bodyPr>
          <a:lstStyle/>
          <a:p>
            <a:pPr rtl="0"/>
            <a:r>
              <a:rPr lang="es-ES" dirty="0"/>
              <a:t>Estrategia para el análisis</a:t>
            </a:r>
          </a:p>
        </p:txBody>
      </p:sp>
      <p:sp>
        <p:nvSpPr>
          <p:cNvPr id="3" name="Marcador de contenido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es-ES" dirty="0"/>
              <a:t>Modelos predictivos</a:t>
            </a:r>
          </a:p>
        </p:txBody>
      </p:sp>
      <p:sp>
        <p:nvSpPr>
          <p:cNvPr id="17" name="Marcador de texto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rtlCol="0">
            <a:normAutofit/>
          </a:bodyPr>
          <a:lstStyle/>
          <a:p>
            <a:pPr rtl="0"/>
            <a:r>
              <a:rPr lang="es-ES" dirty="0"/>
              <a:t>Que </a:t>
            </a:r>
            <a:r>
              <a:rPr lang="es-ES" dirty="0" err="1"/>
              <a:t>buscmaos</a:t>
            </a:r>
            <a:endParaRPr lang="es-ES" dirty="0"/>
          </a:p>
        </p:txBody>
      </p:sp>
      <p:sp>
        <p:nvSpPr>
          <p:cNvPr id="25" name="Marcador de texto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rtlCol="0"/>
          <a:lstStyle/>
          <a:p>
            <a:pPr rtl="0"/>
            <a:r>
              <a:rPr lang="es-ES" dirty="0"/>
              <a:t>Donde se encuentran  estos</a:t>
            </a:r>
          </a:p>
        </p:txBody>
      </p:sp>
      <p:sp>
        <p:nvSpPr>
          <p:cNvPr id="26" name="Marcador de texto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rtlCol="0">
            <a:normAutofit lnSpcReduction="10000"/>
          </a:bodyPr>
          <a:lstStyle/>
          <a:p>
            <a:pPr rtl="0"/>
            <a:r>
              <a:rPr lang="es-ES" dirty="0"/>
              <a:t>Estrategia de </a:t>
            </a:r>
            <a:r>
              <a:rPr lang="es-ES" dirty="0" err="1"/>
              <a:t>kpis</a:t>
            </a:r>
            <a:endParaRPr lang="es-ES" dirty="0"/>
          </a:p>
        </p:txBody>
      </p:sp>
      <p:sp>
        <p:nvSpPr>
          <p:cNvPr id="27" name="Marcador de texto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rtlCol="0">
            <a:normAutofit/>
          </a:bodyPr>
          <a:lstStyle/>
          <a:p>
            <a:pPr rtl="0"/>
            <a:endParaRPr lang="es-ES" dirty="0"/>
          </a:p>
        </p:txBody>
      </p:sp>
      <p:sp>
        <p:nvSpPr>
          <p:cNvPr id="8" name="Marcador de texto 7">
            <a:extLst>
              <a:ext uri="{FF2B5EF4-FFF2-40B4-BE49-F238E27FC236}">
                <a16:creationId xmlns:a16="http://schemas.microsoft.com/office/drawing/2014/main" id="{6E334B65-6B30-9F00-0DF8-A6CFF700D2B2}"/>
              </a:ext>
            </a:extLst>
          </p:cNvPr>
          <p:cNvSpPr>
            <a:spLocks noGrp="1"/>
          </p:cNvSpPr>
          <p:nvPr>
            <p:ph type="body" sz="quarter" idx="23"/>
          </p:nvPr>
        </p:nvSpPr>
        <p:spPr/>
        <p:txBody>
          <a:bodyPr>
            <a:normAutofit lnSpcReduction="10000"/>
          </a:bodyPr>
          <a:lstStyle/>
          <a:p>
            <a:endParaRPr lang="es-AR" dirty="0"/>
          </a:p>
        </p:txBody>
      </p:sp>
    </p:spTree>
    <p:extLst>
      <p:ext uri="{BB962C8B-B14F-4D97-AF65-F5344CB8AC3E}">
        <p14:creationId xmlns:p14="http://schemas.microsoft.com/office/powerpoint/2010/main" val="147210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es-ES"/>
              <a:t>RESUMEN</a:t>
            </a:r>
          </a:p>
        </p:txBody>
      </p:sp>
      <p:sp>
        <p:nvSpPr>
          <p:cNvPr id="3" name="Marcador de contenido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968536" cy="1525588"/>
          </a:xfrm>
        </p:spPr>
        <p:txBody>
          <a:bodyPr vert="horz" lIns="91440" tIns="45720" rIns="91440" bIns="45720" rtlCol="0" anchor="b">
            <a:normAutofit/>
          </a:bodyPr>
          <a:lstStyle/>
          <a:p>
            <a:pPr rtl="0"/>
            <a:endParaRPr lang="es-ES" dirty="0"/>
          </a:p>
        </p:txBody>
      </p:sp>
      <p:sp>
        <p:nvSpPr>
          <p:cNvPr id="6" name="Marcador de número de diapositiva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13</a:t>
            </a:fld>
            <a:endParaRPr lang="es-ES"/>
          </a:p>
        </p:txBody>
      </p:sp>
    </p:spTree>
    <p:extLst>
      <p:ext uri="{BB962C8B-B14F-4D97-AF65-F5344CB8AC3E}">
        <p14:creationId xmlns:p14="http://schemas.microsoft.com/office/powerpoint/2010/main" val="92017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s-ES" dirty="0"/>
              <a:t>Equipo 12 </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14</a:t>
            </a:fld>
            <a:endParaRPr lang="es-E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es-ES" dirty="0"/>
              <a:t>QUIÉNES SOMOS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114425" y="2924175"/>
            <a:ext cx="3571875" cy="2819630"/>
          </a:xfrm>
        </p:spPr>
        <p:txBody>
          <a:bodyPr rtlCol="0">
            <a:normAutofit/>
          </a:bodyPr>
          <a:lstStyle/>
          <a:p>
            <a:pPr rtl="0"/>
            <a:r>
              <a:rPr lang="es-ES" dirty="0"/>
              <a:t>Somos un grupo de estudiantes de Soy Henry de distintos países interesados en comprender e incorporar las herramientas que la Ciencia de Datos posibilita con el objetivo de un próspero desarrollo profesional y de adquirir la capacidad de una mejor toma de decisiones. </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a:t>2</a:t>
            </a:fld>
            <a:endParaRPr lang="es-ES"/>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5613449"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Mariano Rodas</a:t>
            </a:r>
          </a:p>
          <a:p>
            <a:endParaRPr lang="es-ES" dirty="0"/>
          </a:p>
        </p:txBody>
      </p:sp>
      <p:sp>
        <p:nvSpPr>
          <p:cNvPr id="9" name="Marcador de texto 51">
            <a:extLst>
              <a:ext uri="{FF2B5EF4-FFF2-40B4-BE49-F238E27FC236}">
                <a16:creationId xmlns:a16="http://schemas.microsoft.com/office/drawing/2014/main" id="{1E875058-0802-4E0B-C196-204290D160C4}"/>
              </a:ext>
            </a:extLst>
          </p:cNvPr>
          <p:cNvSpPr txBox="1">
            <a:spLocks/>
          </p:cNvSpPr>
          <p:nvPr/>
        </p:nvSpPr>
        <p:spPr>
          <a:xfrm>
            <a:off x="5495157"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Esclavo</a:t>
            </a:r>
          </a:p>
        </p:txBody>
      </p:sp>
      <p:pic>
        <p:nvPicPr>
          <p:cNvPr id="10" name="Marcador de posición de imagen 37" descr="Primer plano de una persona del equipo">
            <a:extLst>
              <a:ext uri="{FF2B5EF4-FFF2-40B4-BE49-F238E27FC236}">
                <a16:creationId xmlns:a16="http://schemas.microsoft.com/office/drawing/2014/main" id="{CEEDF77A-5039-FA77-393C-2770CBBA6DE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542390" y="1687469"/>
            <a:ext cx="1066800" cy="1066800"/>
          </a:xfrm>
          <a:prstGeom prst="rect">
            <a:avLst/>
          </a:prstGeom>
        </p:spPr>
      </p:pic>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8165382"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TAKUMA HAYASHI</a:t>
            </a:r>
          </a:p>
          <a:p>
            <a:endParaRPr lang="es-ES" dirty="0"/>
          </a:p>
        </p:txBody>
      </p:sp>
      <p:sp>
        <p:nvSpPr>
          <p:cNvPr id="12" name="Marcador de texto 51">
            <a:extLst>
              <a:ext uri="{FF2B5EF4-FFF2-40B4-BE49-F238E27FC236}">
                <a16:creationId xmlns:a16="http://schemas.microsoft.com/office/drawing/2014/main" id="{5BB74E77-8231-0D38-8CEB-AE61E50187BA}"/>
              </a:ext>
            </a:extLst>
          </p:cNvPr>
          <p:cNvSpPr txBox="1">
            <a:spLocks/>
          </p:cNvSpPr>
          <p:nvPr/>
        </p:nvSpPr>
        <p:spPr>
          <a:xfrm>
            <a:off x="8047090"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Presidente</a:t>
            </a:r>
          </a:p>
        </p:txBody>
      </p:sp>
      <p:pic>
        <p:nvPicPr>
          <p:cNvPr id="13" name="Marcador de posición de imagen 37" descr="Primer plano de una persona del equipo">
            <a:extLst>
              <a:ext uri="{FF2B5EF4-FFF2-40B4-BE49-F238E27FC236}">
                <a16:creationId xmlns:a16="http://schemas.microsoft.com/office/drawing/2014/main" id="{0CF5801F-279D-C38D-65BF-23ACF754E64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990457" y="3829306"/>
            <a:ext cx="1066800" cy="1066800"/>
          </a:xfrm>
          <a:prstGeom prst="rect">
            <a:avLst/>
          </a:prstGeom>
        </p:spPr>
      </p:pic>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5613449" y="5054809"/>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TAKUMA HAYASHI</a:t>
            </a:r>
          </a:p>
          <a:p>
            <a:endParaRPr lang="es-ES" dirty="0"/>
          </a:p>
        </p:txBody>
      </p:sp>
      <p:sp>
        <p:nvSpPr>
          <p:cNvPr id="15" name="Marcador de texto 51">
            <a:extLst>
              <a:ext uri="{FF2B5EF4-FFF2-40B4-BE49-F238E27FC236}">
                <a16:creationId xmlns:a16="http://schemas.microsoft.com/office/drawing/2014/main" id="{2A007825-242C-6525-0E31-54A3C732D82C}"/>
              </a:ext>
            </a:extLst>
          </p:cNvPr>
          <p:cNvSpPr txBox="1">
            <a:spLocks/>
          </p:cNvSpPr>
          <p:nvPr/>
        </p:nvSpPr>
        <p:spPr>
          <a:xfrm>
            <a:off x="5495157"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Presidente</a:t>
            </a:r>
          </a:p>
        </p:txBody>
      </p:sp>
      <p:pic>
        <p:nvPicPr>
          <p:cNvPr id="16" name="Marcador de posición de imagen 37" descr="Primer plano de una persona del equipo">
            <a:extLst>
              <a:ext uri="{FF2B5EF4-FFF2-40B4-BE49-F238E27FC236}">
                <a16:creationId xmlns:a16="http://schemas.microsoft.com/office/drawing/2014/main" id="{F2F47F8B-2F93-3A98-E524-AA8B520E901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432082" y="3829306"/>
            <a:ext cx="1066800" cy="1066800"/>
          </a:xfrm>
          <a:prstGeom prst="rect">
            <a:avLst/>
          </a:prstGeom>
        </p:spPr>
      </p:pic>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8055074" y="5054809"/>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TAKUMA HAYASHI</a:t>
            </a:r>
          </a:p>
          <a:p>
            <a:endParaRPr lang="es-ES" dirty="0"/>
          </a:p>
        </p:txBody>
      </p:sp>
      <p:sp>
        <p:nvSpPr>
          <p:cNvPr id="18" name="Marcador de texto 51">
            <a:extLst>
              <a:ext uri="{FF2B5EF4-FFF2-40B4-BE49-F238E27FC236}">
                <a16:creationId xmlns:a16="http://schemas.microsoft.com/office/drawing/2014/main" id="{36FCC6A0-A4E4-A6FD-D4FF-CB4E655988F5}"/>
              </a:ext>
            </a:extLst>
          </p:cNvPr>
          <p:cNvSpPr txBox="1">
            <a:spLocks/>
          </p:cNvSpPr>
          <p:nvPr/>
        </p:nvSpPr>
        <p:spPr>
          <a:xfrm>
            <a:off x="7936782"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Presidente</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4"/>
          <a:srcRect t="17079"/>
          <a:stretch/>
        </p:blipFill>
        <p:spPr>
          <a:xfrm>
            <a:off x="5792749" y="1305904"/>
            <a:ext cx="1264508" cy="1398055"/>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1333499" y="1428706"/>
            <a:ext cx="3171825"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1200" dirty="0"/>
              <a:t>Grupo 12</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779DE4-CAEA-4617-897E-FEC9A2AC2D6A}"/>
              </a:ext>
            </a:extLst>
          </p:cNvPr>
          <p:cNvSpPr>
            <a:spLocks noGrp="1"/>
          </p:cNvSpPr>
          <p:nvPr>
            <p:ph type="body" sz="quarter" idx="13"/>
          </p:nvPr>
        </p:nvSpPr>
        <p:spPr>
          <a:xfrm>
            <a:off x="128391" y="1310879"/>
            <a:ext cx="2384817" cy="799306"/>
          </a:xfrm>
        </p:spPr>
        <p:txBody>
          <a:bodyPr vert="horz" lIns="91440" tIns="45720" rIns="91440" bIns="45720" rtlCol="0" anchor="ctr">
            <a:normAutofit fontScale="92500" lnSpcReduction="10000"/>
          </a:bodyPr>
          <a:lstStyle/>
          <a:p>
            <a:pPr rtl="0"/>
            <a:r>
              <a:rPr lang="es-ES" dirty="0"/>
              <a:t>Etapa 1:</a:t>
            </a:r>
          </a:p>
          <a:p>
            <a:pPr rtl="0"/>
            <a:r>
              <a:rPr lang="es-ES" dirty="0"/>
              <a:t>Puesta en marcha del proyecto </a:t>
            </a:r>
          </a:p>
        </p:txBody>
      </p:sp>
      <p:sp>
        <p:nvSpPr>
          <p:cNvPr id="4" name="Marcador de texto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s-ES" dirty="0"/>
              <a:t>Etapa 2:</a:t>
            </a:r>
          </a:p>
          <a:p>
            <a:pPr rtl="0"/>
            <a:r>
              <a:rPr lang="es-ES" dirty="0"/>
              <a:t>Trabajando los datos</a:t>
            </a:r>
          </a:p>
        </p:txBody>
      </p:sp>
      <p:sp>
        <p:nvSpPr>
          <p:cNvPr id="5" name="Marcador de texto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rtlCol="0"/>
          <a:lstStyle/>
          <a:p>
            <a:pPr rtl="0"/>
            <a:r>
              <a:rPr lang="es-ES" dirty="0"/>
              <a:t>Etapa 3:</a:t>
            </a:r>
          </a:p>
          <a:p>
            <a:pPr rtl="0"/>
            <a:r>
              <a:rPr lang="es-ES" dirty="0"/>
              <a:t>Etapa de análisis</a:t>
            </a:r>
          </a:p>
        </p:txBody>
      </p:sp>
      <p:sp>
        <p:nvSpPr>
          <p:cNvPr id="6" name="Marcador de texto 5">
            <a:extLst>
              <a:ext uri="{FF2B5EF4-FFF2-40B4-BE49-F238E27FC236}">
                <a16:creationId xmlns:a16="http://schemas.microsoft.com/office/drawing/2014/main" id="{5C594564-4FC6-401A-8586-44735EE819EC}"/>
              </a:ext>
            </a:extLst>
          </p:cNvPr>
          <p:cNvSpPr>
            <a:spLocks noGrp="1"/>
          </p:cNvSpPr>
          <p:nvPr>
            <p:ph type="body" sz="quarter" idx="16"/>
          </p:nvPr>
        </p:nvSpPr>
        <p:spPr>
          <a:xfrm>
            <a:off x="1075968" y="4710114"/>
            <a:ext cx="2970796" cy="514350"/>
          </a:xfrm>
        </p:spPr>
        <p:txBody>
          <a:bodyPr rtlCol="0"/>
          <a:lstStyle/>
          <a:p>
            <a:pPr rtl="0"/>
            <a:r>
              <a:rPr lang="es-ES" dirty="0"/>
              <a:t>Etapa 4:</a:t>
            </a:r>
          </a:p>
          <a:p>
            <a:pPr rtl="0"/>
            <a:r>
              <a:rPr lang="es-ES" dirty="0"/>
              <a:t>Presentación final</a:t>
            </a:r>
          </a:p>
        </p:txBody>
      </p:sp>
      <p:sp>
        <p:nvSpPr>
          <p:cNvPr id="7" name="Marcador de texto 6">
            <a:extLst>
              <a:ext uri="{FF2B5EF4-FFF2-40B4-BE49-F238E27FC236}">
                <a16:creationId xmlns:a16="http://schemas.microsoft.com/office/drawing/2014/main" id="{D7EB25CA-DA83-483D-AF83-0001BDF2DE2B}"/>
              </a:ext>
            </a:extLst>
          </p:cNvPr>
          <p:cNvSpPr>
            <a:spLocks noGrp="1"/>
          </p:cNvSpPr>
          <p:nvPr>
            <p:ph type="body" sz="quarter" idx="17"/>
          </p:nvPr>
        </p:nvSpPr>
        <p:spPr>
          <a:xfrm>
            <a:off x="4389178" y="1205111"/>
            <a:ext cx="5539095" cy="1352352"/>
          </a:xfrm>
        </p:spPr>
        <p:txBody>
          <a:bodyPr rtlCol="0"/>
          <a:lstStyle/>
          <a:p>
            <a:pPr rtl="0"/>
            <a:r>
              <a:rPr lang="es-ES" dirty="0"/>
              <a:t>Desarrollar métricas.</a:t>
            </a:r>
          </a:p>
          <a:p>
            <a:pPr rtl="0"/>
            <a:r>
              <a:rPr lang="es-ES" dirty="0"/>
              <a:t>Presentación de </a:t>
            </a:r>
            <a:r>
              <a:rPr lang="es-ES" dirty="0" err="1"/>
              <a:t>KPIs</a:t>
            </a:r>
            <a:endParaRPr lang="es-ES" dirty="0"/>
          </a:p>
          <a:p>
            <a:pPr rtl="0"/>
            <a:r>
              <a:rPr lang="es-ES" dirty="0"/>
              <a:t>Tecnologías a usar</a:t>
            </a:r>
          </a:p>
          <a:p>
            <a:pPr rtl="0"/>
            <a:r>
              <a:rPr lang="es-ES" dirty="0"/>
              <a:t>Documentar alcance del proyecto</a:t>
            </a:r>
          </a:p>
          <a:p>
            <a:pPr rtl="0"/>
            <a:endParaRPr lang="es-ES" dirty="0"/>
          </a:p>
          <a:p>
            <a:pPr rtl="0"/>
            <a:endParaRPr lang="es-ES" dirty="0"/>
          </a:p>
        </p:txBody>
      </p:sp>
      <p:sp>
        <p:nvSpPr>
          <p:cNvPr id="8" name="Marcador de texto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lstStyle/>
          <a:p>
            <a:pPr rtl="0"/>
            <a:r>
              <a:rPr lang="es-ES" dirty="0"/>
              <a:t>Configurar modelo de base de datos</a:t>
            </a:r>
          </a:p>
          <a:p>
            <a:pPr rtl="0"/>
            <a:r>
              <a:rPr lang="es-ES" dirty="0"/>
              <a:t>Creación de base de datos en la nube y de forma local</a:t>
            </a:r>
          </a:p>
          <a:p>
            <a:pPr rtl="0"/>
            <a:r>
              <a:rPr lang="es-ES" dirty="0"/>
              <a:t>Automatización del </a:t>
            </a:r>
            <a:r>
              <a:rPr lang="es-ES" dirty="0" err="1"/>
              <a:t>datawarehouse</a:t>
            </a:r>
            <a:endParaRPr lang="es-ES" dirty="0"/>
          </a:p>
          <a:p>
            <a:pPr rtl="0"/>
            <a:endParaRPr lang="es-ES" dirty="0"/>
          </a:p>
        </p:txBody>
      </p:sp>
      <p:sp>
        <p:nvSpPr>
          <p:cNvPr id="9" name="Marcador de texto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s-ES" dirty="0"/>
              <a:t>Exposición de reportes y dashboards</a:t>
            </a:r>
          </a:p>
          <a:p>
            <a:pPr rtl="0"/>
            <a:r>
              <a:rPr lang="es-ES" dirty="0"/>
              <a:t>Creación de modelos predictivos </a:t>
            </a:r>
          </a:p>
          <a:p>
            <a:pPr rtl="0"/>
            <a:r>
              <a:rPr lang="es-ES" dirty="0"/>
              <a:t>Aplicar reglas de negocios</a:t>
            </a:r>
          </a:p>
        </p:txBody>
      </p:sp>
      <p:sp>
        <p:nvSpPr>
          <p:cNvPr id="10" name="Marcador de texto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539095" cy="1131527"/>
          </a:xfrm>
        </p:spPr>
        <p:txBody>
          <a:bodyPr rtlCol="0"/>
          <a:lstStyle/>
          <a:p>
            <a:pPr rtl="0"/>
            <a:r>
              <a:rPr lang="es-ES" dirty="0"/>
              <a:t>Conclusiones </a:t>
            </a:r>
          </a:p>
          <a:p>
            <a:pPr rtl="0"/>
            <a:r>
              <a:rPr lang="es-ES" dirty="0"/>
              <a:t>Recomendaciones</a:t>
            </a:r>
          </a:p>
          <a:p>
            <a:pPr rtl="0"/>
            <a:endParaRPr lang="es-ES" dirty="0"/>
          </a:p>
        </p:txBody>
      </p:sp>
      <p:sp>
        <p:nvSpPr>
          <p:cNvPr id="13" name="Marcador de número de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s-ES" smtClean="0"/>
              <a:pPr rtl="0"/>
              <a:t>3</a:t>
            </a:fld>
            <a:endParaRPr lang="es-ES"/>
          </a:p>
        </p:txBody>
      </p:sp>
      <p:sp>
        <p:nvSpPr>
          <p:cNvPr id="17" name="Flecha: a la derecha 16">
            <a:extLst>
              <a:ext uri="{FF2B5EF4-FFF2-40B4-BE49-F238E27FC236}">
                <a16:creationId xmlns:a16="http://schemas.microsoft.com/office/drawing/2014/main" id="{4B216D42-1669-D335-EEC5-918454F64CDD}"/>
              </a:ext>
            </a:extLst>
          </p:cNvPr>
          <p:cNvSpPr/>
          <p:nvPr/>
        </p:nvSpPr>
        <p:spPr>
          <a:xfrm rot="7106560">
            <a:off x="9371539" y="2329825"/>
            <a:ext cx="637217" cy="2834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00"/>
              </a:solidFill>
              <a:highlight>
                <a:srgbClr val="FFFF00"/>
              </a:highlight>
            </a:endParaRPr>
          </a:p>
        </p:txBody>
      </p:sp>
      <p:sp>
        <p:nvSpPr>
          <p:cNvPr id="12" name="Marcador de contenido 2">
            <a:extLst>
              <a:ext uri="{FF2B5EF4-FFF2-40B4-BE49-F238E27FC236}">
                <a16:creationId xmlns:a16="http://schemas.microsoft.com/office/drawing/2014/main" id="{DE654F8D-A6B1-7C09-48AA-9FD3A2DEE57E}"/>
              </a:ext>
            </a:extLst>
          </p:cNvPr>
          <p:cNvSpPr txBox="1">
            <a:spLocks/>
          </p:cNvSpPr>
          <p:nvPr/>
        </p:nvSpPr>
        <p:spPr>
          <a:xfrm>
            <a:off x="9222937" y="1781221"/>
            <a:ext cx="2266949" cy="723469"/>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200" dirty="0"/>
              <a:t>(Ud. ESTÁ AQUÍ)</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885156" y="259133"/>
            <a:ext cx="8421688" cy="1325563"/>
          </a:xfrm>
        </p:spPr>
        <p:txBody>
          <a:bodyPr rtlCol="0"/>
          <a:lstStyle/>
          <a:p>
            <a:pPr rtl="0"/>
            <a:r>
              <a:rPr lang="es-ES" dirty="0"/>
              <a:t>Herramientas a usar</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398998" y="2469535"/>
            <a:ext cx="4031945" cy="365125"/>
          </a:xfrm>
        </p:spPr>
        <p:txBody>
          <a:bodyPr vert="horz" lIns="91440" tIns="45720" rIns="91440" bIns="45720" rtlCol="0" anchor="t">
            <a:normAutofit lnSpcReduction="10000"/>
          </a:bodyPr>
          <a:lstStyle/>
          <a:p>
            <a:pPr rtl="0"/>
            <a:r>
              <a:rPr lang="es-ES" dirty="0" err="1"/>
              <a:t>Spark</a:t>
            </a:r>
            <a:endParaRPr lang="es-ES" dirty="0"/>
          </a:p>
        </p:txBody>
      </p:sp>
      <p:sp>
        <p:nvSpPr>
          <p:cNvPr id="5" name="Marcador de texto 4">
            <a:extLst>
              <a:ext uri="{FF2B5EF4-FFF2-40B4-BE49-F238E27FC236}">
                <a16:creationId xmlns:a16="http://schemas.microsoft.com/office/drawing/2014/main" id="{E81BA2B5-6A90-4204-ABDD-7183FBB03A02}"/>
              </a:ext>
            </a:extLst>
          </p:cNvPr>
          <p:cNvSpPr>
            <a:spLocks noGrp="1"/>
          </p:cNvSpPr>
          <p:nvPr>
            <p:ph type="body" sz="quarter" idx="16"/>
          </p:nvPr>
        </p:nvSpPr>
        <p:spPr>
          <a:xfrm>
            <a:off x="6672630" y="2057082"/>
            <a:ext cx="4031945" cy="365125"/>
          </a:xfrm>
        </p:spPr>
        <p:txBody>
          <a:bodyPr rtlCol="0">
            <a:normAutofit lnSpcReduction="10000"/>
          </a:bodyPr>
          <a:lstStyle/>
          <a:p>
            <a:pPr rtl="0"/>
            <a:r>
              <a:rPr lang="es-ES" dirty="0"/>
              <a:t>Python</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3929943" y="1518698"/>
            <a:ext cx="4031030" cy="1057308"/>
          </a:xfrm>
        </p:spPr>
        <p:txBody>
          <a:bodyPr rtlCol="0"/>
          <a:lstStyle/>
          <a:p>
            <a:pPr rtl="0"/>
            <a:r>
              <a:rPr lang="es-ES" dirty="0"/>
              <a:t>Nuestras herramientas son de acceso libre. Con fácil uso … </a:t>
            </a:r>
          </a:p>
        </p:txBody>
      </p:sp>
      <p:sp>
        <p:nvSpPr>
          <p:cNvPr id="7" name="Marcador de texto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es-ES" dirty="0" err="1"/>
              <a:t>Postgres</a:t>
            </a:r>
            <a:endParaRPr lang="es-ES" dirty="0"/>
          </a:p>
        </p:txBody>
      </p:sp>
      <p:sp>
        <p:nvSpPr>
          <p:cNvPr id="8" name="Marcador de texto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rtlCol="0"/>
          <a:lstStyle/>
          <a:p>
            <a:pPr rtl="0"/>
            <a:r>
              <a:rPr lang="es-ES" dirty="0"/>
              <a:t>Consultas locales a la base de datos</a:t>
            </a:r>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644093"/>
            <a:ext cx="4031945" cy="365125"/>
          </a:xfrm>
        </p:spPr>
        <p:txBody>
          <a:bodyPr rtlCol="0">
            <a:normAutofit lnSpcReduction="10000"/>
          </a:bodyPr>
          <a:lstStyle/>
          <a:p>
            <a:pPr rtl="0"/>
            <a:endParaRPr lang="es-ES" dirty="0"/>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4"/>
          </p:nvPr>
        </p:nvSpPr>
        <p:spPr>
          <a:xfrm>
            <a:off x="6672630" y="5156942"/>
            <a:ext cx="4031030" cy="1057308"/>
          </a:xfrm>
        </p:spPr>
        <p:txBody>
          <a:bodyPr rtlCol="0"/>
          <a:lstStyle/>
          <a:p>
            <a:pPr rtl="0"/>
            <a:r>
              <a:rPr lang="es-ES" dirty="0"/>
              <a:t>Exploración de datos</a:t>
            </a:r>
          </a:p>
        </p:txBody>
      </p:sp>
      <p:sp>
        <p:nvSpPr>
          <p:cNvPr id="82" name="Marcador de número de diapositiva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s-ES" smtClean="0"/>
              <a:pPr rtl="0"/>
              <a:t>4</a:t>
            </a:fld>
            <a:endParaRPr lang="es-ES"/>
          </a:p>
        </p:txBody>
      </p:sp>
      <p:sp>
        <p:nvSpPr>
          <p:cNvPr id="14" name="Marcador de contenido 2">
            <a:extLst>
              <a:ext uri="{FF2B5EF4-FFF2-40B4-BE49-F238E27FC236}">
                <a16:creationId xmlns:a16="http://schemas.microsoft.com/office/drawing/2014/main" id="{63DB64FA-0102-30CC-4982-D93A41C9438E}"/>
              </a:ext>
            </a:extLst>
          </p:cNvPr>
          <p:cNvSpPr txBox="1">
            <a:spLocks/>
          </p:cNvSpPr>
          <p:nvPr/>
        </p:nvSpPr>
        <p:spPr>
          <a:xfrm>
            <a:off x="1449833" y="3493009"/>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Docker</a:t>
            </a:r>
          </a:p>
        </p:txBody>
      </p:sp>
      <p:sp>
        <p:nvSpPr>
          <p:cNvPr id="15" name="Marcador de texto 7">
            <a:extLst>
              <a:ext uri="{FF2B5EF4-FFF2-40B4-BE49-F238E27FC236}">
                <a16:creationId xmlns:a16="http://schemas.microsoft.com/office/drawing/2014/main" id="{2E985B3D-C305-C353-8F41-80007DE86821}"/>
              </a:ext>
            </a:extLst>
          </p:cNvPr>
          <p:cNvSpPr txBox="1">
            <a:spLocks/>
          </p:cNvSpPr>
          <p:nvPr/>
        </p:nvSpPr>
        <p:spPr>
          <a:xfrm>
            <a:off x="1350981" y="2834660"/>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Consultas a la base de datos</a:t>
            </a:r>
          </a:p>
          <a:p>
            <a:endParaRPr lang="es-ES" dirty="0"/>
          </a:p>
        </p:txBody>
      </p:sp>
      <p:sp>
        <p:nvSpPr>
          <p:cNvPr id="16" name="Marcador de texto 9">
            <a:extLst>
              <a:ext uri="{FF2B5EF4-FFF2-40B4-BE49-F238E27FC236}">
                <a16:creationId xmlns:a16="http://schemas.microsoft.com/office/drawing/2014/main" id="{BAD5545F-3BFC-0CE9-D852-106CF2C7669E}"/>
              </a:ext>
            </a:extLst>
          </p:cNvPr>
          <p:cNvSpPr txBox="1">
            <a:spLocks/>
          </p:cNvSpPr>
          <p:nvPr/>
        </p:nvSpPr>
        <p:spPr>
          <a:xfrm>
            <a:off x="6761058" y="278973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Exploración de datos</a:t>
            </a:r>
          </a:p>
          <a:p>
            <a:r>
              <a:rPr lang="es-ES" dirty="0"/>
              <a:t>Visualizaciones</a:t>
            </a:r>
          </a:p>
          <a:p>
            <a:r>
              <a:rPr lang="es-ES" dirty="0"/>
              <a:t>Machine </a:t>
            </a:r>
            <a:r>
              <a:rPr lang="es-ES" dirty="0" err="1"/>
              <a:t>Learning</a:t>
            </a:r>
            <a:endParaRPr lang="es-ES" dirty="0"/>
          </a:p>
        </p:txBody>
      </p:sp>
      <p:sp>
        <p:nvSpPr>
          <p:cNvPr id="18" name="Marcador de texto 4">
            <a:extLst>
              <a:ext uri="{FF2B5EF4-FFF2-40B4-BE49-F238E27FC236}">
                <a16:creationId xmlns:a16="http://schemas.microsoft.com/office/drawing/2014/main" id="{FC7A08D2-667C-1E1B-F599-445B403D908B}"/>
              </a:ext>
            </a:extLst>
          </p:cNvPr>
          <p:cNvSpPr txBox="1">
            <a:spLocks/>
          </p:cNvSpPr>
          <p:nvPr/>
        </p:nvSpPr>
        <p:spPr>
          <a:xfrm>
            <a:off x="6540500" y="2424612"/>
            <a:ext cx="4927600" cy="419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500" b="1" dirty="0" err="1"/>
              <a:t>Numpy</a:t>
            </a:r>
            <a:r>
              <a:rPr lang="es-ES" sz="1500" b="1" dirty="0"/>
              <a:t>| Pandas | </a:t>
            </a:r>
            <a:r>
              <a:rPr lang="es-ES" sz="1500" b="1" dirty="0" err="1"/>
              <a:t>Mathplotlib</a:t>
            </a:r>
            <a:r>
              <a:rPr lang="es-ES" sz="1500" b="1" dirty="0"/>
              <a:t> | </a:t>
            </a:r>
            <a:r>
              <a:rPr lang="es-ES" sz="1500" b="1" dirty="0" err="1"/>
              <a:t>Scikit-Learn</a:t>
            </a:r>
            <a:endParaRPr lang="es-ES" sz="1500" b="1" dirty="0"/>
          </a:p>
        </p:txBody>
      </p:sp>
      <p:sp>
        <p:nvSpPr>
          <p:cNvPr id="19" name="Marcador de texto 7">
            <a:extLst>
              <a:ext uri="{FF2B5EF4-FFF2-40B4-BE49-F238E27FC236}">
                <a16:creationId xmlns:a16="http://schemas.microsoft.com/office/drawing/2014/main" id="{8B4146AC-2E61-B711-7ABE-5FFC51A2E2E8}"/>
              </a:ext>
            </a:extLst>
          </p:cNvPr>
          <p:cNvSpPr txBox="1">
            <a:spLocks/>
          </p:cNvSpPr>
          <p:nvPr/>
        </p:nvSpPr>
        <p:spPr>
          <a:xfrm>
            <a:off x="1486412" y="3907228"/>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Contenedor de la base de datos</a:t>
            </a:r>
          </a:p>
          <a:p>
            <a:endParaRPr lang="es-E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711960" y="3730227"/>
            <a:ext cx="3139440" cy="1325563"/>
          </a:xfrm>
        </p:spPr>
        <p:txBody>
          <a:bodyPr rtlCol="0"/>
          <a:lstStyle/>
          <a:p>
            <a:pPr rtl="0"/>
            <a:r>
              <a:rPr lang="es-ES" dirty="0"/>
              <a:t>Modelo de datos</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es-ES" dirty="0"/>
              <a:t>Obtención de dato</a:t>
            </a:r>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rtlCol="0">
            <a:normAutofit/>
          </a:bodyPr>
          <a:lstStyle/>
          <a:p>
            <a:pPr rtl="0"/>
            <a:r>
              <a:rPr lang="es-ES" dirty="0"/>
              <a:t>Datos proporcionados por la empresa</a:t>
            </a:r>
          </a:p>
        </p:txBody>
      </p:sp>
      <p:sp>
        <p:nvSpPr>
          <p:cNvPr id="5" name="Marcador de texto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es-ES" dirty="0"/>
              <a:t>Validamos datos</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rtlCol="0"/>
          <a:lstStyle/>
          <a:p>
            <a:pPr rtl="0"/>
            <a:r>
              <a:rPr lang="es-ES"/>
              <a:t>Producto innovador con un diseño atractivo, es elegante y funcional</a:t>
            </a:r>
          </a:p>
        </p:txBody>
      </p:sp>
      <p:sp>
        <p:nvSpPr>
          <p:cNvPr id="7" name="Marcador de texto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es-ES" dirty="0"/>
              <a:t>Creamos modelo</a:t>
            </a:r>
          </a:p>
        </p:txBody>
      </p:sp>
      <p:sp>
        <p:nvSpPr>
          <p:cNvPr id="8" name="Marcador de texto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rtlCol="0"/>
          <a:lstStyle/>
          <a:p>
            <a:pPr rtl="0"/>
            <a:r>
              <a:rPr lang="es-ES"/>
              <a:t>Se ha probado en estudiantes universitarios del sector</a:t>
            </a:r>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rtlCol="0">
            <a:normAutofit lnSpcReduction="10000"/>
          </a:bodyPr>
          <a:lstStyle/>
          <a:p>
            <a:pPr rtl="0"/>
            <a:r>
              <a:rPr lang="es-ES" dirty="0"/>
              <a:t>Pasamos a una base de datos</a:t>
            </a:r>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rtlCol="0"/>
          <a:lstStyle/>
          <a:p>
            <a:pPr rtl="0"/>
            <a:r>
              <a:rPr lang="es-ES"/>
              <a:t>Diseñado con la ayuda y la entrada de expertos en el campo </a:t>
            </a:r>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s-ES" smtClean="0"/>
              <a:pPr rtl="0"/>
              <a:t>5</a:t>
            </a:fld>
            <a:endParaRPr lang="es-ES"/>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838201" y="561221"/>
            <a:ext cx="5111750" cy="1204912"/>
          </a:xfrm>
        </p:spPr>
        <p:txBody>
          <a:bodyPr rtlCol="0"/>
          <a:lstStyle/>
          <a:p>
            <a:pPr rtl="0"/>
            <a:r>
              <a:rPr lang="es-ES" dirty="0"/>
              <a:t>Obtención de datos</a:t>
            </a:r>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838200" y="2089836"/>
            <a:ext cx="4507813" cy="3002032"/>
          </a:xfrm>
        </p:spPr>
        <p:txBody>
          <a:bodyPr vert="horz" lIns="91440" tIns="45720" rIns="91440" bIns="45720" rtlCol="0" anchor="t">
            <a:normAutofit/>
          </a:bodyPr>
          <a:lstStyle/>
          <a:p>
            <a:pPr rtl="0"/>
            <a:r>
              <a:rPr lang="es-ES" noProof="1"/>
              <a:t>	Este trabajo fue elaborado a partir de los datos provistos por el E-Commerce brasilero Olist Store. Este set de datos contiene más de 100.000 órdenes de venta realizadas por más de 3.000 proveedores, que van desde el 2016 al 2018. </a:t>
            </a:r>
          </a:p>
          <a:p>
            <a:pPr rtl="0"/>
            <a:r>
              <a:rPr lang="es-ES" noProof="1"/>
              <a:t>	Además, contiene información sobre la ubicación de compradores y vendedores, características sobre los productos como el tamaño y peso y los métodos de pago de cada operación.</a:t>
            </a:r>
          </a:p>
          <a:p>
            <a:pPr rtl="0"/>
            <a:endParaRPr lang="es-ES" noProof="1"/>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6</a:t>
            </a:fld>
            <a:endParaRPr lang="es-ES" dirty="0"/>
          </a:p>
        </p:txBody>
      </p:sp>
      <p:sp>
        <p:nvSpPr>
          <p:cNvPr id="8" name="Título 1">
            <a:extLst>
              <a:ext uri="{FF2B5EF4-FFF2-40B4-BE49-F238E27FC236}">
                <a16:creationId xmlns:a16="http://schemas.microsoft.com/office/drawing/2014/main" id="{51E9CCB5-9ED0-8879-FC43-F8464CB51698}"/>
              </a:ext>
            </a:extLst>
          </p:cNvPr>
          <p:cNvSpPr txBox="1">
            <a:spLocks/>
          </p:cNvSpPr>
          <p:nvPr/>
        </p:nvSpPr>
        <p:spPr>
          <a:xfrm>
            <a:off x="6242050" y="561221"/>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dirty="0"/>
              <a:t>Validación de datos</a:t>
            </a:r>
          </a:p>
        </p:txBody>
      </p:sp>
      <p:pic>
        <p:nvPicPr>
          <p:cNvPr id="1026" name="Picture 2">
            <a:extLst>
              <a:ext uri="{FF2B5EF4-FFF2-40B4-BE49-F238E27FC236}">
                <a16:creationId xmlns:a16="http://schemas.microsoft.com/office/drawing/2014/main" id="{90029AA3-9C06-B221-1A1F-C2829296D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498" y="4768164"/>
            <a:ext cx="4096266" cy="2048133"/>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contenido 2">
            <a:extLst>
              <a:ext uri="{FF2B5EF4-FFF2-40B4-BE49-F238E27FC236}">
                <a16:creationId xmlns:a16="http://schemas.microsoft.com/office/drawing/2014/main" id="{C6438E9E-BB4F-5C85-CAC8-2EE64B92F321}"/>
              </a:ext>
            </a:extLst>
          </p:cNvPr>
          <p:cNvSpPr txBox="1">
            <a:spLocks/>
          </p:cNvSpPr>
          <p:nvPr/>
        </p:nvSpPr>
        <p:spPr>
          <a:xfrm>
            <a:off x="6242050" y="2089836"/>
            <a:ext cx="5111750" cy="267832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noProof="1"/>
              <a:t>El primer paso fue comprender qué datos serían de relevancia y cuales optaríamos abandonar. En los distintos datasets a disposición pudimos hallar algunos valores faltantes, elementos pobremente categorizados e información irrelevante, por lo que realizar una limpieza de estos datos era imperativo.</a:t>
            </a:r>
          </a:p>
          <a:p>
            <a:endParaRPr lang="es-ES" noProof="1"/>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838200" y="893164"/>
            <a:ext cx="5111750" cy="1204912"/>
          </a:xfrm>
        </p:spPr>
        <p:txBody>
          <a:bodyPr rtlCol="0"/>
          <a:lstStyle/>
          <a:p>
            <a:pPr rtl="0"/>
            <a:r>
              <a:rPr lang="es-ES" dirty="0"/>
              <a:t>Creamos modelo</a:t>
            </a:r>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596900" y="2444065"/>
            <a:ext cx="4686300" cy="2432735"/>
          </a:xfrm>
        </p:spPr>
        <p:txBody>
          <a:bodyPr vert="horz" lIns="91440" tIns="45720" rIns="91440" bIns="45720" rtlCol="0" anchor="t">
            <a:normAutofit/>
          </a:bodyPr>
          <a:lstStyle/>
          <a:p>
            <a:pPr rtl="0"/>
            <a:r>
              <a:rPr lang="es-ES" dirty="0"/>
              <a:t>Una vez realizada la selección y limpieza de los datos el objetivo se encuentra en preparar un modelo capaz de brindarnos la información clave para lograr los objetivos propuestos en este trabajo, siendo los dos principales aumentar los márgenes de venta y elaborar medidas que aumenten la satisfacción de los clientes.</a:t>
            </a:r>
            <a:endParaRPr lang="es-ES" noProof="1"/>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7</a:t>
            </a:fld>
            <a:endParaRPr lang="es-ES" dirty="0"/>
          </a:p>
        </p:txBody>
      </p:sp>
      <p:sp>
        <p:nvSpPr>
          <p:cNvPr id="8" name="Título 1">
            <a:extLst>
              <a:ext uri="{FF2B5EF4-FFF2-40B4-BE49-F238E27FC236}">
                <a16:creationId xmlns:a16="http://schemas.microsoft.com/office/drawing/2014/main" id="{51E9CCB5-9ED0-8879-FC43-F8464CB51698}"/>
              </a:ext>
            </a:extLst>
          </p:cNvPr>
          <p:cNvSpPr txBox="1">
            <a:spLocks/>
          </p:cNvSpPr>
          <p:nvPr/>
        </p:nvSpPr>
        <p:spPr>
          <a:xfrm>
            <a:off x="6096000" y="1239153"/>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rtl="0"/>
            <a:r>
              <a:rPr lang="es-ES" dirty="0"/>
              <a:t>Pasamos a una base de datos</a:t>
            </a:r>
          </a:p>
        </p:txBody>
      </p:sp>
      <p:pic>
        <p:nvPicPr>
          <p:cNvPr id="10" name="Imagen 9">
            <a:extLst>
              <a:ext uri="{FF2B5EF4-FFF2-40B4-BE49-F238E27FC236}">
                <a16:creationId xmlns:a16="http://schemas.microsoft.com/office/drawing/2014/main" id="{B099470A-08A1-8C8C-0B47-32C3247E0558}"/>
              </a:ext>
            </a:extLst>
          </p:cNvPr>
          <p:cNvPicPr>
            <a:picLocks noChangeAspect="1"/>
          </p:cNvPicPr>
          <p:nvPr/>
        </p:nvPicPr>
        <p:blipFill>
          <a:blip r:embed="rId3"/>
          <a:stretch>
            <a:fillRect/>
          </a:stretch>
        </p:blipFill>
        <p:spPr>
          <a:xfrm>
            <a:off x="5496869" y="2652200"/>
            <a:ext cx="5710881" cy="3496015"/>
          </a:xfrm>
          <a:prstGeom prst="rect">
            <a:avLst/>
          </a:prstGeom>
        </p:spPr>
      </p:pic>
    </p:spTree>
    <p:extLst>
      <p:ext uri="{BB962C8B-B14F-4D97-AF65-F5344CB8AC3E}">
        <p14:creationId xmlns:p14="http://schemas.microsoft.com/office/powerpoint/2010/main" val="182252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rtlCol="0"/>
          <a:lstStyle/>
          <a:p>
            <a:pPr rtl="0"/>
            <a:r>
              <a:rPr lang="es-ES" dirty="0"/>
              <a:t>Big data</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fontScale="90000"/>
          </a:bodyPr>
          <a:lstStyle/>
          <a:p>
            <a:pPr rtl="0"/>
            <a:r>
              <a:rPr lang="es-ES" dirty="0"/>
              <a:t>Se creo un Docker  y bla </a:t>
            </a:r>
            <a:r>
              <a:rPr lang="es-ES" dirty="0" err="1"/>
              <a:t>bla</a:t>
            </a:r>
            <a:r>
              <a:rPr lang="es-ES" dirty="0"/>
              <a:t> bla</a:t>
            </a:r>
          </a:p>
        </p:txBody>
      </p:sp>
      <p:sp>
        <p:nvSpPr>
          <p:cNvPr id="6" name="Marcador de texto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es-ES" noProof="1"/>
              <a:t>RESUMEN</a:t>
            </a:r>
          </a:p>
        </p:txBody>
      </p:sp>
      <p:sp>
        <p:nvSpPr>
          <p:cNvPr id="7" name="Marcador de texto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rmAutofit/>
          </a:bodyPr>
          <a:lstStyle/>
          <a:p>
            <a:pPr rtl="0"/>
            <a:r>
              <a:rPr lang="es-ES" noProof="1"/>
              <a:t>Basamos nuestra investigación en tendencias de mercado y redes sociales</a:t>
            </a:r>
          </a:p>
        </p:txBody>
      </p:sp>
      <p:sp>
        <p:nvSpPr>
          <p:cNvPr id="8" name="Marcador de texto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rtl="0"/>
            <a:r>
              <a:rPr lang="es-ES" noProof="1"/>
              <a:t>DISEÑO</a:t>
            </a:r>
          </a:p>
        </p:txBody>
      </p:sp>
      <p:sp>
        <p:nvSpPr>
          <p:cNvPr id="9" name="Marcador de texto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rtlCol="0">
            <a:normAutofit/>
          </a:bodyPr>
          <a:lstStyle/>
          <a:p>
            <a:pPr rtl="0"/>
            <a:r>
              <a:rPr lang="es-ES" noProof="1"/>
              <a:t>Creemos que la gente necesita más productos dedicados específicamente a este mercado especializado.</a:t>
            </a:r>
          </a:p>
        </p:txBody>
      </p:sp>
      <p:sp>
        <p:nvSpPr>
          <p:cNvPr id="10" name="Marcador de texto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pPr rtl="0"/>
            <a:r>
              <a:rPr lang="es-ES" noProof="1"/>
              <a:t>INVESTIGACIÓN</a:t>
            </a:r>
          </a:p>
        </p:txBody>
      </p:sp>
      <p:sp>
        <p:nvSpPr>
          <p:cNvPr id="5" name="Marcador de texto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rtlCol="0">
            <a:normAutofit/>
          </a:bodyPr>
          <a:lstStyle/>
          <a:p>
            <a:pPr rtl="0"/>
            <a:r>
              <a:rPr lang="es-ES" noProof="1"/>
              <a:t>Simple y fácil de usar </a:t>
            </a:r>
          </a:p>
        </p:txBody>
      </p:sp>
      <p:sp>
        <p:nvSpPr>
          <p:cNvPr id="4" name="Marcador de número de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s-ES" smtClean="0"/>
              <a:pPr rtl="0"/>
              <a:t>9</a:t>
            </a:fld>
            <a:endParaRPr lang="es-ES"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Una sola lí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4_TF56180624_Win32" id="{CCF276C0-2FDF-463F-B45D-4EDBA039C896}" vid="{7446774B-3392-4AFF-ADF4-7FE1E36E52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 tenue</Template>
  <TotalTime>235</TotalTime>
  <Words>538</Words>
  <Application>Microsoft Office PowerPoint</Application>
  <PresentationFormat>Panorámica</PresentationFormat>
  <Paragraphs>109</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Tenorite</vt:lpstr>
      <vt:lpstr>Una sola línea</vt:lpstr>
      <vt:lpstr>Presentación Semana 2 </vt:lpstr>
      <vt:lpstr>QUIÉNES SOMOS</vt:lpstr>
      <vt:lpstr>Presentación de PowerPoint</vt:lpstr>
      <vt:lpstr>Herramientas a usar</vt:lpstr>
      <vt:lpstr>Modelo de datos</vt:lpstr>
      <vt:lpstr>Obtención de datos</vt:lpstr>
      <vt:lpstr>Creamos modelo</vt:lpstr>
      <vt:lpstr>Big data</vt:lpstr>
      <vt:lpstr>Se creo un Docker  y bla bla bla</vt:lpstr>
      <vt:lpstr>Por las dudas el respaldo local porque este data set lo permite</vt:lpstr>
      <vt:lpstr>Pipelines</vt:lpstr>
      <vt:lpstr>Estrategia para el análisis</vt:lpstr>
      <vt:lpstr>RESUMEN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Semana 2 </dc:title>
  <dc:creator>mariano rodas</dc:creator>
  <cp:lastModifiedBy>Federico Kostzer</cp:lastModifiedBy>
  <cp:revision>2</cp:revision>
  <dcterms:created xsi:type="dcterms:W3CDTF">2022-07-14T19:48:18Z</dcterms:created>
  <dcterms:modified xsi:type="dcterms:W3CDTF">2022-07-14T23:45:19Z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