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0" r:id="rId21"/>
    <p:sldId id="30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56" autoAdjust="0"/>
  </p:normalViewPr>
  <p:slideViewPr>
    <p:cSldViewPr snapToGrid="0">
      <p:cViewPr varScale="1">
        <p:scale>
          <a:sx n="163" d="100"/>
          <a:sy n="163" d="100"/>
        </p:scale>
        <p:origin x="24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02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73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5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65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09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475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806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79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406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11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4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8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5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441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332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5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loader.github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f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Plataforma para el análisis de datos de Instagram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DA9CE49F-5355-0D9A-CECB-2AD75B0F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19200"/>
            <a:ext cx="3169920" cy="1981200"/>
          </a:xfrm>
          <a:prstGeom prst="rect">
            <a:avLst/>
          </a:prstGeom>
        </p:spPr>
      </p:pic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2DBD70C5-FE20-B68B-75F4-DAFA012D2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480" y="1524000"/>
            <a:ext cx="3852862" cy="288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/>
              <a:t>SQLite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Sistema de gestión de bases de datos relacional. La base de datos es almacenada en un fichero en el directorio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38854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742950" y="3193069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3.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de la base de datos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66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Usuarios</a:t>
            </a: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2D9C31-C4CD-067A-A081-14655D689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426968"/>
            <a:ext cx="8327384" cy="10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6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Cuentas de Instagram Buscadas</a:t>
            </a: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4F32E8-B8C2-DB4A-822A-E825F079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71" y="1421515"/>
            <a:ext cx="6237925" cy="34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199" y="152400"/>
            <a:ext cx="7960431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Publicaciones de Instagram Buscadas</a:t>
            </a: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52CFE-DC4A-9E1C-41C2-123A2613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98" y="1399285"/>
            <a:ext cx="5627655" cy="33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3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1189318" y="3480133"/>
            <a:ext cx="4076964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4.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Obtención de datos de Instagram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06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Instaloader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2DBD70C5-FE20-B68B-75F4-DAFA012D2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479" y="1524000"/>
            <a:ext cx="5666936" cy="288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s-ES" sz="1800" dirty="0"/>
              <a:t>Paquete gratuito</a:t>
            </a:r>
            <a:r>
              <a:rPr lang="en-US" sz="1800" dirty="0"/>
              <a:t> de Python.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US" sz="1800" dirty="0"/>
              <a:t>Gran </a:t>
            </a:r>
            <a:r>
              <a:rPr lang="es-ES" sz="1800" dirty="0"/>
              <a:t>comunidad</a:t>
            </a:r>
            <a:r>
              <a:rPr lang="en-US" sz="18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s-ES" sz="1800" dirty="0"/>
              <a:t>Actualizado constantemente.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s-ES" sz="1800" dirty="0"/>
              <a:t>Descargar</a:t>
            </a:r>
            <a:r>
              <a:rPr lang="en-US" sz="1800" dirty="0"/>
              <a:t> </a:t>
            </a:r>
            <a:r>
              <a:rPr lang="es-ES" sz="1800" dirty="0"/>
              <a:t>publicaciones de Instagram.</a:t>
            </a: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s-ES" sz="1800" dirty="0"/>
              <a:t>Obtener metadatos de Instagram.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s-ES" sz="1800" dirty="0"/>
              <a:t>Perfiles públicos y privados.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s-ES" sz="1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E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https://instaloader.github.io/</a:t>
            </a:r>
            <a:endParaRPr lang="es-ES" sz="1800" dirty="0">
              <a:solidFill>
                <a:srgbClr val="0070C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s-ES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2578D5-2853-7A93-3F00-4A2F3E332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942" y="131290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45123" y="2897794"/>
            <a:ext cx="4646077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5.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Funcionamiento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43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Representación 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D0B75B3-0D25-AE37-B4D2-3A1599CC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199" y="2500898"/>
            <a:ext cx="588134" cy="58813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AE5619A-AD0E-65AD-67BB-39072422E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374" y="2500898"/>
            <a:ext cx="588134" cy="588134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37ADA0A-F797-1A36-9B54-62E0798D9F68}"/>
              </a:ext>
            </a:extLst>
          </p:cNvPr>
          <p:cNvCxnSpPr>
            <a:cxnSpLocks/>
          </p:cNvCxnSpPr>
          <p:nvPr/>
        </p:nvCxnSpPr>
        <p:spPr>
          <a:xfrm>
            <a:off x="1207868" y="2736062"/>
            <a:ext cx="9765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12C8271A-4075-E280-BEF8-1C8EB0D47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866" y="2500898"/>
            <a:ext cx="588134" cy="588134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A71366D-64EE-5DD9-311E-97238B1F06F2}"/>
              </a:ext>
            </a:extLst>
          </p:cNvPr>
          <p:cNvCxnSpPr>
            <a:cxnSpLocks/>
          </p:cNvCxnSpPr>
          <p:nvPr/>
        </p:nvCxnSpPr>
        <p:spPr>
          <a:xfrm>
            <a:off x="2772508" y="2736913"/>
            <a:ext cx="11898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28;p19">
            <a:extLst>
              <a:ext uri="{FF2B5EF4-FFF2-40B4-BE49-F238E27FC236}">
                <a16:creationId xmlns:a16="http://schemas.microsoft.com/office/drawing/2014/main" id="{7CA6B1F8-4F06-5F1D-232A-D61BA69C2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1850" y="2972929"/>
            <a:ext cx="1052166" cy="367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800" b="1" dirty="0"/>
              <a:t>Aplicación web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4FB2E790-FD20-50A8-2FA1-71CB4A7FE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143" y="1290897"/>
            <a:ext cx="585438" cy="58543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FBC429D4-A488-428F-90F4-1560682D1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154" y="1290897"/>
            <a:ext cx="585438" cy="58543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3FA48B2-318D-9000-3853-43C4C792C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944" y="3765128"/>
            <a:ext cx="696553" cy="696553"/>
          </a:xfrm>
          <a:prstGeom prst="rect">
            <a:avLst/>
          </a:prstGeom>
        </p:spPr>
      </p:pic>
      <p:sp>
        <p:nvSpPr>
          <p:cNvPr id="46" name="Google Shape;128;p19">
            <a:extLst>
              <a:ext uri="{FF2B5EF4-FFF2-40B4-BE49-F238E27FC236}">
                <a16:creationId xmlns:a16="http://schemas.microsoft.com/office/drawing/2014/main" id="{D38F40CD-63C1-73EE-C724-BE76ECE12893}"/>
              </a:ext>
            </a:extLst>
          </p:cNvPr>
          <p:cNvSpPr txBox="1">
            <a:spLocks/>
          </p:cNvSpPr>
          <p:nvPr/>
        </p:nvSpPr>
        <p:spPr>
          <a:xfrm>
            <a:off x="5452363" y="1748512"/>
            <a:ext cx="806998" cy="36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s-ES" sz="800" b="1" dirty="0"/>
              <a:t>Instaloader</a:t>
            </a:r>
          </a:p>
        </p:txBody>
      </p:sp>
      <p:sp>
        <p:nvSpPr>
          <p:cNvPr id="47" name="Google Shape;128;p19">
            <a:extLst>
              <a:ext uri="{FF2B5EF4-FFF2-40B4-BE49-F238E27FC236}">
                <a16:creationId xmlns:a16="http://schemas.microsoft.com/office/drawing/2014/main" id="{2A34457C-C803-8EAD-3FEF-3DFAD33540FE}"/>
              </a:ext>
            </a:extLst>
          </p:cNvPr>
          <p:cNvSpPr txBox="1">
            <a:spLocks/>
          </p:cNvSpPr>
          <p:nvPr/>
        </p:nvSpPr>
        <p:spPr>
          <a:xfrm>
            <a:off x="7716248" y="1751489"/>
            <a:ext cx="806998" cy="36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s-ES" sz="800" b="1" dirty="0"/>
              <a:t>Instagram</a:t>
            </a:r>
          </a:p>
        </p:txBody>
      </p:sp>
      <p:sp>
        <p:nvSpPr>
          <p:cNvPr id="48" name="Google Shape;128;p19">
            <a:extLst>
              <a:ext uri="{FF2B5EF4-FFF2-40B4-BE49-F238E27FC236}">
                <a16:creationId xmlns:a16="http://schemas.microsoft.com/office/drawing/2014/main" id="{2C37FAFA-D8E5-D929-75CD-2FBE13482FE5}"/>
              </a:ext>
            </a:extLst>
          </p:cNvPr>
          <p:cNvSpPr txBox="1">
            <a:spLocks/>
          </p:cNvSpPr>
          <p:nvPr/>
        </p:nvSpPr>
        <p:spPr>
          <a:xfrm>
            <a:off x="2088881" y="2972928"/>
            <a:ext cx="779119" cy="36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s-ES" sz="800" b="1" dirty="0"/>
              <a:t>Navegador</a:t>
            </a:r>
          </a:p>
        </p:txBody>
      </p:sp>
      <p:sp>
        <p:nvSpPr>
          <p:cNvPr id="51" name="Google Shape;128;p19">
            <a:extLst>
              <a:ext uri="{FF2B5EF4-FFF2-40B4-BE49-F238E27FC236}">
                <a16:creationId xmlns:a16="http://schemas.microsoft.com/office/drawing/2014/main" id="{12B62266-BB8C-59D7-9AFE-F52E3575384A}"/>
              </a:ext>
            </a:extLst>
          </p:cNvPr>
          <p:cNvSpPr txBox="1">
            <a:spLocks/>
          </p:cNvSpPr>
          <p:nvPr/>
        </p:nvSpPr>
        <p:spPr>
          <a:xfrm>
            <a:off x="5452363" y="4339303"/>
            <a:ext cx="933714" cy="36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s-ES" sz="800" b="1" dirty="0"/>
              <a:t>Base de datos</a:t>
            </a:r>
          </a:p>
        </p:txBody>
      </p:sp>
      <p:sp>
        <p:nvSpPr>
          <p:cNvPr id="52" name="Google Shape;128;p19">
            <a:extLst>
              <a:ext uri="{FF2B5EF4-FFF2-40B4-BE49-F238E27FC236}">
                <a16:creationId xmlns:a16="http://schemas.microsoft.com/office/drawing/2014/main" id="{7018B27B-C113-407F-F917-05FBAA503D5A}"/>
              </a:ext>
            </a:extLst>
          </p:cNvPr>
          <p:cNvSpPr txBox="1">
            <a:spLocks/>
          </p:cNvSpPr>
          <p:nvPr/>
        </p:nvSpPr>
        <p:spPr>
          <a:xfrm>
            <a:off x="643452" y="2972928"/>
            <a:ext cx="683627" cy="36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s-ES" sz="800" b="1" dirty="0"/>
              <a:t>Usuario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9D8CE94-30AC-FB73-403F-E84A036917B9}"/>
              </a:ext>
            </a:extLst>
          </p:cNvPr>
          <p:cNvCxnSpPr>
            <a:cxnSpLocks/>
          </p:cNvCxnSpPr>
          <p:nvPr/>
        </p:nvCxnSpPr>
        <p:spPr>
          <a:xfrm>
            <a:off x="4572000" y="2747360"/>
            <a:ext cx="998944" cy="1088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87FC54F-045C-5C1A-B9F3-925FEFB82E0A}"/>
              </a:ext>
            </a:extLst>
          </p:cNvPr>
          <p:cNvCxnSpPr>
            <a:cxnSpLocks/>
          </p:cNvCxnSpPr>
          <p:nvPr/>
        </p:nvCxnSpPr>
        <p:spPr>
          <a:xfrm flipV="1">
            <a:off x="4572000" y="1748512"/>
            <a:ext cx="880363" cy="871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85FC336-8744-5B91-E6FE-B78B966D145D}"/>
              </a:ext>
            </a:extLst>
          </p:cNvPr>
          <p:cNvCxnSpPr>
            <a:cxnSpLocks/>
          </p:cNvCxnSpPr>
          <p:nvPr/>
        </p:nvCxnSpPr>
        <p:spPr>
          <a:xfrm>
            <a:off x="6189784" y="1576328"/>
            <a:ext cx="152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128;p19">
            <a:extLst>
              <a:ext uri="{FF2B5EF4-FFF2-40B4-BE49-F238E27FC236}">
                <a16:creationId xmlns:a16="http://schemas.microsoft.com/office/drawing/2014/main" id="{07A2F664-AD10-95A3-EF9D-D9C797A21AB9}"/>
              </a:ext>
            </a:extLst>
          </p:cNvPr>
          <p:cNvSpPr txBox="1">
            <a:spLocks/>
          </p:cNvSpPr>
          <p:nvPr/>
        </p:nvSpPr>
        <p:spPr>
          <a:xfrm rot="18879421">
            <a:off x="4307215" y="1764211"/>
            <a:ext cx="1061357" cy="36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s-ES" sz="600" dirty="0"/>
              <a:t>No existe la búsqueda o lleva más de 3’ en la base de datos</a:t>
            </a:r>
          </a:p>
        </p:txBody>
      </p:sp>
      <p:sp>
        <p:nvSpPr>
          <p:cNvPr id="61" name="Google Shape;128;p19">
            <a:extLst>
              <a:ext uri="{FF2B5EF4-FFF2-40B4-BE49-F238E27FC236}">
                <a16:creationId xmlns:a16="http://schemas.microsoft.com/office/drawing/2014/main" id="{E2EB3FB3-379D-21C0-7496-71F3FB78E8EE}"/>
              </a:ext>
            </a:extLst>
          </p:cNvPr>
          <p:cNvSpPr txBox="1">
            <a:spLocks/>
          </p:cNvSpPr>
          <p:nvPr/>
        </p:nvSpPr>
        <p:spPr>
          <a:xfrm rot="2819474">
            <a:off x="4774320" y="2939645"/>
            <a:ext cx="1061357" cy="36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s-ES" sz="600" dirty="0"/>
              <a:t>Almacenar búsqueda o recuperar datos de búsqueda</a:t>
            </a:r>
          </a:p>
        </p:txBody>
      </p:sp>
    </p:spTree>
    <p:extLst>
      <p:ext uri="{BB962C8B-B14F-4D97-AF65-F5344CB8AC3E}">
        <p14:creationId xmlns:p14="http://schemas.microsoft.com/office/powerpoint/2010/main" val="277011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body" idx="4294967295"/>
          </p:nvPr>
        </p:nvSpPr>
        <p:spPr>
          <a:xfrm>
            <a:off x="828475" y="3230794"/>
            <a:ext cx="75129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000" b="1" dirty="0"/>
              <a:t>Demostración </a:t>
            </a:r>
            <a:endParaRPr sz="3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Para terminar voy a realizar una demostración funcional del proyecto</a:t>
            </a:r>
            <a:endParaRPr sz="2000"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4" name="Google Shape;354;p32"/>
          <p:cNvGrpSpPr/>
          <p:nvPr/>
        </p:nvGrpSpPr>
        <p:grpSpPr>
          <a:xfrm>
            <a:off x="930469" y="2742816"/>
            <a:ext cx="603499" cy="605867"/>
            <a:chOff x="3782700" y="1538288"/>
            <a:chExt cx="1578600" cy="1578600"/>
          </a:xfrm>
        </p:grpSpPr>
        <p:sp>
          <p:nvSpPr>
            <p:cNvPr id="355" name="Google Shape;355;p3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2"/>
          <p:cNvGrpSpPr/>
          <p:nvPr/>
        </p:nvGrpSpPr>
        <p:grpSpPr>
          <a:xfrm>
            <a:off x="1072741" y="2927000"/>
            <a:ext cx="319659" cy="237367"/>
            <a:chOff x="5255200" y="3006475"/>
            <a:chExt cx="511700" cy="378575"/>
          </a:xfrm>
        </p:grpSpPr>
        <p:sp>
          <p:nvSpPr>
            <p:cNvPr id="360" name="Google Shape;360;p3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2"/>
          <p:cNvGrpSpPr/>
          <p:nvPr/>
        </p:nvGrpSpPr>
        <p:grpSpPr>
          <a:xfrm>
            <a:off x="3860824" y="687454"/>
            <a:ext cx="4542205" cy="2661224"/>
            <a:chOff x="1177450" y="241631"/>
            <a:chExt cx="6173152" cy="3616776"/>
          </a:xfrm>
        </p:grpSpPr>
        <p:sp>
          <p:nvSpPr>
            <p:cNvPr id="363" name="Google Shape;363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F6BF1B4-1213-E329-88AA-DE16480EC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89" y="819437"/>
            <a:ext cx="3546666" cy="22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5025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1"/>
                </a:solidFill>
              </a:rPr>
              <a:t>Hola!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294967295"/>
          </p:nvPr>
        </p:nvSpPr>
        <p:spPr>
          <a:xfrm>
            <a:off x="701974" y="2188406"/>
            <a:ext cx="8089414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/>
              <a:t>Soy Alberto Macías Gutiérrez</a:t>
            </a:r>
            <a:endParaRPr sz="4000" b="1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701974" y="3448988"/>
            <a:ext cx="6818379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Voy a presentar mi trabajo de fin de grado “Plataforma para el análisis de datos de Instagram 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80" name="Google Shape;80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Créditos</a:t>
            </a:r>
            <a:endParaRPr dirty="0"/>
          </a:p>
        </p:txBody>
      </p:sp>
      <p:sp>
        <p:nvSpPr>
          <p:cNvPr id="383" name="Google Shape;383;p34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54F5B"/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rgbClr val="454F5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sz="2400" dirty="0">
                <a:solidFill>
                  <a:srgbClr val="454F5B"/>
                </a:solidFill>
              </a:rPr>
              <a:t>Presentation template by </a:t>
            </a:r>
            <a:r>
              <a:rPr lang="en" sz="2400" u="sng" dirty="0">
                <a:solidFill>
                  <a:srgbClr val="454F5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 dirty="0">
              <a:solidFill>
                <a:srgbClr val="454F5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sz="2400" dirty="0">
                <a:solidFill>
                  <a:srgbClr val="454F5B"/>
                </a:solidFill>
              </a:rPr>
              <a:t>Photographs by </a:t>
            </a:r>
            <a:r>
              <a:rPr lang="en" sz="2400" u="sng" dirty="0">
                <a:solidFill>
                  <a:srgbClr val="454F5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 dirty="0">
              <a:solidFill>
                <a:srgbClr val="454F5B"/>
              </a:solidFill>
            </a:endParaRPr>
          </a:p>
        </p:txBody>
      </p:sp>
      <p:sp>
        <p:nvSpPr>
          <p:cNvPr id="384" name="Google Shape;384;p3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0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1"/>
                </a:solidFill>
              </a:rPr>
              <a:t>Gracias!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4294967295"/>
          </p:nvPr>
        </p:nvSpPr>
        <p:spPr>
          <a:xfrm>
            <a:off x="701982" y="2188411"/>
            <a:ext cx="5413068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/>
              <a:t>¿Alguna pregunta?</a:t>
            </a:r>
            <a:endParaRPr sz="4000" b="1"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Podéis contactar conmigo enviando un correo a “albertomaciasg@usal.es” </a:t>
            </a:r>
            <a:endParaRPr sz="2000" dirty="0"/>
          </a:p>
        </p:txBody>
      </p:sp>
      <p:sp>
        <p:nvSpPr>
          <p:cNvPr id="376" name="Google Shape;376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46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100;p16">
            <a:extLst>
              <a:ext uri="{FF2B5EF4-FFF2-40B4-BE49-F238E27FC236}">
                <a16:creationId xmlns:a16="http://schemas.microsoft.com/office/drawing/2014/main" id="{A3EBECDB-C863-F58B-A6D7-E7D952DE2F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 dirty="0"/>
              <a:t>Introducción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 dirty="0"/>
              <a:t>Principales tecnologías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 dirty="0"/>
              <a:t>Diseño de la base de datos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 dirty="0"/>
              <a:t>Obtención de datos de Instagram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 dirty="0"/>
              <a:t>Funcionamiento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1.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s-ES" dirty="0"/>
              <a:t>Más Smartphones con conexión a internet.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s-ES" dirty="0"/>
              <a:t>Más usuarios con redes sociales.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s-ES" dirty="0"/>
              <a:t>Gran cantidad de datos en las redes sociales.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s-ES" dirty="0"/>
              <a:t>Difícil entendimiento y recuperación de datos.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¿Por qué Instagram?</a:t>
            </a: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C17B03-5C6D-8F90-C89B-72F24BB3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757" y="1424550"/>
            <a:ext cx="5862842" cy="33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7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742950" y="3193069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2.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Principales tecnologías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49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web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Django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Framework de desarrollo web escrito en Python.</a:t>
            </a: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Python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Lenguaje de programación del backend.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HTML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Lenguaje de marcado para la creación de páginas web.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05454BF4-F194-5A4B-0A8D-CC9E1AD8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3531508"/>
            <a:ext cx="1249725" cy="1249725"/>
          </a:xfrm>
          <a:prstGeom prst="rect">
            <a:avLst/>
          </a:prstGeom>
        </p:spPr>
      </p:pic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C3228F2-7442-2FB9-9398-E11EDFDDF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087" y="3531508"/>
            <a:ext cx="1117898" cy="1249725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3B8B0EFC-B663-7749-E604-294530EE6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975" y="3531508"/>
            <a:ext cx="1249725" cy="12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web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CSS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Lenguaje para describir la presentación de documentos HTML.</a:t>
            </a: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JavaScript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Lenguaje de programación para dar interactividad a las páginas web.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Bootstrap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Biblioteca multiplataforma para el diseño de sitios web.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F7814A3A-6145-814A-DCA5-8440CE06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8" y="3531508"/>
            <a:ext cx="1249725" cy="1249725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DCEB3DD-CDE5-7249-B990-9F67CBD63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842" y="3531508"/>
            <a:ext cx="1249726" cy="1249726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8CD54185-CF8C-3486-4FE7-744B89626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099" y="3531508"/>
            <a:ext cx="1249726" cy="12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96398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352</Words>
  <Application>Microsoft Office PowerPoint</Application>
  <PresentationFormat>Presentación en pantalla (16:9)</PresentationFormat>
  <Paragraphs>94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Montserrat</vt:lpstr>
      <vt:lpstr>Arial</vt:lpstr>
      <vt:lpstr>Calibri</vt:lpstr>
      <vt:lpstr>Desdemona template</vt:lpstr>
      <vt:lpstr>Plataforma para el análisis de datos de Instagram</vt:lpstr>
      <vt:lpstr>Hola!</vt:lpstr>
      <vt:lpstr>Índice</vt:lpstr>
      <vt:lpstr>1. Introducción</vt:lpstr>
      <vt:lpstr>Contexto</vt:lpstr>
      <vt:lpstr>¿Por qué Instagram?</vt:lpstr>
      <vt:lpstr>2. Principales tecnologías</vt:lpstr>
      <vt:lpstr>Desarrollo web</vt:lpstr>
      <vt:lpstr>Desarrollo web</vt:lpstr>
      <vt:lpstr>Base de datos</vt:lpstr>
      <vt:lpstr>3. Diseño de la base de datos</vt:lpstr>
      <vt:lpstr>Usuarios</vt:lpstr>
      <vt:lpstr>Cuentas de Instagram Buscadas</vt:lpstr>
      <vt:lpstr>Publicaciones de Instagram Buscadas</vt:lpstr>
      <vt:lpstr>4. Obtención de datos de Instagram</vt:lpstr>
      <vt:lpstr>Instaloader</vt:lpstr>
      <vt:lpstr>5. Funcionamiento</vt:lpstr>
      <vt:lpstr>Representación </vt:lpstr>
      <vt:lpstr>Presentación de PowerPoint</vt:lpstr>
      <vt:lpstr>Créditos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para el análisis de datos de Instagram</dc:title>
  <dc:creator>Alberto Macias Gutierrez</dc:creator>
  <cp:lastModifiedBy>Alberto Macias Gutierrez</cp:lastModifiedBy>
  <cp:revision>6</cp:revision>
  <dcterms:modified xsi:type="dcterms:W3CDTF">2022-09-18T22:20:04Z</dcterms:modified>
</cp:coreProperties>
</file>