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y="5143500" cx="9144000"/>
  <p:notesSz cx="6858000" cy="9144000"/>
  <p:embeddedFontLst>
    <p:embeddedFont>
      <p:font typeface="Montserrat"/>
      <p:regular r:id="rId78"/>
      <p:bold r:id="rId79"/>
      <p:italic r:id="rId80"/>
      <p:boldItalic r:id="rId81"/>
    </p:embeddedFont>
    <p:embeddedFont>
      <p:font typeface="Montserrat Light"/>
      <p:regular r:id="rId82"/>
      <p:bold r:id="rId83"/>
      <p:italic r:id="rId84"/>
      <p:boldItalic r:id="rId85"/>
    </p:embeddedFont>
    <p:embeddedFont>
      <p:font typeface="Montserrat ExtraBold"/>
      <p:bold r:id="rId86"/>
      <p:boldItalic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MontserratLight-italic.fntdata"/><Relationship Id="rId83" Type="http://schemas.openxmlformats.org/officeDocument/2006/relationships/font" Target="fonts/MontserratLight-bold.fntdata"/><Relationship Id="rId42" Type="http://schemas.openxmlformats.org/officeDocument/2006/relationships/slide" Target="slides/slide37.xml"/><Relationship Id="rId86" Type="http://schemas.openxmlformats.org/officeDocument/2006/relationships/font" Target="fonts/MontserratExtraBold-bold.fntdata"/><Relationship Id="rId41" Type="http://schemas.openxmlformats.org/officeDocument/2006/relationships/slide" Target="slides/slide36.xml"/><Relationship Id="rId85" Type="http://schemas.openxmlformats.org/officeDocument/2006/relationships/font" Target="fonts/MontserratLight-boldItalic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87" Type="http://schemas.openxmlformats.org/officeDocument/2006/relationships/font" Target="fonts/MontserratExtraBold-bold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Montserrat-italic.fntdata"/><Relationship Id="rId82" Type="http://schemas.openxmlformats.org/officeDocument/2006/relationships/font" Target="fonts/MontserratLight-regular.fntdata"/><Relationship Id="rId81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Montserrat-bold.fntdata"/><Relationship Id="rId34" Type="http://schemas.openxmlformats.org/officeDocument/2006/relationships/slide" Target="slides/slide29.xml"/><Relationship Id="rId78" Type="http://schemas.openxmlformats.org/officeDocument/2006/relationships/font" Target="fonts/Montserrat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b5b29e2b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b5b29e2b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b5b29e2b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b5b29e2b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d0fc373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d0fc373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ad0fc373d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ad0fc373d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ad0fc373d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ad0fc373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ad0fc373d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ad0fc373d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8016bfa5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a8016bfa5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a8016bfa5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a8016bfa5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a8016bfa5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a8016bfa5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7feea256e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7feea256e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f04aeca0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af04aeca0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8a69e669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8a69e669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a67e51659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a67e51659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a8016bfa5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a8016bfa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8a69e66996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8a69e6699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7feea256ed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7feea256ed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a69e6699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a69e6699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a8016bfa5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a8016bfa5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a8016bfa5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a8016bfa5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8a69e66996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8a69e66996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feea256ed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feea256ed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a69e669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a69e669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a8016bfa5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a8016bfa5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a67e5165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a67e5165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a8016bfa5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a8016bfa5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a8016bfa5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a8016bfa5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a8016bfa5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a8016bfa5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a67e51659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a67e51659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a8016bfa5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a8016bfa5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a8016bfa5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a8016bfa5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a67e51659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a67e51659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a8016bfa5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a8016bfa5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d0fc373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d0fc373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a8016bfa5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a8016bfa5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a8016bfa58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a8016bfa58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a8016bfa58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a8016bfa58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a8016bfa5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a8016bfa5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ad0fc373d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ad0fc373d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ae132ea8e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ae132ea8e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ad0fc373df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ad0fc373d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ad0fc373d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ad0fc373d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ad0fc373d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ad0fc373d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ad0fc373d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ad0fc373d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e132ea8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e132ea8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ad0fc373d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ad0fc373d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ad0fc373d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ad0fc373d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ad0fc373d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ad0fc373d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ad0fc373d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ad0fc373d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ad0fc373d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ad0fc373d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ad0fc373d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ad0fc373d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ad0fc373d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ad0fc373d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ad0fc373d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ad0fc373d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ad0fc373d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ad0fc373d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ad0fc373d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ad0fc373d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b5b29e2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b5b29e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ad0fc373df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ad0fc373df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ad0fc373df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ad0fc373df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ad0fc373df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ad0fc373df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ad0fc373df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ad0fc373df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ad0fc373df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ad0fc373df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ad0fc373df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ad0fc373df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ad0fc373df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ad0fc373df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ad0fc373df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ad0fc373df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ad0fc373df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ad0fc373df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ad0fc373df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ad0fc373df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a69e669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a69e669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ad0fc373df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ad0fc373df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ad0fc373df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ad0fc373df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ad0fc373df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ad0fc373df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d0fc373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d0fc373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b5b29e2b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b5b29e2b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10" Type="http://schemas.openxmlformats.org/officeDocument/2006/relationships/image" Target="../media/image16.png"/><Relationship Id="rId9" Type="http://schemas.openxmlformats.org/officeDocument/2006/relationships/image" Target="../media/image19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slide" Target="/ppt/slides/slide50.xml"/><Relationship Id="rId8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slide" Target="/ppt/slides/slide52.xml"/><Relationship Id="rId6" Type="http://schemas.openxmlformats.org/officeDocument/2006/relationships/image" Target="../media/image1.png"/><Relationship Id="rId7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slide" Target="/ppt/slides/slide53.xml"/><Relationship Id="rId7" Type="http://schemas.openxmlformats.org/officeDocument/2006/relationships/image" Target="../media/image1.png"/><Relationship Id="rId8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slide" Target="/ppt/slides/slide54.xml"/><Relationship Id="rId5" Type="http://schemas.openxmlformats.org/officeDocument/2006/relationships/image" Target="../media/image1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5" Type="http://schemas.openxmlformats.org/officeDocument/2006/relationships/slide" Target="/ppt/slides/slide55.xml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slide" Target="/ppt/slides/slide57.xml"/><Relationship Id="rId6" Type="http://schemas.openxmlformats.org/officeDocument/2006/relationships/image" Target="../media/image1.png"/><Relationship Id="rId7" Type="http://schemas.openxmlformats.org/officeDocument/2006/relationships/image" Target="../media/image29.png"/><Relationship Id="rId8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30.png"/><Relationship Id="rId5" Type="http://schemas.openxmlformats.org/officeDocument/2006/relationships/slide" Target="/ppt/slides/slide59.xml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slide" Target="/ppt/slides/slide47.xml"/><Relationship Id="rId5" Type="http://schemas.openxmlformats.org/officeDocument/2006/relationships/image" Target="../media/image1.png"/><Relationship Id="rId6" Type="http://schemas.openxmlformats.org/officeDocument/2006/relationships/slide" Target="/ppt/slides/slide7.xml"/><Relationship Id="rId7" Type="http://schemas.openxmlformats.org/officeDocument/2006/relationships/image" Target="../media/image2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31.png"/><Relationship Id="rId5" Type="http://schemas.openxmlformats.org/officeDocument/2006/relationships/slide" Target="/ppt/slides/slide59.xml"/><Relationship Id="rId6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32.png"/><Relationship Id="rId5" Type="http://schemas.openxmlformats.org/officeDocument/2006/relationships/slide" Target="/ppt/slides/slide60.xml"/><Relationship Id="rId6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39.png"/><Relationship Id="rId5" Type="http://schemas.openxmlformats.org/officeDocument/2006/relationships/slide" Target="/ppt/slides/slide61.xml"/><Relationship Id="rId6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34.png"/><Relationship Id="rId5" Type="http://schemas.openxmlformats.org/officeDocument/2006/relationships/slide" Target="/ppt/slides/slide61.xml"/><Relationship Id="rId6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33.png"/><Relationship Id="rId5" Type="http://schemas.openxmlformats.org/officeDocument/2006/relationships/slide" Target="/ppt/slides/slide62.xml"/><Relationship Id="rId6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slide" Target="/ppt/slides/slide62.xml"/><Relationship Id="rId7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37.png"/><Relationship Id="rId5" Type="http://schemas.openxmlformats.org/officeDocument/2006/relationships/slide" Target="/ppt/slides/slide62.xml"/><Relationship Id="rId6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38.png"/><Relationship Id="rId5" Type="http://schemas.openxmlformats.org/officeDocument/2006/relationships/slide" Target="/ppt/slides/slide63.xml"/><Relationship Id="rId6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44.png"/><Relationship Id="rId5" Type="http://schemas.openxmlformats.org/officeDocument/2006/relationships/slide" Target="/ppt/slides/slide63.xml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os.madrid.es/portal/site/egob/menuitem.c05c1f754a33a9fbe4b2e4b284f1a5a0/?vgnextoid=fb9a498a6bdb9410VgnVCM1000000b205a0aRCRD&amp;vgnextchannel=374512b9ace9f310VgnVCM100000171f5a0aRCRD&amp;vgnextfmt=default" TargetMode="External"/><Relationship Id="rId4" Type="http://schemas.openxmlformats.org/officeDocument/2006/relationships/hyperlink" Target="https://www.winemag.com/?s=&amp;drink_type=wine" TargetMode="External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44.png"/><Relationship Id="rId5" Type="http://schemas.openxmlformats.org/officeDocument/2006/relationships/slide" Target="/ppt/slides/slide64.xml"/><Relationship Id="rId6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44.png"/><Relationship Id="rId5" Type="http://schemas.openxmlformats.org/officeDocument/2006/relationships/slide" Target="/ppt/slides/slide64.xml"/><Relationship Id="rId6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44.png"/><Relationship Id="rId5" Type="http://schemas.openxmlformats.org/officeDocument/2006/relationships/slide" Target="/ppt/slides/slide64.xml"/><Relationship Id="rId6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45.png"/><Relationship Id="rId5" Type="http://schemas.openxmlformats.org/officeDocument/2006/relationships/slide" Target="/ppt/slides/slide64.xml"/><Relationship Id="rId6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46.png"/><Relationship Id="rId5" Type="http://schemas.openxmlformats.org/officeDocument/2006/relationships/slide" Target="/ppt/slides/slide64.xml"/><Relationship Id="rId6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42.png"/><Relationship Id="rId5" Type="http://schemas.openxmlformats.org/officeDocument/2006/relationships/slide" Target="/ppt/slides/slide65.xml"/><Relationship Id="rId6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52.png"/><Relationship Id="rId5" Type="http://schemas.openxmlformats.org/officeDocument/2006/relationships/slide" Target="/ppt/slides/slide65.xml"/><Relationship Id="rId6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50.png"/><Relationship Id="rId5" Type="http://schemas.openxmlformats.org/officeDocument/2006/relationships/slide" Target="/ppt/slides/slide65.xml"/><Relationship Id="rId6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slide" Target="/ppt/slides/slide67.xml"/><Relationship Id="rId5" Type="http://schemas.openxmlformats.org/officeDocument/2006/relationships/image" Target="../media/image1.png"/><Relationship Id="rId6" Type="http://schemas.openxmlformats.org/officeDocument/2006/relationships/image" Target="../media/image5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48.png"/><Relationship Id="rId5" Type="http://schemas.openxmlformats.org/officeDocument/2006/relationships/slide" Target="/ppt/slides/slide67.xml"/><Relationship Id="rId6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54.png"/><Relationship Id="rId5" Type="http://schemas.openxmlformats.org/officeDocument/2006/relationships/slide" Target="/ppt/slides/slide69.xml"/><Relationship Id="rId6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51.png"/><Relationship Id="rId5" Type="http://schemas.openxmlformats.org/officeDocument/2006/relationships/slide" Target="/ppt/slides/slide70.xml"/><Relationship Id="rId6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49.png"/><Relationship Id="rId5" Type="http://schemas.openxmlformats.org/officeDocument/2006/relationships/slide" Target="/ppt/slides/slide72.xml"/><Relationship Id="rId6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55.png"/><Relationship Id="rId5" Type="http://schemas.openxmlformats.org/officeDocument/2006/relationships/slide" Target="/ppt/slides/slide7.xml"/><Relationship Id="rId6" Type="http://schemas.openxmlformats.org/officeDocument/2006/relationships/image" Target="../media/image2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60.png"/><Relationship Id="rId5" Type="http://schemas.openxmlformats.org/officeDocument/2006/relationships/slide" Target="/ppt/slides/slide8.xml"/><Relationship Id="rId6" Type="http://schemas.openxmlformats.org/officeDocument/2006/relationships/image" Target="../media/image2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slide" Target="/ppt/slides/slide9.xml"/><Relationship Id="rId7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slide" Target="/ppt/slides/slide10.xml"/><Relationship Id="rId5" Type="http://schemas.openxmlformats.org/officeDocument/2006/relationships/image" Target="../media/image23.png"/><Relationship Id="rId6" Type="http://schemas.openxmlformats.org/officeDocument/2006/relationships/image" Target="../media/image6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58.png"/><Relationship Id="rId5" Type="http://schemas.openxmlformats.org/officeDocument/2006/relationships/slide" Target="/ppt/slides/slide11.xml"/><Relationship Id="rId6" Type="http://schemas.openxmlformats.org/officeDocument/2006/relationships/image" Target="../media/image2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61.png"/><Relationship Id="rId5" Type="http://schemas.openxmlformats.org/officeDocument/2006/relationships/slide" Target="/ppt/slides/slide11.xml"/><Relationship Id="rId6" Type="http://schemas.openxmlformats.org/officeDocument/2006/relationships/image" Target="../media/image2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Relationship Id="rId4" Type="http://schemas.openxmlformats.org/officeDocument/2006/relationships/image" Target="../media/image62.png"/><Relationship Id="rId5" Type="http://schemas.openxmlformats.org/officeDocument/2006/relationships/slide" Target="/ppt/slides/slide12.xml"/><Relationship Id="rId6" Type="http://schemas.openxmlformats.org/officeDocument/2006/relationships/image" Target="../media/image2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Relationship Id="rId4" Type="http://schemas.openxmlformats.org/officeDocument/2006/relationships/image" Target="../media/image59.png"/><Relationship Id="rId5" Type="http://schemas.openxmlformats.org/officeDocument/2006/relationships/slide" Target="/ppt/slides/slide13.xml"/><Relationship Id="rId6" Type="http://schemas.openxmlformats.org/officeDocument/2006/relationships/image" Target="../media/image2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Relationship Id="rId4" Type="http://schemas.openxmlformats.org/officeDocument/2006/relationships/image" Target="../media/image64.png"/><Relationship Id="rId5" Type="http://schemas.openxmlformats.org/officeDocument/2006/relationships/slide" Target="/ppt/slides/slide13.xml"/><Relationship Id="rId6" Type="http://schemas.openxmlformats.org/officeDocument/2006/relationships/image" Target="../media/image2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Relationship Id="rId4" Type="http://schemas.openxmlformats.org/officeDocument/2006/relationships/image" Target="../media/image66.png"/><Relationship Id="rId5" Type="http://schemas.openxmlformats.org/officeDocument/2006/relationships/slide" Target="/ppt/slides/slide14.xml"/><Relationship Id="rId6" Type="http://schemas.openxmlformats.org/officeDocument/2006/relationships/image" Target="../media/image2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Relationship Id="rId4" Type="http://schemas.openxmlformats.org/officeDocument/2006/relationships/image" Target="../media/image65.png"/><Relationship Id="rId5" Type="http://schemas.openxmlformats.org/officeDocument/2006/relationships/slide" Target="/ppt/slides/slide15.xml"/><Relationship Id="rId6" Type="http://schemas.openxmlformats.org/officeDocument/2006/relationships/image" Target="../media/image2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Relationship Id="rId4" Type="http://schemas.openxmlformats.org/officeDocument/2006/relationships/image" Target="../media/image75.png"/><Relationship Id="rId5" Type="http://schemas.openxmlformats.org/officeDocument/2006/relationships/slide" Target="/ppt/slides/slide19.xml"/><Relationship Id="rId6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6.png"/><Relationship Id="rId4" Type="http://schemas.openxmlformats.org/officeDocument/2006/relationships/slide" Target="/ppt/slides/slide21.xml"/><Relationship Id="rId5" Type="http://schemas.openxmlformats.org/officeDocument/2006/relationships/image" Target="../media/image2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2.png"/><Relationship Id="rId4" Type="http://schemas.openxmlformats.org/officeDocument/2006/relationships/slide" Target="/ppt/slides/slide22.xml"/><Relationship Id="rId5" Type="http://schemas.openxmlformats.org/officeDocument/2006/relationships/image" Target="../media/image2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0.png"/><Relationship Id="rId4" Type="http://schemas.openxmlformats.org/officeDocument/2006/relationships/slide" Target="/ppt/slides/slide25.xml"/><Relationship Id="rId5" Type="http://schemas.openxmlformats.org/officeDocument/2006/relationships/image" Target="../media/image2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7.png"/><Relationship Id="rId4" Type="http://schemas.openxmlformats.org/officeDocument/2006/relationships/slide" Target="/ppt/slides/slide28.xml"/><Relationship Id="rId5" Type="http://schemas.openxmlformats.org/officeDocument/2006/relationships/image" Target="../media/image2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8.png"/><Relationship Id="rId4" Type="http://schemas.openxmlformats.org/officeDocument/2006/relationships/slide" Target="/ppt/slides/slide30.xml"/><Relationship Id="rId5" Type="http://schemas.openxmlformats.org/officeDocument/2006/relationships/image" Target="../media/image2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9.png"/><Relationship Id="rId4" Type="http://schemas.openxmlformats.org/officeDocument/2006/relationships/slide" Target="/ppt/slides/slide36.xml"/><Relationship Id="rId5" Type="http://schemas.openxmlformats.org/officeDocument/2006/relationships/image" Target="../media/image2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1.png"/><Relationship Id="rId4" Type="http://schemas.openxmlformats.org/officeDocument/2006/relationships/slide" Target="/ppt/slides/slide39.xml"/><Relationship Id="rId5" Type="http://schemas.openxmlformats.org/officeDocument/2006/relationships/image" Target="../media/image2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7.png"/><Relationship Id="rId4" Type="http://schemas.openxmlformats.org/officeDocument/2006/relationships/slide" Target="/ppt/slides/slide40.xml"/><Relationship Id="rId5" Type="http://schemas.openxmlformats.org/officeDocument/2006/relationships/image" Target="../media/image2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8.png"/><Relationship Id="rId4" Type="http://schemas.openxmlformats.org/officeDocument/2006/relationships/slide" Target="/ppt/slides/slide40.xml"/><Relationship Id="rId5" Type="http://schemas.openxmlformats.org/officeDocument/2006/relationships/image" Target="../media/image2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74.png"/><Relationship Id="rId4" Type="http://schemas.openxmlformats.org/officeDocument/2006/relationships/slide" Target="/ppt/slides/slide41.xml"/><Relationship Id="rId5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1" Type="http://schemas.openxmlformats.org/officeDocument/2006/relationships/image" Target="../media/image1.png"/><Relationship Id="rId10" Type="http://schemas.openxmlformats.org/officeDocument/2006/relationships/slide" Target="/ppt/slides/slide47.xml"/><Relationship Id="rId9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47.png"/><Relationship Id="rId8" Type="http://schemas.openxmlformats.org/officeDocument/2006/relationships/image" Target="../media/image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73.png"/><Relationship Id="rId4" Type="http://schemas.openxmlformats.org/officeDocument/2006/relationships/slide" Target="/ppt/slides/slide42.xml"/><Relationship Id="rId5" Type="http://schemas.openxmlformats.org/officeDocument/2006/relationships/image" Target="../media/image2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slide" Target="/ppt/slides/slide42.xml"/><Relationship Id="rId4" Type="http://schemas.openxmlformats.org/officeDocument/2006/relationships/image" Target="../media/image23.png"/><Relationship Id="rId5" Type="http://schemas.openxmlformats.org/officeDocument/2006/relationships/image" Target="../media/image8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79.png"/><Relationship Id="rId4" Type="http://schemas.openxmlformats.org/officeDocument/2006/relationships/slide" Target="/ppt/slides/slide43.xml"/><Relationship Id="rId5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slide" Target="/ppt/slides/slide48.xml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slide" Target="/ppt/slides/slide49.xm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57150"/>
            <a:ext cx="63627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FINAL PROJECT </a:t>
            </a:r>
            <a:r>
              <a:rPr lang="es" sz="15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(MÓDULO-2)</a:t>
            </a:r>
            <a:endParaRPr sz="37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-</a:t>
            </a:r>
            <a:r>
              <a:rPr lang="es" sz="19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Madrid Open Data</a:t>
            </a:r>
            <a:endParaRPr sz="19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-Wines</a:t>
            </a:r>
            <a:endParaRPr sz="19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50075"/>
            <a:ext cx="8520600" cy="13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s" sz="20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Squad Rapid Miner</a:t>
            </a:r>
            <a:endParaRPr sz="2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s" sz="20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Padilla Nieto, Alberto</a:t>
            </a:r>
            <a:endParaRPr sz="2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s" sz="20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Vilaró Antunes Dos Santo, Francesc</a:t>
            </a:r>
            <a:endParaRPr sz="2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s" sz="20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Moncho, Jesús</a:t>
            </a:r>
            <a:endParaRPr sz="2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s" sz="20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Chin Jiménez Lien</a:t>
            </a:r>
            <a:endParaRPr sz="20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675" y="4447875"/>
            <a:ext cx="150661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6988" y="2308275"/>
            <a:ext cx="1141800" cy="11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ctrTitle"/>
          </p:nvPr>
        </p:nvSpPr>
        <p:spPr>
          <a:xfrm>
            <a:off x="155850" y="147650"/>
            <a:ext cx="8832300" cy="13251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4.-5. En las</a:t>
            </a: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dos columnas VEL_LIMITE y VEL_CIRCULA:</a:t>
            </a:r>
            <a:endParaRPr sz="20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-Cambia todas las anomalías que detectes a nulas.</a:t>
            </a:r>
            <a:endParaRPr sz="20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-Valores nulos de las dos variables a 0 y númerico.</a:t>
            </a:r>
            <a:endParaRPr sz="20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-Límite de velocidad más repetida.</a:t>
            </a:r>
            <a:endParaRPr sz="20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624250" y="1643350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624250" y="2212750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624250" y="2841725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624250" y="1518325"/>
            <a:ext cx="8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Char char="●"/>
            </a:pP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La función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.value_counts(...) +.replace(...) 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para la columna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VEL_LIMITE:</a:t>
            </a:r>
            <a:endParaRPr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147" name="Google Shape;147;p22"/>
          <p:cNvGrpSpPr/>
          <p:nvPr/>
        </p:nvGrpSpPr>
        <p:grpSpPr>
          <a:xfrm>
            <a:off x="1156900" y="2744025"/>
            <a:ext cx="6830188" cy="2194500"/>
            <a:chOff x="1156900" y="2467450"/>
            <a:chExt cx="6830188" cy="2194500"/>
          </a:xfrm>
        </p:grpSpPr>
        <p:pic>
          <p:nvPicPr>
            <p:cNvPr id="148" name="Google Shape;14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99500" y="2735555"/>
              <a:ext cx="1167997" cy="14599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" name="Google Shape;149;p22"/>
            <p:cNvGrpSpPr/>
            <p:nvPr/>
          </p:nvGrpSpPr>
          <p:grpSpPr>
            <a:xfrm>
              <a:off x="1156900" y="2467450"/>
              <a:ext cx="6830188" cy="2194500"/>
              <a:chOff x="624250" y="1558150"/>
              <a:chExt cx="6830188" cy="2194500"/>
            </a:xfrm>
          </p:grpSpPr>
          <p:grpSp>
            <p:nvGrpSpPr>
              <p:cNvPr id="150" name="Google Shape;150;p22"/>
              <p:cNvGrpSpPr/>
              <p:nvPr/>
            </p:nvGrpSpPr>
            <p:grpSpPr>
              <a:xfrm>
                <a:off x="624250" y="1558150"/>
                <a:ext cx="1356900" cy="2194500"/>
                <a:chOff x="624250" y="1558150"/>
                <a:chExt cx="1356900" cy="2194500"/>
              </a:xfrm>
            </p:grpSpPr>
            <p:pic>
              <p:nvPicPr>
                <p:cNvPr id="151" name="Google Shape;151;p2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775125" y="1771450"/>
                  <a:ext cx="1123950" cy="1981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2" name="Google Shape;152;p22"/>
                <p:cNvSpPr txBox="1"/>
                <p:nvPr/>
              </p:nvSpPr>
              <p:spPr>
                <a:xfrm>
                  <a:off x="624250" y="1558150"/>
                  <a:ext cx="13569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" sz="1000" u="sng">
                      <a:solidFill>
                        <a:srgbClr val="97171E"/>
                      </a:solidFill>
                      <a:latin typeface="Montserrat ExtraBold"/>
                      <a:ea typeface="Montserrat ExtraBold"/>
                      <a:cs typeface="Montserrat ExtraBold"/>
                      <a:sym typeface="Montserrat ExtraBold"/>
                    </a:rPr>
                    <a:t>VALUE</a:t>
                  </a:r>
                  <a:r>
                    <a:rPr lang="es" sz="1000">
                      <a:solidFill>
                        <a:srgbClr val="97171E"/>
                      </a:solidFill>
                      <a:latin typeface="Montserrat ExtraBold"/>
                      <a:ea typeface="Montserrat ExtraBold"/>
                      <a:cs typeface="Montserrat ExtraBold"/>
                      <a:sym typeface="Montserrat ExtraBold"/>
                    </a:rPr>
                    <a:t>	    </a:t>
                  </a:r>
                  <a:r>
                    <a:rPr lang="es" sz="1000" u="sng">
                      <a:solidFill>
                        <a:srgbClr val="97171E"/>
                      </a:solidFill>
                      <a:latin typeface="Montserrat ExtraBold"/>
                      <a:ea typeface="Montserrat ExtraBold"/>
                      <a:cs typeface="Montserrat ExtraBold"/>
                      <a:sym typeface="Montserrat ExtraBold"/>
                    </a:rPr>
                    <a:t>COUNTS</a:t>
                  </a:r>
                  <a:endParaRPr sz="1000" u="sng">
                    <a:solidFill>
                      <a:srgbClr val="97171E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endParaRPr>
                </a:p>
              </p:txBody>
            </p:sp>
          </p:grpSp>
          <p:grpSp>
            <p:nvGrpSpPr>
              <p:cNvPr id="153" name="Google Shape;153;p22"/>
              <p:cNvGrpSpPr/>
              <p:nvPr/>
            </p:nvGrpSpPr>
            <p:grpSpPr>
              <a:xfrm>
                <a:off x="3242400" y="1558150"/>
                <a:ext cx="1356900" cy="2042100"/>
                <a:chOff x="3242400" y="1558150"/>
                <a:chExt cx="1356900" cy="2042100"/>
              </a:xfrm>
            </p:grpSpPr>
            <p:pic>
              <p:nvPicPr>
                <p:cNvPr id="154" name="Google Shape;154;p22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3381163" y="1794850"/>
                  <a:ext cx="1102244" cy="1805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5" name="Google Shape;155;p22"/>
                <p:cNvSpPr txBox="1"/>
                <p:nvPr/>
              </p:nvSpPr>
              <p:spPr>
                <a:xfrm>
                  <a:off x="3242400" y="1558150"/>
                  <a:ext cx="13569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" sz="1000" u="sng">
                      <a:solidFill>
                        <a:srgbClr val="97171E"/>
                      </a:solidFill>
                      <a:latin typeface="Montserrat ExtraBold"/>
                      <a:ea typeface="Montserrat ExtraBold"/>
                      <a:cs typeface="Montserrat ExtraBold"/>
                      <a:sym typeface="Montserrat ExtraBold"/>
                    </a:rPr>
                    <a:t>VALUE</a:t>
                  </a:r>
                  <a:r>
                    <a:rPr lang="es" sz="1000">
                      <a:solidFill>
                        <a:srgbClr val="97171E"/>
                      </a:solidFill>
                      <a:latin typeface="Montserrat ExtraBold"/>
                      <a:ea typeface="Montserrat ExtraBold"/>
                      <a:cs typeface="Montserrat ExtraBold"/>
                      <a:sym typeface="Montserrat ExtraBold"/>
                    </a:rPr>
                    <a:t>	    </a:t>
                  </a:r>
                  <a:r>
                    <a:rPr lang="es" sz="1000" u="sng">
                      <a:solidFill>
                        <a:srgbClr val="97171E"/>
                      </a:solidFill>
                      <a:latin typeface="Montserrat ExtraBold"/>
                      <a:ea typeface="Montserrat ExtraBold"/>
                      <a:cs typeface="Montserrat ExtraBold"/>
                      <a:sym typeface="Montserrat ExtraBold"/>
                    </a:rPr>
                    <a:t>COUNTS</a:t>
                  </a:r>
                  <a:endParaRPr sz="1000" u="sng">
                    <a:solidFill>
                      <a:srgbClr val="97171E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endParaRPr>
                </a:p>
              </p:txBody>
            </p:sp>
          </p:grpSp>
          <p:sp>
            <p:nvSpPr>
              <p:cNvPr id="156" name="Google Shape;156;p22"/>
              <p:cNvSpPr txBox="1"/>
              <p:nvPr/>
            </p:nvSpPr>
            <p:spPr>
              <a:xfrm>
                <a:off x="6097538" y="1558150"/>
                <a:ext cx="1356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000" u="sng">
                    <a:solidFill>
                      <a:srgbClr val="97171E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VALUE	</a:t>
                </a:r>
                <a:r>
                  <a:rPr lang="es" sz="1000">
                    <a:solidFill>
                      <a:srgbClr val="97171E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    </a:t>
                </a:r>
                <a:r>
                  <a:rPr lang="es" sz="1000" u="sng">
                    <a:solidFill>
                      <a:srgbClr val="97171E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COUNTS</a:t>
                </a:r>
                <a:endParaRPr sz="1000" u="sng">
                  <a:solidFill>
                    <a:srgbClr val="97171E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endParaRPr>
              </a:p>
            </p:txBody>
          </p:sp>
          <p:sp>
            <p:nvSpPr>
              <p:cNvPr id="157" name="Google Shape;157;p22"/>
              <p:cNvSpPr/>
              <p:nvPr/>
            </p:nvSpPr>
            <p:spPr>
              <a:xfrm>
                <a:off x="2315350" y="2431900"/>
                <a:ext cx="448200" cy="3018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97171E"/>
              </a:solidFill>
              <a:ln cap="flat" cmpd="sng" w="9525">
                <a:solidFill>
                  <a:srgbClr val="97171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2"/>
              <p:cNvSpPr/>
              <p:nvPr/>
            </p:nvSpPr>
            <p:spPr>
              <a:xfrm>
                <a:off x="5101025" y="2420850"/>
                <a:ext cx="448200" cy="3018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97171E"/>
              </a:solidFill>
              <a:ln cap="flat" cmpd="sng" w="9525">
                <a:solidFill>
                  <a:srgbClr val="97171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9" name="Google Shape;159;p22"/>
          <p:cNvSpPr/>
          <p:nvPr/>
        </p:nvSpPr>
        <p:spPr>
          <a:xfrm>
            <a:off x="6689600" y="3156288"/>
            <a:ext cx="1297500" cy="194400"/>
          </a:xfrm>
          <a:prstGeom prst="ellipse">
            <a:avLst/>
          </a:prstGeom>
          <a:noFill/>
          <a:ln cap="flat" cmpd="sng" w="19050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2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56413" y="1918525"/>
            <a:ext cx="5831175" cy="2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 rotWithShape="1">
          <a:blip r:embed="rId10">
            <a:alphaModFix/>
          </a:blip>
          <a:srcRect b="0" l="0" r="0" t="10546"/>
          <a:stretch/>
        </p:blipFill>
        <p:spPr>
          <a:xfrm>
            <a:off x="1656425" y="2216024"/>
            <a:ext cx="5831150" cy="4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ctrTitle"/>
          </p:nvPr>
        </p:nvSpPr>
        <p:spPr>
          <a:xfrm>
            <a:off x="315588" y="464975"/>
            <a:ext cx="8512800" cy="9723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6. Generar una nueva columna denominada DIFERENCIA_KMH, para obtener un top 10 de los conductores que excedieron los límites a mayor velocidad.</a:t>
            </a:r>
            <a:endParaRPr sz="20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624250" y="1643350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624250" y="2212750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624250" y="2841725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624250" y="3411125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0825" y="2212738"/>
            <a:ext cx="336232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/>
        </p:nvSpPr>
        <p:spPr>
          <a:xfrm>
            <a:off x="315600" y="1470075"/>
            <a:ext cx="90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Char char="●"/>
            </a:pP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Utilizando la función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.sort_values(...):</a:t>
            </a:r>
            <a:endParaRPr b="1"/>
          </a:p>
        </p:txBody>
      </p:sp>
      <p:sp>
        <p:nvSpPr>
          <p:cNvPr id="177" name="Google Shape;177;p23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8700" y="1903075"/>
            <a:ext cx="8512799" cy="171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/>
        </p:nvSpPr>
        <p:spPr>
          <a:xfrm>
            <a:off x="1275250" y="1650500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1275250" y="2219900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1275250" y="2848875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1275250" y="3418275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>
            <p:ph type="ctrTitle"/>
          </p:nvPr>
        </p:nvSpPr>
        <p:spPr>
          <a:xfrm>
            <a:off x="311700" y="142675"/>
            <a:ext cx="8520600" cy="12201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7. Agrupe el dataframe filtrado por el agente público que emite la denuncia, ¿cuál de todos los agentes públicos tiene mayor promedio de retiro de puntos</a:t>
            </a:r>
            <a:r>
              <a:rPr lang="es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sz="2200"/>
          </a:p>
        </p:txBody>
      </p:sp>
      <p:grpSp>
        <p:nvGrpSpPr>
          <p:cNvPr id="189" name="Google Shape;189;p24"/>
          <p:cNvGrpSpPr/>
          <p:nvPr/>
        </p:nvGrpSpPr>
        <p:grpSpPr>
          <a:xfrm>
            <a:off x="1804588" y="1933675"/>
            <a:ext cx="5601775" cy="2956450"/>
            <a:chOff x="1834775" y="1486000"/>
            <a:chExt cx="5601775" cy="2956450"/>
          </a:xfrm>
        </p:grpSpPr>
        <p:pic>
          <p:nvPicPr>
            <p:cNvPr id="190" name="Google Shape;190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98150" y="2766850"/>
              <a:ext cx="243840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34775" y="1824700"/>
              <a:ext cx="2304937" cy="2617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24"/>
            <p:cNvSpPr txBox="1"/>
            <p:nvPr/>
          </p:nvSpPr>
          <p:spPr>
            <a:xfrm>
              <a:off x="1834778" y="1486000"/>
              <a:ext cx="1632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 u="sng">
                  <a:solidFill>
                    <a:srgbClr val="97171E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Dataframe filtrado</a:t>
              </a:r>
              <a:endParaRPr sz="1000" u="sng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93" name="Google Shape;193;p24"/>
            <p:cNvSpPr txBox="1"/>
            <p:nvPr/>
          </p:nvSpPr>
          <p:spPr>
            <a:xfrm>
              <a:off x="4998153" y="2320950"/>
              <a:ext cx="1632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 u="sng">
                  <a:solidFill>
                    <a:srgbClr val="97171E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Promedio:</a:t>
              </a:r>
              <a:endParaRPr sz="1000" u="sng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pic>
        <p:nvPicPr>
          <p:cNvPr id="194" name="Google Shape;194;p24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/>
        </p:nvSpPr>
        <p:spPr>
          <a:xfrm>
            <a:off x="311700" y="1362775"/>
            <a:ext cx="90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Char char="●"/>
            </a:pP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 la función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.loc(...)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5250" y="1707644"/>
            <a:ext cx="8120450" cy="2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ctrTitle"/>
          </p:nvPr>
        </p:nvSpPr>
        <p:spPr>
          <a:xfrm>
            <a:off x="315600" y="152900"/>
            <a:ext cx="8512800" cy="7335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8. Elimina la parte decimal de la columna de horas, luego, muestra gráficamente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624250" y="1643350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624250" y="2212750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624250" y="2841725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624250" y="3411125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315600" y="1002600"/>
            <a:ext cx="85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Char char="●"/>
            </a:pP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La función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sns.countplot(...)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+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.groupby(...).count()[...]+ función lambda:</a:t>
            </a:r>
            <a:endParaRPr b="1"/>
          </a:p>
        </p:txBody>
      </p:sp>
      <p:grpSp>
        <p:nvGrpSpPr>
          <p:cNvPr id="210" name="Google Shape;210;p25"/>
          <p:cNvGrpSpPr/>
          <p:nvPr/>
        </p:nvGrpSpPr>
        <p:grpSpPr>
          <a:xfrm>
            <a:off x="2062199" y="2515466"/>
            <a:ext cx="5019596" cy="2571887"/>
            <a:chOff x="1022725" y="1604800"/>
            <a:chExt cx="6311576" cy="3329735"/>
          </a:xfrm>
        </p:grpSpPr>
        <p:pic>
          <p:nvPicPr>
            <p:cNvPr id="211" name="Google Shape;211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22725" y="1643350"/>
              <a:ext cx="6311576" cy="32911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25"/>
            <p:cNvSpPr/>
            <p:nvPr/>
          </p:nvSpPr>
          <p:spPr>
            <a:xfrm>
              <a:off x="3672420" y="1604800"/>
              <a:ext cx="1395000" cy="462600"/>
            </a:xfrm>
            <a:prstGeom prst="ellipse">
              <a:avLst/>
            </a:prstGeom>
            <a:noFill/>
            <a:ln cap="flat" cmpd="sng" w="28575">
              <a:solidFill>
                <a:srgbClr val="9717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5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0600" y="1402800"/>
            <a:ext cx="6731631" cy="3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85950" y="1838325"/>
            <a:ext cx="517207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ctrTitle"/>
          </p:nvPr>
        </p:nvSpPr>
        <p:spPr>
          <a:xfrm>
            <a:off x="321925" y="140650"/>
            <a:ext cx="8502600" cy="13302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9. Muestra gráficamente las multas realizadas durante los meses de 2020. Sabiendo que el confinamiento en España empezó en marzo de ese año, ¿se nota el efecto de la pandemia?</a:t>
            </a:r>
            <a:endParaRPr sz="20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624250" y="1643350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624250" y="2212750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624250" y="2841725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9138" y="1871050"/>
            <a:ext cx="6085735" cy="315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/>
          <p:nvPr/>
        </p:nvSpPr>
        <p:spPr>
          <a:xfrm>
            <a:off x="2840000" y="2841725"/>
            <a:ext cx="1538100" cy="1559400"/>
          </a:xfrm>
          <a:prstGeom prst="ellipse">
            <a:avLst/>
          </a:prstGeom>
          <a:noFill/>
          <a:ln cap="flat" cmpd="sng" w="2857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321925" y="1470850"/>
            <a:ext cx="90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Char char="●"/>
            </a:pP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Usando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sns.countplot(...) 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+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.groupby(...).count()[...]:</a:t>
            </a:r>
            <a:endParaRPr b="1"/>
          </a:p>
        </p:txBody>
      </p:sp>
      <p:pic>
        <p:nvPicPr>
          <p:cNvPr id="228" name="Google Shape;228;p26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ctrTitle"/>
          </p:nvPr>
        </p:nvSpPr>
        <p:spPr>
          <a:xfrm>
            <a:off x="315600" y="202000"/>
            <a:ext cx="8512800" cy="7329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10. Muestra gráficamente el número de infracciones de cada uno de los agentes públicos clasificación de la infracción.</a:t>
            </a:r>
            <a:endParaRPr sz="20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624250" y="1643350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624250" y="2212750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624250" y="2841725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624250" y="3411125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39" name="Google Shape;2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1000" y="1829800"/>
            <a:ext cx="3291700" cy="324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251" y="2087100"/>
            <a:ext cx="2559973" cy="249676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4" name="Google Shape;244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5600" y="1511238"/>
            <a:ext cx="8368200" cy="2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7"/>
          <p:cNvSpPr txBox="1"/>
          <p:nvPr/>
        </p:nvSpPr>
        <p:spPr>
          <a:xfrm>
            <a:off x="315600" y="1022975"/>
            <a:ext cx="90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Char char="●"/>
            </a:pP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Usando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sns.catplot(...):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ctrTitle"/>
          </p:nvPr>
        </p:nvSpPr>
        <p:spPr>
          <a:xfrm>
            <a:off x="311700" y="310950"/>
            <a:ext cx="84714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s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Marco general </a:t>
            </a:r>
            <a:r>
              <a:rPr lang="es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WINES </a:t>
            </a:r>
            <a:endParaRPr sz="2500"/>
          </a:p>
        </p:txBody>
      </p:sp>
      <p:sp>
        <p:nvSpPr>
          <p:cNvPr id="251" name="Google Shape;251;p28"/>
          <p:cNvSpPr txBox="1"/>
          <p:nvPr>
            <p:ph idx="1" type="subTitle"/>
          </p:nvPr>
        </p:nvSpPr>
        <p:spPr>
          <a:xfrm>
            <a:off x="311700" y="1399250"/>
            <a:ext cx="85206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El análisis exploratorio consta de </a:t>
            </a:r>
            <a:r>
              <a:rPr b="1" lang="es" sz="1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10 puntos</a:t>
            </a:r>
            <a:r>
              <a:rPr lang="es" sz="1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La </a:t>
            </a:r>
            <a:r>
              <a:rPr b="1" lang="es" sz="1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primera</a:t>
            </a:r>
            <a:r>
              <a:rPr lang="es" sz="1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parte (cinco primeros puntos) consiste en la carga de archivos y el tratamiento de los datos en cuanto a limpieza y orden se refiere. </a:t>
            </a:r>
            <a:endParaRPr sz="1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En la </a:t>
            </a:r>
            <a:r>
              <a:rPr b="1" lang="es" sz="1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segunda</a:t>
            </a:r>
            <a:r>
              <a:rPr lang="es" sz="1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parte (cinco últimos puntos) se extrae información más descriptiva y útil sobre los datos. </a:t>
            </a:r>
            <a:endParaRPr sz="1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ctrTitle"/>
          </p:nvPr>
        </p:nvSpPr>
        <p:spPr>
          <a:xfrm>
            <a:off x="285775" y="317025"/>
            <a:ext cx="7218300" cy="4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ÍNDICE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557100" y="932825"/>
            <a:ext cx="82674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Carga de los archivos .csv y json.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Unión de ambos en un DataFrame.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Eliminación de las filas duplicadas.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Exploración y tratamiento de valores nulos. 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Creación de un subconjunto de los vinos de España (</a:t>
            </a:r>
            <a:r>
              <a:rPr i="1"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reserva</a:t>
            </a: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Análisis de la puntuación del subconjunto anterior.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Confirmación gráfica de la popularidad de los vinos de la Rioja.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Top 10 de los mejores vinos.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El precio medio más alto por país.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Gráfica representativa de los vinos más caros con puntuación más alta.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ctrTitle"/>
          </p:nvPr>
        </p:nvSpPr>
        <p:spPr>
          <a:xfrm>
            <a:off x="311700" y="310950"/>
            <a:ext cx="84714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s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WINES information</a:t>
            </a:r>
            <a:endParaRPr sz="2500"/>
          </a:p>
        </p:txBody>
      </p:sp>
      <p:sp>
        <p:nvSpPr>
          <p:cNvPr id="265" name="Google Shape;265;p30"/>
          <p:cNvSpPr txBox="1"/>
          <p:nvPr>
            <p:ph idx="1" type="subTitle"/>
          </p:nvPr>
        </p:nvSpPr>
        <p:spPr>
          <a:xfrm>
            <a:off x="311700" y="1399250"/>
            <a:ext cx="85206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4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305"/>
              <a:buFont typeface="Montserrat"/>
              <a:buChar char="●"/>
            </a:pPr>
            <a:r>
              <a:rPr b="1" lang="es" sz="1305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country</a:t>
            </a:r>
            <a:r>
              <a:rPr lang="es" sz="1305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: País de origen del vino.</a:t>
            </a:r>
            <a:endParaRPr sz="1305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4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305"/>
              <a:buFont typeface="Montserrat"/>
              <a:buChar char="●"/>
            </a:pPr>
            <a:r>
              <a:rPr b="1" lang="es" sz="1305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r>
              <a:rPr lang="es" sz="1305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: Descripción de las propiedades del vino.</a:t>
            </a:r>
            <a:endParaRPr sz="1305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4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305"/>
              <a:buFont typeface="Montserrat"/>
              <a:buChar char="●"/>
            </a:pPr>
            <a:r>
              <a:rPr b="1" lang="es" sz="1305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designation</a:t>
            </a:r>
            <a:r>
              <a:rPr lang="es" sz="1305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: Categoría del vino..</a:t>
            </a:r>
            <a:endParaRPr sz="1305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4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305"/>
              <a:buFont typeface="Montserrat"/>
              <a:buChar char="●"/>
            </a:pPr>
            <a:r>
              <a:rPr b="1" lang="es" sz="1305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points</a:t>
            </a:r>
            <a:r>
              <a:rPr lang="es" sz="1305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: Puntuación otorgada por los usuarios de winemag.</a:t>
            </a:r>
            <a:endParaRPr sz="1305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4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305"/>
              <a:buFont typeface="Montserrat"/>
              <a:buChar char="●"/>
            </a:pPr>
            <a:r>
              <a:rPr b="1" lang="es" sz="1305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price</a:t>
            </a:r>
            <a:r>
              <a:rPr lang="es" sz="1305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: Precio del vino.</a:t>
            </a:r>
            <a:endParaRPr sz="1305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4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305"/>
              <a:buFont typeface="Montserrat"/>
              <a:buChar char="●"/>
            </a:pPr>
            <a:r>
              <a:rPr b="1" lang="es" sz="1305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province</a:t>
            </a:r>
            <a:r>
              <a:rPr lang="es" sz="1305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: Provincia del país vinícola.</a:t>
            </a:r>
            <a:endParaRPr sz="1305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4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305"/>
              <a:buFont typeface="Montserrat"/>
              <a:buChar char="●"/>
            </a:pPr>
            <a:r>
              <a:rPr b="1" lang="es" sz="1305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region_1</a:t>
            </a:r>
            <a:r>
              <a:rPr lang="es" sz="1305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: Región vinícola 1.</a:t>
            </a:r>
            <a:endParaRPr sz="1305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4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305"/>
              <a:buFont typeface="Montserrat"/>
              <a:buChar char="●"/>
            </a:pPr>
            <a:r>
              <a:rPr b="1" lang="es" sz="1305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region_2</a:t>
            </a:r>
            <a:r>
              <a:rPr lang="es" sz="1305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: Región vinícola 2.</a:t>
            </a:r>
            <a:endParaRPr sz="1305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4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305"/>
              <a:buFont typeface="Montserrat"/>
              <a:buChar char="●"/>
            </a:pPr>
            <a:r>
              <a:rPr b="1" lang="es" sz="1305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variety</a:t>
            </a:r>
            <a:r>
              <a:rPr lang="es" sz="1305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: Variedad de uva.</a:t>
            </a:r>
            <a:endParaRPr sz="1305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4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305"/>
              <a:buFont typeface="Montserrat"/>
              <a:buChar char="●"/>
            </a:pPr>
            <a:r>
              <a:rPr b="1" lang="es" sz="1305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winery</a:t>
            </a:r>
            <a:r>
              <a:rPr lang="es" sz="1305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: Bodega de producción y maduración.</a:t>
            </a:r>
            <a:endParaRPr sz="2835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ctrTitle"/>
          </p:nvPr>
        </p:nvSpPr>
        <p:spPr>
          <a:xfrm>
            <a:off x="311700" y="315950"/>
            <a:ext cx="8520600" cy="9264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</a:t>
            </a: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Cargar ambos archivos, el .csv como pandas dataframe y el .json como json</a:t>
            </a:r>
            <a:endParaRPr sz="20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2" name="Google Shape;272;p31"/>
          <p:cNvSpPr txBox="1"/>
          <p:nvPr>
            <p:ph idx="1" type="subTitle"/>
          </p:nvPr>
        </p:nvSpPr>
        <p:spPr>
          <a:xfrm>
            <a:off x="4903375" y="1778050"/>
            <a:ext cx="3929100" cy="22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 Light"/>
              <a:buChar char="○"/>
            </a:pPr>
            <a:r>
              <a:rPr lang="es" sz="14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Importamos las librerías.</a:t>
            </a:r>
            <a:endParaRPr sz="14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 Light"/>
              <a:buChar char="○"/>
            </a:pPr>
            <a:r>
              <a:rPr lang="es" sz="14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Cargamos los archivos CSV y JSON. </a:t>
            </a:r>
            <a:endParaRPr sz="14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Char char="○"/>
            </a:pPr>
            <a:r>
              <a:rPr lang="es" sz="14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Los asignamos a dos variables </a:t>
            </a:r>
            <a:r>
              <a:rPr b="1" lang="es" sz="14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df</a:t>
            </a:r>
            <a:r>
              <a:rPr lang="es" sz="14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y </a:t>
            </a:r>
            <a:r>
              <a:rPr b="1" lang="es" sz="14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js</a:t>
            </a:r>
            <a:r>
              <a:rPr lang="es" sz="14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 sz="14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73" name="Google Shape;2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78050"/>
            <a:ext cx="4402651" cy="19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1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310950"/>
            <a:ext cx="84714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s" sz="2500">
                <a:latin typeface="Montserrat ExtraBold"/>
                <a:ea typeface="Montserrat ExtraBold"/>
                <a:cs typeface="Montserrat ExtraBold"/>
                <a:sym typeface="Montserrat ExtraBold"/>
              </a:rPr>
              <a:t>AVISO</a:t>
            </a:r>
            <a:endParaRPr sz="25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1399250"/>
            <a:ext cx="85206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0071" y="1002308"/>
            <a:ext cx="1596865" cy="159686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910150" y="1492938"/>
            <a:ext cx="49218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Si queremos acceder al código completo, pulsar en este 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símbolo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de la diapositiva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7" name="Google Shape;67;p14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3038" y="2710087"/>
            <a:ext cx="1530924" cy="13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910150" y="2650850"/>
            <a:ext cx="4921800" cy="1477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Si queremos volver a la diapositiva, pulsar este símbolo.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Nota: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en algún caso se vuelve a la diapositiva siguiente/anterior ya que 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ahí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varios 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ejercicios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en la misma.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ctrTitle"/>
          </p:nvPr>
        </p:nvSpPr>
        <p:spPr>
          <a:xfrm>
            <a:off x="311700" y="142200"/>
            <a:ext cx="8520600" cy="5994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Verificación del archivo </a:t>
            </a:r>
            <a:r>
              <a:rPr i="1"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i="1" sz="2000"/>
          </a:p>
        </p:txBody>
      </p:sp>
      <p:pic>
        <p:nvPicPr>
          <p:cNvPr id="282" name="Google Shape;2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2"/>
          <p:cNvPicPr preferRelativeResize="0"/>
          <p:nvPr/>
        </p:nvPicPr>
        <p:blipFill rotWithShape="1">
          <a:blip r:embed="rId4">
            <a:alphaModFix/>
          </a:blip>
          <a:srcRect b="0" l="0" r="0" t="7578"/>
          <a:stretch/>
        </p:blipFill>
        <p:spPr>
          <a:xfrm>
            <a:off x="1591825" y="1162300"/>
            <a:ext cx="5888801" cy="281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2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2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type="ctrTitle"/>
          </p:nvPr>
        </p:nvSpPr>
        <p:spPr>
          <a:xfrm>
            <a:off x="311700" y="292425"/>
            <a:ext cx="8520600" cy="5994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Verificación del archivo </a:t>
            </a:r>
            <a:r>
              <a:rPr i="1"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df</a:t>
            </a:r>
            <a:endParaRPr i="1" sz="2000"/>
          </a:p>
        </p:txBody>
      </p:sp>
      <p:pic>
        <p:nvPicPr>
          <p:cNvPr id="291" name="Google Shape;2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3"/>
          <p:cNvPicPr preferRelativeResize="0"/>
          <p:nvPr/>
        </p:nvPicPr>
        <p:blipFill rotWithShape="1">
          <a:blip r:embed="rId4">
            <a:alphaModFix/>
          </a:blip>
          <a:srcRect b="0" l="0" r="0" t="19367"/>
          <a:stretch/>
        </p:blipFill>
        <p:spPr>
          <a:xfrm>
            <a:off x="592150" y="1649498"/>
            <a:ext cx="7959702" cy="19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3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ctrTitle"/>
          </p:nvPr>
        </p:nvSpPr>
        <p:spPr>
          <a:xfrm>
            <a:off x="311700" y="252750"/>
            <a:ext cx="8520600" cy="9897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2. Obtener un único </a:t>
            </a: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</a:t>
            </a: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ata</a:t>
            </a: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</a:t>
            </a: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rame que sea la unión de ambos ficheros que solo tenga </a:t>
            </a: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las siguientes columnas: </a:t>
            </a:r>
            <a:r>
              <a:rPr i="1"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country, designation, points, price, province, winery</a:t>
            </a:r>
            <a:endParaRPr b="1" i="1" sz="2000"/>
          </a:p>
        </p:txBody>
      </p:sp>
      <p:pic>
        <p:nvPicPr>
          <p:cNvPr id="300" name="Google Shape;3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4"/>
          <p:cNvPicPr preferRelativeResize="0"/>
          <p:nvPr/>
        </p:nvPicPr>
        <p:blipFill rotWithShape="1">
          <a:blip r:embed="rId4">
            <a:alphaModFix/>
          </a:blip>
          <a:srcRect b="32924" l="0" r="0" t="20054"/>
          <a:stretch/>
        </p:blipFill>
        <p:spPr>
          <a:xfrm>
            <a:off x="311700" y="1967275"/>
            <a:ext cx="8520601" cy="7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4"/>
          <p:cNvSpPr txBox="1"/>
          <p:nvPr>
            <p:ph type="ctrTitle"/>
          </p:nvPr>
        </p:nvSpPr>
        <p:spPr>
          <a:xfrm>
            <a:off x="311700" y="1517875"/>
            <a:ext cx="22137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Descarga Datos</a:t>
            </a:r>
            <a:endParaRPr sz="17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03" name="Google Shape;303;p34"/>
          <p:cNvPicPr preferRelativeResize="0"/>
          <p:nvPr/>
        </p:nvPicPr>
        <p:blipFill rotWithShape="1">
          <a:blip r:embed="rId4">
            <a:alphaModFix/>
          </a:blip>
          <a:srcRect b="0" l="0" r="56369" t="65487"/>
          <a:stretch/>
        </p:blipFill>
        <p:spPr>
          <a:xfrm>
            <a:off x="2713200" y="4085125"/>
            <a:ext cx="3717600" cy="5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4"/>
          <p:cNvSpPr txBox="1"/>
          <p:nvPr>
            <p:ph type="ctrTitle"/>
          </p:nvPr>
        </p:nvSpPr>
        <p:spPr>
          <a:xfrm>
            <a:off x="311700" y="2970650"/>
            <a:ext cx="22137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Unión</a:t>
            </a:r>
            <a:endParaRPr sz="17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311700" y="3361813"/>
            <a:ext cx="8457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La función .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concat() 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nos permite unir ambos ficheros  en un único DataFrame denominado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single_df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06" name="Google Shape;306;p34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4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ctrTitle"/>
          </p:nvPr>
        </p:nvSpPr>
        <p:spPr>
          <a:xfrm>
            <a:off x="303900" y="357675"/>
            <a:ext cx="8520600" cy="4482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2. Verificación</a:t>
            </a:r>
            <a:endParaRPr sz="2000"/>
          </a:p>
        </p:txBody>
      </p:sp>
      <p:pic>
        <p:nvPicPr>
          <p:cNvPr id="313" name="Google Shape;3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925" y="1124738"/>
            <a:ext cx="2304300" cy="358131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5"/>
          <p:cNvSpPr txBox="1"/>
          <p:nvPr>
            <p:ph idx="1" type="subTitle"/>
          </p:nvPr>
        </p:nvSpPr>
        <p:spPr>
          <a:xfrm>
            <a:off x="4407300" y="1584000"/>
            <a:ext cx="4417200" cy="20571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4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La función </a:t>
            </a:r>
            <a:r>
              <a:rPr b="1" lang="es" sz="14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.shape() </a:t>
            </a:r>
            <a:r>
              <a:rPr lang="es" sz="14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devuelve una tupla que representa la dimensionalidad del DataFrame. </a:t>
            </a:r>
            <a:endParaRPr sz="14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4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 comprueban las dimensiones de cada uno de los DataFrames para asegurarnos de que </a:t>
            </a:r>
            <a:r>
              <a:rPr b="1" lang="es" sz="14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no se han producido errores</a:t>
            </a:r>
            <a:r>
              <a:rPr lang="es" sz="14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durante las transformaciones del DataFrame. </a:t>
            </a:r>
            <a:endParaRPr sz="14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16" name="Google Shape;316;p35"/>
          <p:cNvSpPr/>
          <p:nvPr/>
        </p:nvSpPr>
        <p:spPr>
          <a:xfrm>
            <a:off x="935925" y="4024825"/>
            <a:ext cx="2304300" cy="59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35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5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>
            <p:ph type="ctrTitle"/>
          </p:nvPr>
        </p:nvSpPr>
        <p:spPr>
          <a:xfrm>
            <a:off x="303900" y="350525"/>
            <a:ext cx="8520600" cy="4770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2. Verificación</a:t>
            </a:r>
            <a:endParaRPr sz="2000"/>
          </a:p>
        </p:txBody>
      </p:sp>
      <p:pic>
        <p:nvPicPr>
          <p:cNvPr id="324" name="Google Shape;3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6"/>
          <p:cNvPicPr preferRelativeResize="0"/>
          <p:nvPr/>
        </p:nvPicPr>
        <p:blipFill rotWithShape="1">
          <a:blip r:embed="rId4">
            <a:alphaModFix/>
          </a:blip>
          <a:srcRect b="0" l="9387" r="0" t="24179"/>
          <a:stretch/>
        </p:blipFill>
        <p:spPr>
          <a:xfrm>
            <a:off x="1506712" y="2204600"/>
            <a:ext cx="6130575" cy="15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6"/>
          <p:cNvSpPr txBox="1"/>
          <p:nvPr/>
        </p:nvSpPr>
        <p:spPr>
          <a:xfrm>
            <a:off x="1506700" y="1415925"/>
            <a:ext cx="5920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Verificamos con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.head()  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que todo está correcto. 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Devuelve  la cabecera de valores de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single_df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7" name="Google Shape;327;p36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6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/>
          <p:nvPr>
            <p:ph type="ctrTitle"/>
          </p:nvPr>
        </p:nvSpPr>
        <p:spPr>
          <a:xfrm>
            <a:off x="311700" y="315950"/>
            <a:ext cx="8520600" cy="8415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¿Están los duplicados en el DataFrame? Borrar todas las filas duplicadas.</a:t>
            </a:r>
            <a:endParaRPr sz="2000"/>
          </a:p>
        </p:txBody>
      </p:sp>
      <p:pic>
        <p:nvPicPr>
          <p:cNvPr id="334" name="Google Shape;3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7"/>
          <p:cNvSpPr txBox="1"/>
          <p:nvPr/>
        </p:nvSpPr>
        <p:spPr>
          <a:xfrm>
            <a:off x="831300" y="1400263"/>
            <a:ext cx="748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"/>
              <a:buChar char="○"/>
            </a:pPr>
            <a:r>
              <a:rPr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Usando el método dataframe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.duplicated() </a:t>
            </a:r>
            <a:r>
              <a:rPr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j</a:t>
            </a:r>
            <a:r>
              <a:rPr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unto al método 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value_counts() </a:t>
            </a:r>
            <a:r>
              <a:rPr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obtenemos el recuento de filas duplicadas en el DataFrame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single_df()</a:t>
            </a:r>
            <a:r>
              <a:rPr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36" name="Google Shape;336;p37"/>
          <p:cNvGrpSpPr/>
          <p:nvPr/>
        </p:nvGrpSpPr>
        <p:grpSpPr>
          <a:xfrm>
            <a:off x="2687871" y="2029014"/>
            <a:ext cx="3768247" cy="1085451"/>
            <a:chOff x="1557300" y="2474385"/>
            <a:chExt cx="5176875" cy="1429165"/>
          </a:xfrm>
        </p:grpSpPr>
        <p:pic>
          <p:nvPicPr>
            <p:cNvPr id="337" name="Google Shape;337;p37"/>
            <p:cNvPicPr preferRelativeResize="0"/>
            <p:nvPr/>
          </p:nvPicPr>
          <p:blipFill rotWithShape="1">
            <a:blip r:embed="rId4">
              <a:alphaModFix/>
            </a:blip>
            <a:srcRect b="31519" l="-694" r="67628" t="39893"/>
            <a:stretch/>
          </p:blipFill>
          <p:spPr>
            <a:xfrm>
              <a:off x="1557300" y="3062050"/>
              <a:ext cx="2817301" cy="84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37"/>
            <p:cNvPicPr preferRelativeResize="0"/>
            <p:nvPr/>
          </p:nvPicPr>
          <p:blipFill rotWithShape="1">
            <a:blip r:embed="rId4">
              <a:alphaModFix/>
            </a:blip>
            <a:srcRect b="80035" l="-695" r="88729" t="0"/>
            <a:stretch/>
          </p:blipFill>
          <p:spPr>
            <a:xfrm>
              <a:off x="1557300" y="2474385"/>
              <a:ext cx="1019500" cy="587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37"/>
            <p:cNvPicPr preferRelativeResize="0"/>
            <p:nvPr/>
          </p:nvPicPr>
          <p:blipFill rotWithShape="1">
            <a:blip r:embed="rId4">
              <a:alphaModFix/>
            </a:blip>
            <a:srcRect b="75898" l="11164" r="40040" t="11457"/>
            <a:stretch/>
          </p:blipFill>
          <p:spPr>
            <a:xfrm>
              <a:off x="2576800" y="2621750"/>
              <a:ext cx="4157375" cy="372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" name="Google Shape;340;p37"/>
            <p:cNvSpPr/>
            <p:nvPr/>
          </p:nvSpPr>
          <p:spPr>
            <a:xfrm>
              <a:off x="2546700" y="3384100"/>
              <a:ext cx="1867200" cy="232500"/>
            </a:xfrm>
            <a:prstGeom prst="ellipse">
              <a:avLst/>
            </a:prstGeom>
            <a:noFill/>
            <a:ln cap="flat" cmpd="sng" w="19050">
              <a:solidFill>
                <a:srgbClr val="9717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37"/>
          <p:cNvSpPr txBox="1"/>
          <p:nvPr/>
        </p:nvSpPr>
        <p:spPr>
          <a:xfrm>
            <a:off x="831300" y="3127625"/>
            <a:ext cx="748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"/>
              <a:buChar char="○"/>
            </a:pPr>
            <a:r>
              <a:rPr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Usando el método dataframe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drop_duplicated() </a:t>
            </a:r>
            <a:r>
              <a:rPr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obtenemos el DataFrame </a:t>
            </a:r>
            <a:r>
              <a:rPr i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single_df</a:t>
            </a:r>
            <a:r>
              <a:rPr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con las filas duplicadas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eliminadas</a:t>
            </a:r>
            <a:r>
              <a:rPr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42" name="Google Shape;342;p37"/>
          <p:cNvGrpSpPr/>
          <p:nvPr/>
        </p:nvGrpSpPr>
        <p:grpSpPr>
          <a:xfrm>
            <a:off x="2703932" y="3743234"/>
            <a:ext cx="3736147" cy="1207624"/>
            <a:chOff x="1971675" y="2770475"/>
            <a:chExt cx="5200650" cy="1680991"/>
          </a:xfrm>
        </p:grpSpPr>
        <p:pic>
          <p:nvPicPr>
            <p:cNvPr id="343" name="Google Shape;343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71675" y="2770475"/>
              <a:ext cx="520065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Google Shape;344;p37"/>
            <p:cNvSpPr txBox="1"/>
            <p:nvPr/>
          </p:nvSpPr>
          <p:spPr>
            <a:xfrm>
              <a:off x="5327665" y="3723066"/>
              <a:ext cx="1525800" cy="7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97171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Modifica el objeto</a:t>
              </a:r>
              <a:endParaRPr/>
            </a:p>
          </p:txBody>
        </p:sp>
        <p:cxnSp>
          <p:nvCxnSpPr>
            <p:cNvPr id="345" name="Google Shape;345;p37"/>
            <p:cNvCxnSpPr>
              <a:stCxn id="344" idx="0"/>
            </p:cNvCxnSpPr>
            <p:nvPr/>
          </p:nvCxnSpPr>
          <p:spPr>
            <a:xfrm rot="10800000">
              <a:off x="6090565" y="3372066"/>
              <a:ext cx="0" cy="35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346" name="Google Shape;346;p37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3775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7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type="ctrTitle"/>
          </p:nvPr>
        </p:nvSpPr>
        <p:spPr>
          <a:xfrm>
            <a:off x="311700" y="315950"/>
            <a:ext cx="8520600" cy="6165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Supresión de todas las filas duplicadas</a:t>
            </a:r>
            <a:endParaRPr sz="2000"/>
          </a:p>
        </p:txBody>
      </p:sp>
      <p:pic>
        <p:nvPicPr>
          <p:cNvPr id="353" name="Google Shape;3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8"/>
          <p:cNvSpPr txBox="1"/>
          <p:nvPr/>
        </p:nvSpPr>
        <p:spPr>
          <a:xfrm>
            <a:off x="727650" y="1415400"/>
            <a:ext cx="76419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Char char="○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Comprobamos el </a:t>
            </a:r>
            <a:r>
              <a:rPr i="1"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recuento</a:t>
            </a: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y la </a:t>
            </a:r>
            <a:r>
              <a:rPr i="1"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longitud</a:t>
            </a: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 de filas duplicadas en el DataFrame </a:t>
            </a:r>
            <a:r>
              <a:rPr b="1"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single_df()</a:t>
            </a: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mediante: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lphaL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étodo</a:t>
            </a:r>
            <a:r>
              <a:rPr b="1"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duplicated(). value_counts()</a:t>
            </a:r>
            <a:endParaRPr b="1"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lphaLcPeriod"/>
            </a:pPr>
            <a:r>
              <a:rPr b="1"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len( ) </a:t>
            </a: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devuelve la longitud.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p38"/>
          <p:cNvPicPr preferRelativeResize="0"/>
          <p:nvPr/>
        </p:nvPicPr>
        <p:blipFill rotWithShape="1">
          <a:blip r:embed="rId4">
            <a:alphaModFix/>
          </a:blip>
          <a:srcRect b="48898" l="0" r="0" t="0"/>
          <a:stretch/>
        </p:blipFill>
        <p:spPr>
          <a:xfrm>
            <a:off x="523650" y="2960400"/>
            <a:ext cx="4819575" cy="10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8"/>
          <p:cNvPicPr preferRelativeResize="0"/>
          <p:nvPr/>
        </p:nvPicPr>
        <p:blipFill rotWithShape="1">
          <a:blip r:embed="rId4">
            <a:alphaModFix/>
          </a:blip>
          <a:srcRect b="2798" l="0" r="45414" t="58601"/>
          <a:stretch/>
        </p:blipFill>
        <p:spPr>
          <a:xfrm>
            <a:off x="5989688" y="3030575"/>
            <a:ext cx="2630650" cy="8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8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8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/>
          <p:nvPr>
            <p:ph type="ctrTitle"/>
          </p:nvPr>
        </p:nvSpPr>
        <p:spPr>
          <a:xfrm>
            <a:off x="311700" y="350550"/>
            <a:ext cx="8520600" cy="4533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</a:t>
            </a: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</a:t>
            </a: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Desglose del cuarto punto</a:t>
            </a:r>
            <a:endParaRPr sz="2000"/>
          </a:p>
        </p:txBody>
      </p:sp>
      <p:pic>
        <p:nvPicPr>
          <p:cNvPr id="364" name="Google Shape;3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9"/>
          <p:cNvSpPr txBox="1"/>
          <p:nvPr/>
        </p:nvSpPr>
        <p:spPr>
          <a:xfrm>
            <a:off x="727650" y="1415400"/>
            <a:ext cx="76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500"/>
              <a:buFont typeface="Montserrat"/>
              <a:buAutoNum type="arabicPeriod"/>
            </a:pP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Hacer un estudio de los</a:t>
            </a:r>
            <a:r>
              <a:rPr b="1"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valores nulos</a:t>
            </a: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del DataFrame.</a:t>
            </a:r>
            <a:endParaRPr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500"/>
              <a:buFont typeface="Montserrat"/>
              <a:buAutoNum type="arabicPeriod"/>
            </a:pP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Asignación de ceros </a:t>
            </a:r>
            <a:r>
              <a:rPr b="1"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a todas las columnas que tengan un valor nulo en el </a:t>
            </a:r>
            <a:r>
              <a:rPr b="1"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precio</a:t>
            </a: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500"/>
              <a:buFont typeface="Montserrat"/>
              <a:buAutoNum type="arabicPeriod"/>
            </a:pP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Eliminar el resto de valores nulos del DataFrame.</a:t>
            </a:r>
            <a:endParaRPr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500"/>
              <a:buFont typeface="Montserrat"/>
              <a:buAutoNum type="arabicPeriod"/>
            </a:pP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Número total de filas resultante. </a:t>
            </a:r>
            <a:endParaRPr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9"/>
          <p:cNvSpPr txBox="1"/>
          <p:nvPr/>
        </p:nvSpPr>
        <p:spPr>
          <a:xfrm>
            <a:off x="727650" y="4119975"/>
            <a:ext cx="573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Nuestro DataFrame sigue siendo </a:t>
            </a:r>
            <a:r>
              <a:rPr b="1"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single_df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/>
          <p:nvPr>
            <p:ph type="ctrTitle"/>
          </p:nvPr>
        </p:nvSpPr>
        <p:spPr>
          <a:xfrm>
            <a:off x="311700" y="464125"/>
            <a:ext cx="8520600" cy="5994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4. Estudio de los valores nulos</a:t>
            </a:r>
            <a:endParaRPr sz="2000"/>
          </a:p>
        </p:txBody>
      </p:sp>
      <p:pic>
        <p:nvPicPr>
          <p:cNvPr id="372" name="Google Shape;3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0"/>
          <p:cNvPicPr preferRelativeResize="0"/>
          <p:nvPr/>
        </p:nvPicPr>
        <p:blipFill rotWithShape="1">
          <a:blip r:embed="rId4">
            <a:alphaModFix/>
          </a:blip>
          <a:srcRect b="0" l="0" r="0" t="1048"/>
          <a:stretch/>
        </p:blipFill>
        <p:spPr>
          <a:xfrm>
            <a:off x="545250" y="1276488"/>
            <a:ext cx="3677475" cy="355867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0"/>
          <p:cNvSpPr txBox="1"/>
          <p:nvPr/>
        </p:nvSpPr>
        <p:spPr>
          <a:xfrm>
            <a:off x="4861725" y="2012163"/>
            <a:ext cx="3361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 Light"/>
              <a:buChar char="○"/>
            </a:pP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Recurrimos a la función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isna( )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para detectar los valores nulos.</a:t>
            </a:r>
            <a:endParaRPr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 Light"/>
              <a:buChar char="○"/>
            </a:pP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Devuelve un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objeto booleano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 Light"/>
              <a:buChar char="○"/>
            </a:pP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indica los valores nulos.</a:t>
            </a:r>
            <a:endParaRPr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75" name="Google Shape;375;p40"/>
          <p:cNvSpPr/>
          <p:nvPr/>
        </p:nvSpPr>
        <p:spPr>
          <a:xfrm>
            <a:off x="545250" y="4570050"/>
            <a:ext cx="1680000" cy="30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40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 txBox="1"/>
          <p:nvPr>
            <p:ph type="ctrTitle"/>
          </p:nvPr>
        </p:nvSpPr>
        <p:spPr>
          <a:xfrm>
            <a:off x="311700" y="411050"/>
            <a:ext cx="8520600" cy="8313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4. </a:t>
            </a:r>
            <a:r>
              <a:rPr b="1" lang="es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Asignación de ceros 0 a todas las columnas que tengan un valor nulo en el precio </a:t>
            </a: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b="1" sz="2000"/>
          </a:p>
        </p:txBody>
      </p:sp>
      <p:pic>
        <p:nvPicPr>
          <p:cNvPr id="382" name="Google Shape;3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1"/>
          <p:cNvSpPr txBox="1"/>
          <p:nvPr/>
        </p:nvSpPr>
        <p:spPr>
          <a:xfrm>
            <a:off x="971700" y="1428050"/>
            <a:ext cx="6905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500"/>
              <a:buFont typeface="Montserrat Light"/>
              <a:buChar char="○"/>
            </a:pPr>
            <a:r>
              <a:rPr lang="es" sz="15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Primero sumamos todos los valores nulos de cada columna con </a:t>
            </a:r>
            <a:r>
              <a:rPr b="1"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isna( )</a:t>
            </a:r>
            <a:r>
              <a:rPr lang="es" sz="1500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junto a la función </a:t>
            </a:r>
            <a:r>
              <a:rPr b="1"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sum( ).</a:t>
            </a:r>
            <a:endParaRPr b="1"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84" name="Google Shape;384;p41"/>
          <p:cNvPicPr preferRelativeResize="0"/>
          <p:nvPr/>
        </p:nvPicPr>
        <p:blipFill rotWithShape="1">
          <a:blip r:embed="rId4">
            <a:alphaModFix/>
          </a:blip>
          <a:srcRect b="58055" l="0" r="0" t="0"/>
          <a:stretch/>
        </p:blipFill>
        <p:spPr>
          <a:xfrm>
            <a:off x="1588300" y="2289950"/>
            <a:ext cx="5497174" cy="15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1"/>
          <p:cNvSpPr/>
          <p:nvPr/>
        </p:nvSpPr>
        <p:spPr>
          <a:xfrm>
            <a:off x="2131800" y="3169075"/>
            <a:ext cx="1681200" cy="199800"/>
          </a:xfrm>
          <a:prstGeom prst="ellipse">
            <a:avLst/>
          </a:prstGeom>
          <a:noFill/>
          <a:ln cap="flat" cmpd="sng" w="19050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41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1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35050" y="1127175"/>
            <a:ext cx="8674500" cy="4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528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Este proyecto consistirá en dos </a:t>
            </a:r>
            <a:r>
              <a:rPr b="1" lang="es" sz="5528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Análisis Exploratorios de Datos (AED)</a:t>
            </a:r>
            <a:r>
              <a:rPr lang="es" sz="5528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en Python de: </a:t>
            </a:r>
            <a:endParaRPr sz="5528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0968" lvl="0" marL="45720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rgbClr val="97171E"/>
              </a:buClr>
              <a:buSzPct val="71060"/>
              <a:buFont typeface="Montserrat"/>
              <a:buChar char="●"/>
            </a:pPr>
            <a:r>
              <a:rPr b="1" lang="es" sz="5528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MADRID OPEN DATA </a:t>
            </a:r>
            <a:r>
              <a:rPr lang="es" sz="5528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recoge los datos abiertos sobre la asignación de multas a los conductores de Madrid. </a:t>
            </a:r>
            <a:r>
              <a:rPr lang="es" sz="6146" u="sng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https://datos.madrid.es/portal/site/egob/menuitem.c05c1f754a33a9fbe4b2e4b284f1a5a0/?vgnextoid=fb9a498a6bdb9410VgnVCM1000000b205a0aRCRD&amp;vgnextchannel=374512b9ace9f310VgnVCM100000171f5a0aRCRD&amp;vgnextfmt=default</a:t>
            </a:r>
            <a:r>
              <a:rPr lang="es" sz="6146">
                <a:solidFill>
                  <a:srgbClr val="121F3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9074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096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ct val="71060"/>
              <a:buFont typeface="Montserrat"/>
              <a:buChar char="●"/>
            </a:pPr>
            <a:r>
              <a:rPr b="1" lang="es" sz="5528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WINES</a:t>
            </a:r>
            <a:r>
              <a:rPr lang="es" sz="5528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recoge los datos relacionados con la popularidad de los vinos a nivel internacional. Atenderemos especialmente a los vinos de las regiones del norte de España. </a:t>
            </a:r>
            <a:r>
              <a:rPr lang="es" sz="5450" u="sng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https://www.winemag.com/?s=&amp;drink_type=wine</a:t>
            </a:r>
            <a:r>
              <a:rPr lang="es" sz="5450">
                <a:solidFill>
                  <a:srgbClr val="121F3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545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73089"/>
              <a:buFont typeface="Arial"/>
              <a:buNone/>
            </a:pPr>
            <a:r>
              <a:t/>
            </a:r>
            <a:endParaRPr sz="1505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type="ctrTitle"/>
          </p:nvPr>
        </p:nvSpPr>
        <p:spPr>
          <a:xfrm>
            <a:off x="311700" y="220250"/>
            <a:ext cx="8471400" cy="6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Motivación general del proyecto</a:t>
            </a:r>
            <a:endParaRPr sz="25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/>
          <p:nvPr>
            <p:ph type="ctrTitle"/>
          </p:nvPr>
        </p:nvSpPr>
        <p:spPr>
          <a:xfrm>
            <a:off x="311700" y="388675"/>
            <a:ext cx="8520600" cy="8538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4. </a:t>
            </a:r>
            <a:r>
              <a:rPr b="1" lang="es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Asignación de ceros 0 a todas las columnas que tengan un valor nulo en el precio</a:t>
            </a:r>
            <a:endParaRPr b="1" sz="2900"/>
          </a:p>
        </p:txBody>
      </p:sp>
      <p:pic>
        <p:nvPicPr>
          <p:cNvPr id="393" name="Google Shape;3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2"/>
          <p:cNvSpPr txBox="1"/>
          <p:nvPr/>
        </p:nvSpPr>
        <p:spPr>
          <a:xfrm>
            <a:off x="971700" y="1645400"/>
            <a:ext cx="7112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 Light"/>
              <a:buChar char="○"/>
            </a:pP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Mediante el método DataFrame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.fillna( )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reemplazamos los valores nulos por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ceros 0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de la columna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price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95" name="Google Shape;395;p42"/>
          <p:cNvPicPr preferRelativeResize="0"/>
          <p:nvPr/>
        </p:nvPicPr>
        <p:blipFill rotWithShape="1">
          <a:blip r:embed="rId4">
            <a:alphaModFix/>
          </a:blip>
          <a:srcRect b="39166" l="0" r="0" t="44080"/>
          <a:stretch/>
        </p:blipFill>
        <p:spPr>
          <a:xfrm>
            <a:off x="1047112" y="2614825"/>
            <a:ext cx="6961876" cy="777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42"/>
          <p:cNvCxnSpPr/>
          <p:nvPr/>
        </p:nvCxnSpPr>
        <p:spPr>
          <a:xfrm rot="10800000">
            <a:off x="4086525" y="3323550"/>
            <a:ext cx="0" cy="2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42"/>
          <p:cNvCxnSpPr/>
          <p:nvPr/>
        </p:nvCxnSpPr>
        <p:spPr>
          <a:xfrm rot="10800000">
            <a:off x="4908550" y="3447000"/>
            <a:ext cx="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42"/>
          <p:cNvSpPr txBox="1"/>
          <p:nvPr/>
        </p:nvSpPr>
        <p:spPr>
          <a:xfrm>
            <a:off x="3833300" y="3573750"/>
            <a:ext cx="54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Valor</a:t>
            </a:r>
            <a:endParaRPr sz="11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2"/>
          <p:cNvSpPr txBox="1"/>
          <p:nvPr/>
        </p:nvSpPr>
        <p:spPr>
          <a:xfrm>
            <a:off x="4506400" y="3680100"/>
            <a:ext cx="80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Modifica el objeto</a:t>
            </a:r>
            <a:endParaRPr sz="11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0" name="Google Shape;400;p42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2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/>
          <p:nvPr>
            <p:ph type="ctrTitle"/>
          </p:nvPr>
        </p:nvSpPr>
        <p:spPr>
          <a:xfrm>
            <a:off x="311700" y="411050"/>
            <a:ext cx="8628000" cy="6156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4. </a:t>
            </a:r>
            <a:r>
              <a:rPr b="1" lang="es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Eliminar el resto de valores nulos de </a:t>
            </a:r>
            <a:r>
              <a:rPr b="1" i="1" lang="es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single_df</a:t>
            </a:r>
            <a:endParaRPr b="1" i="1" sz="2000"/>
          </a:p>
        </p:txBody>
      </p:sp>
      <p:pic>
        <p:nvPicPr>
          <p:cNvPr id="407" name="Google Shape;4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3"/>
          <p:cNvPicPr preferRelativeResize="0"/>
          <p:nvPr/>
        </p:nvPicPr>
        <p:blipFill rotWithShape="1">
          <a:blip r:embed="rId4">
            <a:alphaModFix/>
          </a:blip>
          <a:srcRect b="18711" l="0" r="0" t="62289"/>
          <a:stretch/>
        </p:blipFill>
        <p:spPr>
          <a:xfrm>
            <a:off x="1237063" y="2479999"/>
            <a:ext cx="6563070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3"/>
          <p:cNvSpPr txBox="1"/>
          <p:nvPr/>
        </p:nvSpPr>
        <p:spPr>
          <a:xfrm>
            <a:off x="971700" y="1233600"/>
            <a:ext cx="7093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 Light"/>
              <a:buChar char="○"/>
            </a:pP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Primero se ha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verificado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que todos los valores nulos han sido correctamente reemplazados. Usamos de nuevo conjuntamente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isna( )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y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sum( ).</a:t>
            </a:r>
            <a:endParaRPr b="1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10" name="Google Shape;410;p43"/>
          <p:cNvSpPr/>
          <p:nvPr/>
        </p:nvSpPr>
        <p:spPr>
          <a:xfrm>
            <a:off x="2021150" y="3372400"/>
            <a:ext cx="103500" cy="246300"/>
          </a:xfrm>
          <a:prstGeom prst="upArrow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3"/>
          <p:cNvSpPr txBox="1"/>
          <p:nvPr/>
        </p:nvSpPr>
        <p:spPr>
          <a:xfrm>
            <a:off x="1477000" y="3711250"/>
            <a:ext cx="143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0 valores nulos</a:t>
            </a:r>
            <a:endParaRPr sz="12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2" name="Google Shape;412;p43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3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"/>
          <p:cNvSpPr txBox="1"/>
          <p:nvPr>
            <p:ph type="ctrTitle"/>
          </p:nvPr>
        </p:nvSpPr>
        <p:spPr>
          <a:xfrm>
            <a:off x="311700" y="411050"/>
            <a:ext cx="8628000" cy="6156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4. </a:t>
            </a:r>
            <a:r>
              <a:rPr b="1" lang="es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Eliminar el resto de valores nulos de </a:t>
            </a:r>
            <a:r>
              <a:rPr b="1" i="1" lang="es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single_df</a:t>
            </a:r>
            <a:endParaRPr b="1" i="1" sz="2000"/>
          </a:p>
        </p:txBody>
      </p:sp>
      <p:pic>
        <p:nvPicPr>
          <p:cNvPr id="419" name="Google Shape;4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4"/>
          <p:cNvPicPr preferRelativeResize="0"/>
          <p:nvPr/>
        </p:nvPicPr>
        <p:blipFill rotWithShape="1">
          <a:blip r:embed="rId4">
            <a:alphaModFix/>
          </a:blip>
          <a:srcRect b="-426" l="0" r="40645" t="85014"/>
          <a:stretch/>
        </p:blipFill>
        <p:spPr>
          <a:xfrm>
            <a:off x="1573650" y="2394050"/>
            <a:ext cx="5632400" cy="975076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4"/>
          <p:cNvSpPr txBox="1"/>
          <p:nvPr/>
        </p:nvSpPr>
        <p:spPr>
          <a:xfrm>
            <a:off x="1060950" y="1261363"/>
            <a:ext cx="7022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 Light"/>
              <a:buChar char="○"/>
            </a:pP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Posteriormente se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eliminan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los valores nulos del DataFrame </a:t>
            </a:r>
            <a:r>
              <a:rPr b="1" i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single_df</a:t>
            </a:r>
            <a:r>
              <a:rPr i="1"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mediante 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el método DataFrame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.dropna( ).</a:t>
            </a:r>
            <a:endParaRPr b="1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422" name="Google Shape;422;p44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4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5"/>
          <p:cNvSpPr txBox="1"/>
          <p:nvPr>
            <p:ph type="ctrTitle"/>
          </p:nvPr>
        </p:nvSpPr>
        <p:spPr>
          <a:xfrm>
            <a:off x="311700" y="354600"/>
            <a:ext cx="8512800" cy="4002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4. </a:t>
            </a:r>
            <a:r>
              <a:rPr b="1" lang="es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Verificación</a:t>
            </a:r>
            <a:endParaRPr b="1" i="1" sz="2000"/>
          </a:p>
        </p:txBody>
      </p:sp>
      <p:pic>
        <p:nvPicPr>
          <p:cNvPr id="429" name="Google Shape;4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5"/>
          <p:cNvSpPr txBox="1"/>
          <p:nvPr/>
        </p:nvSpPr>
        <p:spPr>
          <a:xfrm>
            <a:off x="810150" y="1579900"/>
            <a:ext cx="73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Verificación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de que todos los valores han sido correctamente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eliminados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431" name="Google Shape;431;p45"/>
          <p:cNvPicPr preferRelativeResize="0"/>
          <p:nvPr/>
        </p:nvPicPr>
        <p:blipFill rotWithShape="1">
          <a:blip r:embed="rId4">
            <a:alphaModFix/>
          </a:blip>
          <a:srcRect b="-18169" l="-12510" r="12510" t="18170"/>
          <a:stretch/>
        </p:blipFill>
        <p:spPr>
          <a:xfrm>
            <a:off x="1091100" y="2207013"/>
            <a:ext cx="6526487" cy="1996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5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5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6"/>
          <p:cNvSpPr txBox="1"/>
          <p:nvPr>
            <p:ph type="ctrTitle"/>
          </p:nvPr>
        </p:nvSpPr>
        <p:spPr>
          <a:xfrm>
            <a:off x="315588" y="343375"/>
            <a:ext cx="8512800" cy="4191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4. </a:t>
            </a:r>
            <a:r>
              <a:rPr b="1" lang="es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Número total de columnas de</a:t>
            </a:r>
            <a:r>
              <a:rPr b="1" lang="es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s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single_df</a:t>
            </a:r>
            <a:endParaRPr b="1" i="1" sz="2000"/>
          </a:p>
        </p:txBody>
      </p:sp>
      <p:pic>
        <p:nvPicPr>
          <p:cNvPr id="439" name="Google Shape;4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6"/>
          <p:cNvSpPr txBox="1"/>
          <p:nvPr/>
        </p:nvSpPr>
        <p:spPr>
          <a:xfrm>
            <a:off x="1114650" y="1461413"/>
            <a:ext cx="7022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 Light"/>
              <a:buChar char="○"/>
            </a:pP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La función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len( )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nos devuelve la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longitud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de </a:t>
            </a:r>
            <a:r>
              <a:rPr i="1"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single_df 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 través de un número entero: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111838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441" name="Google Shape;44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975" y="2571738"/>
            <a:ext cx="55340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6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6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"/>
          <p:cNvSpPr txBox="1"/>
          <p:nvPr>
            <p:ph type="ctrTitle"/>
          </p:nvPr>
        </p:nvSpPr>
        <p:spPr>
          <a:xfrm>
            <a:off x="288300" y="114450"/>
            <a:ext cx="8520600" cy="4623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5. Desglose del quinto punto</a:t>
            </a:r>
            <a:endParaRPr sz="2000"/>
          </a:p>
        </p:txBody>
      </p:sp>
      <p:pic>
        <p:nvPicPr>
          <p:cNvPr id="449" name="Google Shape;44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7"/>
          <p:cNvSpPr txBox="1"/>
          <p:nvPr/>
        </p:nvSpPr>
        <p:spPr>
          <a:xfrm>
            <a:off x="727650" y="1415400"/>
            <a:ext cx="76419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500"/>
              <a:buFont typeface="Montserrat"/>
              <a:buChar char="○"/>
            </a:pP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Obtener un subconjunto con todos los vinos que sean de España y que además incluyan la palabra </a:t>
            </a:r>
            <a:r>
              <a:rPr b="1" i="1"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reserva</a:t>
            </a: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en la denominación de origen.</a:t>
            </a:r>
            <a:endParaRPr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500"/>
              <a:buFont typeface="Montserrat"/>
              <a:buChar char="○"/>
            </a:pP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Subconjunto </a:t>
            </a:r>
            <a:r>
              <a:rPr lang="es" sz="24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→</a:t>
            </a: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spanish_df</a:t>
            </a:r>
            <a:r>
              <a:rPr i="1"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1"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500"/>
              <a:buFont typeface="Montserrat"/>
              <a:buChar char="○"/>
            </a:pP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Denominación de origen </a:t>
            </a:r>
            <a:r>
              <a:rPr lang="es" sz="24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→ </a:t>
            </a: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columna </a:t>
            </a:r>
            <a:r>
              <a:rPr b="1" i="1"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designation</a:t>
            </a: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500"/>
              <a:buFont typeface="Montserrat"/>
              <a:buChar char="○"/>
            </a:pP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Prado Enea Reserva, Reserva, Gran Reserva, … . </a:t>
            </a:r>
            <a:endParaRPr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8"/>
          <p:cNvSpPr txBox="1"/>
          <p:nvPr>
            <p:ph type="ctrTitle"/>
          </p:nvPr>
        </p:nvSpPr>
        <p:spPr>
          <a:xfrm>
            <a:off x="308188" y="201300"/>
            <a:ext cx="8520600" cy="7341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5. Spanish_df (</a:t>
            </a: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vinos de España) que incluyan la palabra </a:t>
            </a:r>
            <a:r>
              <a:rPr i="1"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reserva </a:t>
            </a: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en su </a:t>
            </a:r>
            <a:r>
              <a:rPr i="1"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designation</a:t>
            </a:r>
            <a:endParaRPr i="1" sz="2000"/>
          </a:p>
        </p:txBody>
      </p:sp>
      <p:pic>
        <p:nvPicPr>
          <p:cNvPr id="456" name="Google Shape;4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8"/>
          <p:cNvPicPr preferRelativeResize="0"/>
          <p:nvPr/>
        </p:nvPicPr>
        <p:blipFill rotWithShape="1">
          <a:blip r:embed="rId4">
            <a:alphaModFix/>
          </a:blip>
          <a:srcRect b="3912" l="17053" r="52618" t="53141"/>
          <a:stretch/>
        </p:blipFill>
        <p:spPr>
          <a:xfrm>
            <a:off x="2959838" y="2948962"/>
            <a:ext cx="3990426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8"/>
          <p:cNvSpPr txBox="1"/>
          <p:nvPr/>
        </p:nvSpPr>
        <p:spPr>
          <a:xfrm>
            <a:off x="621875" y="1453325"/>
            <a:ext cx="7955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500"/>
              <a:buFont typeface="Montserrat"/>
              <a:buChar char="○"/>
            </a:pP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La función </a:t>
            </a:r>
            <a:r>
              <a:rPr b="1"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str.contains( )</a:t>
            </a: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nos permite probar si la expresión </a:t>
            </a:r>
            <a:r>
              <a:rPr i="1"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reserva </a:t>
            </a: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está contenida en el DataFrame </a:t>
            </a:r>
            <a:r>
              <a:rPr b="1"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single_df</a:t>
            </a: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500"/>
              <a:buFont typeface="Montserrat"/>
              <a:buChar char="○"/>
            </a:pP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Case = </a:t>
            </a:r>
            <a:r>
              <a:rPr b="1"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False  </a:t>
            </a: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no discrimina entre mayúsculas y minúsculas.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459" name="Google Shape;459;p48"/>
          <p:cNvPicPr preferRelativeResize="0"/>
          <p:nvPr/>
        </p:nvPicPr>
        <p:blipFill rotWithShape="1">
          <a:blip r:embed="rId4">
            <a:alphaModFix/>
          </a:blip>
          <a:srcRect b="9252" l="49768" r="3534" t="47610"/>
          <a:stretch/>
        </p:blipFill>
        <p:spPr>
          <a:xfrm>
            <a:off x="1864475" y="3869075"/>
            <a:ext cx="6116376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8"/>
          <p:cNvPicPr preferRelativeResize="0"/>
          <p:nvPr/>
        </p:nvPicPr>
        <p:blipFill rotWithShape="1">
          <a:blip r:embed="rId4">
            <a:alphaModFix/>
          </a:blip>
          <a:srcRect b="0" l="47624" r="50298" t="47611"/>
          <a:stretch/>
        </p:blipFill>
        <p:spPr>
          <a:xfrm>
            <a:off x="4432438" y="3376675"/>
            <a:ext cx="272075" cy="3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8"/>
          <p:cNvPicPr preferRelativeResize="0"/>
          <p:nvPr/>
        </p:nvPicPr>
        <p:blipFill rotWithShape="1">
          <a:blip r:embed="rId4">
            <a:alphaModFix/>
          </a:blip>
          <a:srcRect b="9249" l="5609" r="84589" t="47610"/>
          <a:stretch/>
        </p:blipFill>
        <p:spPr>
          <a:xfrm>
            <a:off x="141350" y="3310450"/>
            <a:ext cx="1283800" cy="3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8"/>
          <p:cNvSpPr/>
          <p:nvPr/>
        </p:nvSpPr>
        <p:spPr>
          <a:xfrm>
            <a:off x="1645400" y="3381500"/>
            <a:ext cx="219000" cy="2073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48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8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9"/>
          <p:cNvSpPr txBox="1"/>
          <p:nvPr>
            <p:ph type="ctrTitle"/>
          </p:nvPr>
        </p:nvSpPr>
        <p:spPr>
          <a:xfrm>
            <a:off x="2816550" y="2414250"/>
            <a:ext cx="3510900" cy="2241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Char char="○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Subconjunto → </a:t>
            </a:r>
            <a:r>
              <a:rPr lang="es" sz="16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spanish_df</a:t>
            </a:r>
            <a:endParaRPr sz="16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Char char="○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Extraído de </a:t>
            </a:r>
            <a:r>
              <a:rPr lang="es" sz="16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single_df</a:t>
            </a:r>
            <a:endParaRPr sz="16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Char char="○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Columna → </a:t>
            </a:r>
            <a:r>
              <a:rPr lang="es" sz="16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designation</a:t>
            </a:r>
            <a:endParaRPr sz="16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0" name="Google Shape;4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9"/>
          <p:cNvPicPr preferRelativeResize="0"/>
          <p:nvPr/>
        </p:nvPicPr>
        <p:blipFill rotWithShape="1">
          <a:blip r:embed="rId4">
            <a:alphaModFix/>
          </a:blip>
          <a:srcRect b="32331" l="0" r="0" t="0"/>
          <a:stretch/>
        </p:blipFill>
        <p:spPr>
          <a:xfrm>
            <a:off x="152400" y="1703300"/>
            <a:ext cx="8839201" cy="4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9"/>
          <p:cNvSpPr txBox="1"/>
          <p:nvPr/>
        </p:nvSpPr>
        <p:spPr>
          <a:xfrm>
            <a:off x="295800" y="358275"/>
            <a:ext cx="8552400" cy="8004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5. Spanish_df (vinos de España) que incluyan la palabra </a:t>
            </a:r>
            <a:r>
              <a:rPr i="1"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reserva </a:t>
            </a: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en su </a:t>
            </a:r>
            <a:r>
              <a:rPr i="1"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designation</a:t>
            </a:r>
            <a:endParaRPr sz="2000"/>
          </a:p>
        </p:txBody>
      </p:sp>
      <p:pic>
        <p:nvPicPr>
          <p:cNvPr id="473" name="Google Shape;473;p49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9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0"/>
          <p:cNvPicPr preferRelativeResize="0"/>
          <p:nvPr/>
        </p:nvPicPr>
        <p:blipFill rotWithShape="1">
          <a:blip r:embed="rId4">
            <a:alphaModFix/>
          </a:blip>
          <a:srcRect b="0" l="8809" r="0" t="12434"/>
          <a:stretch/>
        </p:blipFill>
        <p:spPr>
          <a:xfrm>
            <a:off x="1149900" y="1079975"/>
            <a:ext cx="6600380" cy="35084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1" name="Google Shape;481;p50"/>
          <p:cNvSpPr/>
          <p:nvPr/>
        </p:nvSpPr>
        <p:spPr>
          <a:xfrm>
            <a:off x="1149900" y="4286650"/>
            <a:ext cx="1484100" cy="30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0"/>
          <p:cNvSpPr txBox="1"/>
          <p:nvPr/>
        </p:nvSpPr>
        <p:spPr>
          <a:xfrm>
            <a:off x="272250" y="235825"/>
            <a:ext cx="8599500" cy="8004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5. Spanish_df (vinos de España) que incluyan la palabra </a:t>
            </a:r>
            <a:r>
              <a:rPr i="1"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reserva </a:t>
            </a: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en su </a:t>
            </a:r>
            <a:r>
              <a:rPr i="1"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designation</a:t>
            </a:r>
            <a:endParaRPr sz="2000"/>
          </a:p>
        </p:txBody>
      </p:sp>
      <p:pic>
        <p:nvPicPr>
          <p:cNvPr id="483" name="Google Shape;483;p50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0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1"/>
          <p:cNvSpPr txBox="1"/>
          <p:nvPr>
            <p:ph type="ctrTitle"/>
          </p:nvPr>
        </p:nvSpPr>
        <p:spPr>
          <a:xfrm>
            <a:off x="308175" y="233200"/>
            <a:ext cx="8520600" cy="12201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6. </a:t>
            </a: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Del subconjunto </a:t>
            </a:r>
            <a:r>
              <a:rPr i="1"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spanish_df </a:t>
            </a: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 los vinos de reserva españoles, ¿tienen una puntuación media más alta que todos los vinos o más baja?</a:t>
            </a:r>
            <a:endParaRPr sz="2000"/>
          </a:p>
        </p:txBody>
      </p:sp>
      <p:pic>
        <p:nvPicPr>
          <p:cNvPr id="490" name="Google Shape;49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1" name="Google Shape;491;p51"/>
          <p:cNvGrpSpPr/>
          <p:nvPr/>
        </p:nvGrpSpPr>
        <p:grpSpPr>
          <a:xfrm>
            <a:off x="2796150" y="1982450"/>
            <a:ext cx="3551700" cy="1748050"/>
            <a:chOff x="353475" y="1996750"/>
            <a:chExt cx="3551700" cy="1748050"/>
          </a:xfrm>
        </p:grpSpPr>
        <p:sp>
          <p:nvSpPr>
            <p:cNvPr id="492" name="Google Shape;492;p51"/>
            <p:cNvSpPr txBox="1"/>
            <p:nvPr/>
          </p:nvSpPr>
          <p:spPr>
            <a:xfrm>
              <a:off x="429675" y="1996750"/>
              <a:ext cx="3475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rgbClr val="97171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Spanish_df  </a:t>
              </a:r>
              <a:r>
                <a:rPr b="1" lang="es"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88.25</a:t>
              </a:r>
              <a:endPara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93" name="Google Shape;493;p51"/>
            <p:cNvSpPr txBox="1"/>
            <p:nvPr/>
          </p:nvSpPr>
          <p:spPr>
            <a:xfrm>
              <a:off x="429675" y="3096950"/>
              <a:ext cx="300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rgbClr val="97171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Single_df  </a:t>
              </a:r>
              <a:r>
                <a:rPr b="1" lang="es"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88.57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353475" y="2910800"/>
              <a:ext cx="2388600" cy="834000"/>
            </a:xfrm>
            <a:prstGeom prst="ellipse">
              <a:avLst/>
            </a:prstGeom>
            <a:noFill/>
            <a:ln cap="flat" cmpd="sng" w="9525">
              <a:solidFill>
                <a:srgbClr val="9717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7171E"/>
                </a:solidFill>
              </a:endParaRPr>
            </a:p>
          </p:txBody>
        </p:sp>
      </p:grpSp>
      <p:sp>
        <p:nvSpPr>
          <p:cNvPr id="495" name="Google Shape;495;p51"/>
          <p:cNvSpPr txBox="1"/>
          <p:nvPr/>
        </p:nvSpPr>
        <p:spPr>
          <a:xfrm>
            <a:off x="1728588" y="3972838"/>
            <a:ext cx="477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El conjunto de todos los vinos sigue teniendo la puntuación más alta.</a:t>
            </a:r>
            <a:endParaRPr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6" name="Google Shape;496;p51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1650" y="1922225"/>
            <a:ext cx="2491350" cy="186851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1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311700" y="310950"/>
            <a:ext cx="84714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s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Marco general </a:t>
            </a:r>
            <a:r>
              <a:rPr lang="es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MADRID OPEN DATA</a:t>
            </a:r>
            <a:endParaRPr sz="2500"/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311700" y="1399250"/>
            <a:ext cx="85206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El análisis exploratorio consta de </a:t>
            </a:r>
            <a:r>
              <a:rPr b="1" lang="es" sz="1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10 puntos</a:t>
            </a:r>
            <a:r>
              <a:rPr lang="es" sz="1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La </a:t>
            </a:r>
            <a:r>
              <a:rPr b="1" lang="es" sz="1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primera</a:t>
            </a:r>
            <a:r>
              <a:rPr lang="es" sz="1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parte (cinco primeros puntos) consiste en la carga de archivos y el tratamiento de los datos en cuanto a limpieza y orden se refiere. </a:t>
            </a:r>
            <a:endParaRPr sz="1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En la </a:t>
            </a:r>
            <a:r>
              <a:rPr b="1" lang="es" sz="1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segunda</a:t>
            </a:r>
            <a:r>
              <a:rPr lang="es" sz="1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parte (cinco últimos puntos) se extrae información más descriptiva y útil sobre los datos. </a:t>
            </a:r>
            <a:endParaRPr sz="1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2"/>
          <p:cNvSpPr txBox="1"/>
          <p:nvPr>
            <p:ph type="ctrTitle"/>
          </p:nvPr>
        </p:nvSpPr>
        <p:spPr>
          <a:xfrm>
            <a:off x="311700" y="328575"/>
            <a:ext cx="8520600" cy="7329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7</a:t>
            </a: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</a:t>
            </a: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¿Son los vinos de la Rioja (provincia del norte de España) la región que más vinos tiene en el subconjunto?</a:t>
            </a:r>
            <a:endParaRPr sz="2000"/>
          </a:p>
        </p:txBody>
      </p:sp>
      <p:pic>
        <p:nvPicPr>
          <p:cNvPr id="504" name="Google Shape;5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52"/>
          <p:cNvPicPr preferRelativeResize="0"/>
          <p:nvPr/>
        </p:nvPicPr>
        <p:blipFill rotWithShape="1">
          <a:blip r:embed="rId4">
            <a:alphaModFix/>
          </a:blip>
          <a:srcRect b="2733" l="3564" r="4099" t="0"/>
          <a:stretch/>
        </p:blipFill>
        <p:spPr>
          <a:xfrm>
            <a:off x="2682162" y="1604800"/>
            <a:ext cx="3779675" cy="33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2"/>
          <p:cNvSpPr txBox="1"/>
          <p:nvPr/>
        </p:nvSpPr>
        <p:spPr>
          <a:xfrm>
            <a:off x="311700" y="1204600"/>
            <a:ext cx="90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Char char="●"/>
            </a:pP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Utilizando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sns.countplot(...) 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</a:t>
            </a:r>
            <a:endParaRPr b="1"/>
          </a:p>
        </p:txBody>
      </p:sp>
      <p:pic>
        <p:nvPicPr>
          <p:cNvPr id="507" name="Google Shape;507;p52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52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3"/>
          <p:cNvSpPr txBox="1"/>
          <p:nvPr>
            <p:ph type="ctrTitle"/>
          </p:nvPr>
        </p:nvSpPr>
        <p:spPr>
          <a:xfrm>
            <a:off x="311700" y="325450"/>
            <a:ext cx="8520600" cy="5994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8</a:t>
            </a: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Top 10 de los vinos mejor valorados</a:t>
            </a:r>
            <a:endParaRPr sz="2000"/>
          </a:p>
        </p:txBody>
      </p:sp>
      <p:pic>
        <p:nvPicPr>
          <p:cNvPr id="514" name="Google Shape;51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8238" y="1407075"/>
            <a:ext cx="6247525" cy="33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53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3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4"/>
          <p:cNvSpPr txBox="1"/>
          <p:nvPr>
            <p:ph type="ctrTitle"/>
          </p:nvPr>
        </p:nvSpPr>
        <p:spPr>
          <a:xfrm>
            <a:off x="339125" y="246175"/>
            <a:ext cx="8520600" cy="6765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9</a:t>
            </a: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P</a:t>
            </a: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recio medio de los vinos en cada país.</a:t>
            </a:r>
            <a:endParaRPr sz="20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¿Qué país tiene el precio medio más alto? ¿Está en el top 10?</a:t>
            </a:r>
            <a:endParaRPr sz="2000"/>
          </a:p>
        </p:txBody>
      </p:sp>
      <p:pic>
        <p:nvPicPr>
          <p:cNvPr id="523" name="Google Shape;52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54"/>
          <p:cNvPicPr preferRelativeResize="0"/>
          <p:nvPr/>
        </p:nvPicPr>
        <p:blipFill rotWithShape="1">
          <a:blip r:embed="rId4">
            <a:alphaModFix/>
          </a:blip>
          <a:srcRect b="31162" l="0" r="0" t="0"/>
          <a:stretch/>
        </p:blipFill>
        <p:spPr>
          <a:xfrm>
            <a:off x="545250" y="1163100"/>
            <a:ext cx="3338425" cy="352482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4"/>
          <p:cNvSpPr txBox="1"/>
          <p:nvPr/>
        </p:nvSpPr>
        <p:spPr>
          <a:xfrm>
            <a:off x="4359975" y="1693450"/>
            <a:ext cx="3980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país con el precio medio más alto es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Inglaterra</a:t>
            </a:r>
            <a:r>
              <a:rPr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se encuentra en el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top 10</a:t>
            </a:r>
            <a:r>
              <a:rPr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6" name="Google Shape;526;p54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54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/>
          <p:nvPr>
            <p:ph type="ctrTitle"/>
          </p:nvPr>
        </p:nvSpPr>
        <p:spPr>
          <a:xfrm>
            <a:off x="339125" y="472600"/>
            <a:ext cx="8520600" cy="4731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10</a:t>
            </a: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Desglose del décimo punto</a:t>
            </a:r>
            <a:endParaRPr sz="2000"/>
          </a:p>
        </p:txBody>
      </p:sp>
      <p:pic>
        <p:nvPicPr>
          <p:cNvPr id="533" name="Google Shape;53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00" y="1117875"/>
            <a:ext cx="4734575" cy="38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55"/>
          <p:cNvSpPr txBox="1"/>
          <p:nvPr/>
        </p:nvSpPr>
        <p:spPr>
          <a:xfrm>
            <a:off x="5092950" y="1453325"/>
            <a:ext cx="3731700" cy="3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"/>
              <a:buChar char="●"/>
            </a:pP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La función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sns.countplot(...):</a:t>
            </a:r>
            <a:endParaRPr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"/>
              <a:buChar char="●"/>
            </a:pPr>
            <a:r>
              <a:rPr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La provincia con el vino más caro es el 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norte de España</a:t>
            </a:r>
            <a:r>
              <a:rPr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"/>
              <a:buChar char="●"/>
            </a:pPr>
            <a:r>
              <a:rPr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La gran mayoría de los vinos del norte de España tienen la puntuación más alta.</a:t>
            </a:r>
            <a:endParaRPr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536" name="Google Shape;536;p55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55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6"/>
          <p:cNvSpPr txBox="1"/>
          <p:nvPr>
            <p:ph type="ctrTitle"/>
          </p:nvPr>
        </p:nvSpPr>
        <p:spPr>
          <a:xfrm>
            <a:off x="2668500" y="735600"/>
            <a:ext cx="3807000" cy="36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9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9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Muchas Gracias por su atención</a:t>
            </a:r>
            <a:endParaRPr sz="39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9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4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¿Preguntas?</a:t>
            </a:r>
            <a:endParaRPr sz="34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9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43" name="Google Shape;54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7"/>
          <p:cNvSpPr txBox="1"/>
          <p:nvPr>
            <p:ph type="ctrTitle"/>
          </p:nvPr>
        </p:nvSpPr>
        <p:spPr>
          <a:xfrm>
            <a:off x="3453900" y="2248800"/>
            <a:ext cx="2236200" cy="6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9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ANEXO</a:t>
            </a:r>
            <a:endParaRPr sz="39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49" name="Google Shape;54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58"/>
          <p:cNvSpPr txBox="1"/>
          <p:nvPr/>
        </p:nvSpPr>
        <p:spPr>
          <a:xfrm>
            <a:off x="3660488" y="1078050"/>
            <a:ext cx="18888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Diap. </a:t>
            </a: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1-2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Diap. 3-4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Diap. 3-4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Diap. 4-5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Diap. 5-6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Diap. 6-7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Diap. 7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Diap. 8-9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Diap. 10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Diap. 11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58"/>
          <p:cNvSpPr txBox="1"/>
          <p:nvPr>
            <p:ph type="ctrTitle"/>
          </p:nvPr>
        </p:nvSpPr>
        <p:spPr>
          <a:xfrm>
            <a:off x="3594713" y="309750"/>
            <a:ext cx="1888800" cy="7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Madrid OPEN DATA</a:t>
            </a:r>
            <a:endParaRPr sz="20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350" y="152400"/>
            <a:ext cx="661376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59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425" y="181025"/>
            <a:ext cx="5704994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60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700" y="152400"/>
            <a:ext cx="574092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5700" y="4991100"/>
            <a:ext cx="1365550" cy="1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61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ctrTitle"/>
          </p:nvPr>
        </p:nvSpPr>
        <p:spPr>
          <a:xfrm>
            <a:off x="311700" y="310950"/>
            <a:ext cx="84714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s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MADRID OPEN DATA</a:t>
            </a:r>
            <a:endParaRPr sz="2500"/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336300" y="922550"/>
            <a:ext cx="8471400" cy="3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100"/>
              <a:buFont typeface="Montserrat"/>
              <a:buChar char="●"/>
            </a:pPr>
            <a:r>
              <a:rPr b="1"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LUGAR</a:t>
            </a:r>
            <a:r>
              <a:rPr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: Lugar donde se produjo la sanción.</a:t>
            </a:r>
            <a:endParaRPr sz="11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100"/>
              <a:buFont typeface="Montserrat"/>
              <a:buChar char="●"/>
            </a:pPr>
            <a:r>
              <a:rPr b="1"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MES </a:t>
            </a:r>
            <a:r>
              <a:rPr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ANIO </a:t>
            </a:r>
            <a:r>
              <a:rPr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HORA</a:t>
            </a:r>
            <a:r>
              <a:rPr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: Fecha en la que se sancionó al conductor.</a:t>
            </a:r>
            <a:endParaRPr sz="11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100"/>
              <a:buFont typeface="Montserrat"/>
              <a:buChar char="●"/>
            </a:pPr>
            <a:r>
              <a:rPr b="1"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IMP_BOL</a:t>
            </a:r>
            <a:r>
              <a:rPr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: Importe de la sanción.</a:t>
            </a:r>
            <a:endParaRPr sz="11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100"/>
              <a:buFont typeface="Montserrat"/>
              <a:buChar char="●"/>
            </a:pPr>
            <a:r>
              <a:rPr b="1"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DESCUENTO</a:t>
            </a:r>
            <a:r>
              <a:rPr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:  Reducción sobre el precio de la infracción (50% - Siempre que se abone en el plazo establecido en la Ley de Seguridad Vial), si se considera que puede tener reducción.</a:t>
            </a:r>
            <a:endParaRPr sz="11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100"/>
              <a:buFont typeface="Montserrat"/>
              <a:buChar char="●"/>
            </a:pPr>
            <a:r>
              <a:rPr b="1"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PUNTOS</a:t>
            </a:r>
            <a:r>
              <a:rPr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: Número de puntos que la sanción conlleva en el permiso de conducir del infractor.</a:t>
            </a:r>
            <a:endParaRPr sz="11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100"/>
              <a:buFont typeface="Montserrat"/>
              <a:buChar char="●"/>
            </a:pPr>
            <a:r>
              <a:rPr b="1"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DENUNCIANTE</a:t>
            </a:r>
            <a:r>
              <a:rPr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: Agente del organismo público encargado de la regulación de la circulación de la Comunidad de Madrid que impone la denuncia al infractor.</a:t>
            </a:r>
            <a:endParaRPr sz="11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100"/>
              <a:buFont typeface="Montserrat"/>
              <a:buChar char="●"/>
            </a:pPr>
            <a:r>
              <a:rPr b="1"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HECHO_BOL</a:t>
            </a:r>
            <a:r>
              <a:rPr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: Motivo o causa por la que se sanciona al conductor.</a:t>
            </a:r>
            <a:endParaRPr sz="11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100"/>
              <a:buFont typeface="Montserrat"/>
              <a:buChar char="●"/>
            </a:pPr>
            <a:r>
              <a:rPr b="1"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VEL_LIMITE</a:t>
            </a:r>
            <a:r>
              <a:rPr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: Velocidad máxima permitida de la vía por la que circulaba el conductor en el momento de cometer la infracción.</a:t>
            </a:r>
            <a:endParaRPr sz="11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100"/>
              <a:buFont typeface="Montserrat"/>
              <a:buChar char="●"/>
            </a:pPr>
            <a:r>
              <a:rPr b="1"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VEL_CIRCULA</a:t>
            </a:r>
            <a:r>
              <a:rPr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: Velocidad a la que circulaba el conductor por la vía en la que ha sido sancionado.</a:t>
            </a:r>
            <a:endParaRPr sz="11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100"/>
              <a:buFont typeface="Montserrat"/>
              <a:buChar char="●"/>
            </a:pPr>
            <a:r>
              <a:rPr b="1"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COORDENADA_X</a:t>
            </a:r>
            <a:r>
              <a:rPr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: Punto geográfico (X) que identifica al infractor en infracciones derivadas de rebasar un semáforo en fase roja, no respetar la señalización de un carril de circulación restringida o reservada o acceder a Madrid Central sin autorización.</a:t>
            </a:r>
            <a:endParaRPr sz="11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100"/>
              <a:buFont typeface="Montserrat"/>
              <a:buChar char="●"/>
            </a:pPr>
            <a:r>
              <a:rPr b="1"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COORDENADA_Y</a:t>
            </a:r>
            <a:r>
              <a:rPr lang="es" sz="11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: Punto geográfico (Y) que identifica al infractor en infracciones derivadas de rebasar un semáforo en fase roja, no respetar las señales de un carril de circulación restringida o reservada o acceder a Madrid Central sin autorización.</a:t>
            </a:r>
            <a:endParaRPr b="1" sz="1405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62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62"/>
          <p:cNvPicPr preferRelativeResize="0"/>
          <p:nvPr/>
        </p:nvPicPr>
        <p:blipFill rotWithShape="1">
          <a:blip r:embed="rId6">
            <a:alphaModFix/>
          </a:blip>
          <a:srcRect b="4979" l="0" r="0" t="0"/>
          <a:stretch/>
        </p:blipFill>
        <p:spPr>
          <a:xfrm>
            <a:off x="1534275" y="272925"/>
            <a:ext cx="5280701" cy="459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88" y="173875"/>
            <a:ext cx="6888874" cy="44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63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125" y="152400"/>
            <a:ext cx="642599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64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438" y="152400"/>
            <a:ext cx="5820380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65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513" y="152400"/>
            <a:ext cx="581223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66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838" y="152400"/>
            <a:ext cx="641357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67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3950" y="152400"/>
            <a:ext cx="61327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68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125" y="152400"/>
            <a:ext cx="6061817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69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Google Shape;63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70"/>
          <p:cNvSpPr txBox="1"/>
          <p:nvPr/>
        </p:nvSpPr>
        <p:spPr>
          <a:xfrm>
            <a:off x="3660488" y="907075"/>
            <a:ext cx="18888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Diap 1-2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Diap 3-4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Diap 4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Diap 4-5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Diap 5-6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Diap 6-7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Diap 7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Diap 8-9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Diap 10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lang="es" sz="16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Diap 11</a:t>
            </a:r>
            <a:endParaRPr sz="16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70"/>
          <p:cNvSpPr txBox="1"/>
          <p:nvPr>
            <p:ph type="ctrTitle"/>
          </p:nvPr>
        </p:nvSpPr>
        <p:spPr>
          <a:xfrm>
            <a:off x="3594713" y="138775"/>
            <a:ext cx="1888800" cy="7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WINES</a:t>
            </a:r>
            <a:endParaRPr sz="20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64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4625" y="152400"/>
            <a:ext cx="63884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71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5950" y="796175"/>
            <a:ext cx="7809900" cy="3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500"/>
              <a:buFont typeface="Montserrat"/>
              <a:buAutoNum type="arabicPeriod"/>
            </a:pP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Unir marco de datos.</a:t>
            </a:r>
            <a:endParaRPr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500"/>
              <a:buFont typeface="Montserrat"/>
              <a:buAutoNum type="arabicPeriod"/>
            </a:pP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Borrar columnas.</a:t>
            </a:r>
            <a:endParaRPr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500"/>
              <a:buFont typeface="Montserrat"/>
              <a:buAutoNum type="arabicPeriod"/>
            </a:pP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Verificar los valores únicos de las variables.</a:t>
            </a:r>
            <a:endParaRPr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500"/>
              <a:buFont typeface="Montserrat"/>
              <a:buAutoNum type="arabicPeriod"/>
            </a:pP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Cambios en las columnas VEL_LIMITE y VEL_CIRCULA.</a:t>
            </a:r>
            <a:endParaRPr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500"/>
              <a:buFont typeface="Montserrat"/>
              <a:buAutoNum type="arabicPeriod"/>
            </a:pP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Cambia todas las anomalías que detecten a nulas.</a:t>
            </a:r>
            <a:endParaRPr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500"/>
              <a:buFont typeface="Montserrat"/>
              <a:buAutoNum type="arabicPeriod"/>
            </a:pP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Generar una nueva columna denominada DIFERENCIA_KMH.</a:t>
            </a:r>
            <a:endParaRPr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500"/>
              <a:buFont typeface="Montserrat"/>
              <a:buAutoNum type="arabicPeriod"/>
            </a:pP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Agrupe el DataFrame filtrado por el agente público que emite la denuncia.</a:t>
            </a:r>
            <a:endParaRPr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500"/>
              <a:buFont typeface="Montserrat"/>
              <a:buAutoNum type="arabicPeriod"/>
            </a:pP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Elimina la parte decimal de la columna de horas.</a:t>
            </a:r>
            <a:endParaRPr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500"/>
              <a:buFont typeface="Montserrat"/>
              <a:buAutoNum type="arabicPeriod"/>
            </a:pP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Muestra gráficamente las multas realizadas durante los meses de 2020.</a:t>
            </a:r>
            <a:endParaRPr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500"/>
              <a:buFont typeface="Montserrat"/>
              <a:buAutoNum type="arabicPeriod"/>
            </a:pPr>
            <a:r>
              <a:rPr lang="es" sz="15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Muestra gráficamente el número de infracciones (sin frecuencia acumulada).</a:t>
            </a:r>
            <a:endParaRPr sz="15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type="ctrTitle"/>
          </p:nvPr>
        </p:nvSpPr>
        <p:spPr>
          <a:xfrm>
            <a:off x="315950" y="152725"/>
            <a:ext cx="7218300" cy="4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ÍNDICE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575"/>
            <a:ext cx="8839199" cy="26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72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25" y="152400"/>
            <a:ext cx="679757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73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00" y="152400"/>
            <a:ext cx="678721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74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Google Shape;67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50" y="152400"/>
            <a:ext cx="688837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75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Google Shape;67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25" y="322650"/>
            <a:ext cx="6921726" cy="44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76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Google Shape;68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200" y="152400"/>
            <a:ext cx="7736549" cy="45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77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875" y="152400"/>
            <a:ext cx="6191175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78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69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50" y="152400"/>
            <a:ext cx="792242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79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00" y="278400"/>
            <a:ext cx="5323850" cy="45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80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" name="Google Shape;70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25" y="428625"/>
            <a:ext cx="5934075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81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0" y="147350"/>
            <a:ext cx="8520600" cy="10188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Una los doce marcos de datos de enero a diciembre en un solo marco de datos. Muestra la forma total del marco de datos resultante.</a:t>
            </a:r>
            <a:endParaRPr sz="17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76400"/>
            <a:ext cx="67913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973538"/>
            <a:ext cx="706755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type="ctrTitle"/>
          </p:nvPr>
        </p:nvSpPr>
        <p:spPr>
          <a:xfrm>
            <a:off x="311700" y="1256425"/>
            <a:ext cx="67914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Importar </a:t>
            </a:r>
            <a:r>
              <a:rPr lang="es" sz="17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librerías</a:t>
            </a:r>
            <a:r>
              <a:rPr lang="es" sz="17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-Descarga Datos</a:t>
            </a:r>
            <a:endParaRPr sz="17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6" name="Google Shape;106;p19"/>
          <p:cNvSpPr txBox="1"/>
          <p:nvPr>
            <p:ph type="ctrTitle"/>
          </p:nvPr>
        </p:nvSpPr>
        <p:spPr>
          <a:xfrm>
            <a:off x="311700" y="2588542"/>
            <a:ext cx="22137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Lectura</a:t>
            </a:r>
            <a:r>
              <a:rPr lang="es" sz="17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Datos</a:t>
            </a:r>
            <a:endParaRPr sz="17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4460350"/>
            <a:ext cx="2371936" cy="6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ctrTitle"/>
          </p:nvPr>
        </p:nvSpPr>
        <p:spPr>
          <a:xfrm>
            <a:off x="311700" y="4087967"/>
            <a:ext cx="22137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Unión </a:t>
            </a:r>
            <a:r>
              <a:rPr lang="es" sz="17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Datos</a:t>
            </a:r>
            <a:endParaRPr sz="17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7723201" y="1698038"/>
            <a:ext cx="910925" cy="9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93275" y="4318673"/>
            <a:ext cx="1028175" cy="7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88826" y="2973457"/>
            <a:ext cx="1135677" cy="1114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14900" y="4579563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6616200" y="4574975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code-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900" y="152400"/>
            <a:ext cx="627288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82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p83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83"/>
          <p:cNvPicPr preferRelativeResize="0"/>
          <p:nvPr/>
        </p:nvPicPr>
        <p:blipFill rotWithShape="1">
          <a:blip r:embed="rId5">
            <a:alphaModFix/>
          </a:blip>
          <a:srcRect b="0" l="1283" r="0" t="0"/>
          <a:stretch/>
        </p:blipFill>
        <p:spPr>
          <a:xfrm>
            <a:off x="208900" y="557400"/>
            <a:ext cx="8726199" cy="31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025" y="152400"/>
            <a:ext cx="5168328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84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85" y="4505476"/>
            <a:ext cx="547051" cy="4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type="ctrTitle"/>
          </p:nvPr>
        </p:nvSpPr>
        <p:spPr>
          <a:xfrm>
            <a:off x="311700" y="147350"/>
            <a:ext cx="8520600" cy="10188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Una los doce marcos de datos de enero a diciembre en un solo marco de datos. Muestra la forma total del marco de datos resultante.</a:t>
            </a:r>
            <a:endParaRPr sz="17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425" y="1264150"/>
            <a:ext cx="5785129" cy="36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ctrTitle"/>
          </p:nvPr>
        </p:nvSpPr>
        <p:spPr>
          <a:xfrm>
            <a:off x="311700" y="512800"/>
            <a:ext cx="8512800" cy="729600"/>
          </a:xfrm>
          <a:prstGeom prst="rect">
            <a:avLst/>
          </a:prstGeom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2. Borre las columnas COORDENADA_X_ y COORDENADA_Y.</a:t>
            </a:r>
            <a:endParaRPr sz="20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624250" y="1643350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624250" y="2212750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624250" y="2841725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11700" y="2325450"/>
            <a:ext cx="8512800" cy="4926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Verifica los valores únicos de las variables.</a:t>
            </a:r>
            <a:endParaRPr sz="20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25" y="1428375"/>
            <a:ext cx="644842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470525" y="2837263"/>
            <a:ext cx="8354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La función .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unique</a:t>
            </a:r>
            <a:r>
              <a:rPr b="1" lang="es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lang="es">
                <a:solidFill>
                  <a:srgbClr val="97171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aplicada a cada columna, llegamos a la conclusión de que la columna “DESCUENTO” y “ANIO” solo tiene valores únicos y podría eliminarse de DataFrame.</a:t>
            </a:r>
            <a:endParaRPr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35" name="Google Shape;135;p21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00" y="4588450"/>
            <a:ext cx="391050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428700" y="4583863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-code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