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11/29/20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6778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11/29/20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2193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11/29/20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15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11/29/20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929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11/29/20</a:t>
            </a:fld>
            <a:endParaRPr lang="en-US" dirty="0"/>
          </a:p>
        </p:txBody>
      </p:sp>
    </p:spTree>
    <p:extLst>
      <p:ext uri="{BB962C8B-B14F-4D97-AF65-F5344CB8AC3E}">
        <p14:creationId xmlns:p14="http://schemas.microsoft.com/office/powerpoint/2010/main" val="265709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11/29/20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013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11/29/20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121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11/29/20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4847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11/29/20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1108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11/29/20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063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11/29/20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867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11/29/20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517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33633C6-9969-4BCB-BBBE-137722B79914}"/>
              </a:ext>
            </a:extLst>
          </p:cNvPr>
          <p:cNvPicPr>
            <a:picLocks noChangeAspect="1"/>
          </p:cNvPicPr>
          <p:nvPr/>
        </p:nvPicPr>
        <p:blipFill rotWithShape="1">
          <a:blip r:embed="rId2"/>
          <a:srcRect l="9196" r="1658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C5BD12F-1CE8-B14B-A158-7FBE23D7B355}"/>
              </a:ext>
            </a:extLst>
          </p:cNvPr>
          <p:cNvSpPr>
            <a:spLocks noGrp="1"/>
          </p:cNvSpPr>
          <p:nvPr>
            <p:ph type="ctrTitle"/>
          </p:nvPr>
        </p:nvSpPr>
        <p:spPr>
          <a:xfrm>
            <a:off x="1180531" y="1346268"/>
            <a:ext cx="5274860" cy="3066706"/>
          </a:xfrm>
        </p:spPr>
        <p:txBody>
          <a:bodyPr anchor="b">
            <a:normAutofit fontScale="90000"/>
          </a:bodyPr>
          <a:lstStyle/>
          <a:p>
            <a:r>
              <a:rPr lang="en-MX" sz="6000" dirty="0"/>
              <a:t>Optimización de clusters de entrega.</a:t>
            </a:r>
          </a:p>
        </p:txBody>
      </p:sp>
      <p:sp>
        <p:nvSpPr>
          <p:cNvPr id="3" name="Subtitle 2">
            <a:extLst>
              <a:ext uri="{FF2B5EF4-FFF2-40B4-BE49-F238E27FC236}">
                <a16:creationId xmlns:a16="http://schemas.microsoft.com/office/drawing/2014/main" id="{3D15E980-15FC-A54D-985D-33D00E8E82C5}"/>
              </a:ext>
            </a:extLst>
          </p:cNvPr>
          <p:cNvSpPr>
            <a:spLocks noGrp="1"/>
          </p:cNvSpPr>
          <p:nvPr>
            <p:ph type="subTitle" idx="1"/>
          </p:nvPr>
        </p:nvSpPr>
        <p:spPr>
          <a:xfrm>
            <a:off x="1201212" y="4412974"/>
            <a:ext cx="4162357" cy="1576188"/>
          </a:xfrm>
        </p:spPr>
        <p:txBody>
          <a:bodyPr anchor="t">
            <a:normAutofit/>
          </a:bodyPr>
          <a:lstStyle/>
          <a:p>
            <a:r>
              <a:rPr lang="en-MX" dirty="0"/>
              <a:t>Modelando Modelo</a:t>
            </a:r>
          </a:p>
        </p:txBody>
      </p:sp>
    </p:spTree>
    <p:extLst>
      <p:ext uri="{BB962C8B-B14F-4D97-AF65-F5344CB8AC3E}">
        <p14:creationId xmlns:p14="http://schemas.microsoft.com/office/powerpoint/2010/main" val="219086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2792585-E634-7748-8768-311AF4CBAF19}"/>
              </a:ext>
            </a:extLst>
          </p:cNvPr>
          <p:cNvSpPr>
            <a:spLocks noGrp="1"/>
          </p:cNvSpPr>
          <p:nvPr>
            <p:ph type="title"/>
          </p:nvPr>
        </p:nvSpPr>
        <p:spPr>
          <a:xfrm>
            <a:off x="6194738" y="442913"/>
            <a:ext cx="5197655" cy="1639888"/>
          </a:xfrm>
        </p:spPr>
        <p:txBody>
          <a:bodyPr anchor="b">
            <a:normAutofit/>
          </a:bodyPr>
          <a:lstStyle/>
          <a:p>
            <a:r>
              <a:rPr lang="en-MX" dirty="0"/>
              <a:t>Objetivo</a:t>
            </a:r>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7" name="Graphic 6" descr="Checkmark">
            <a:extLst>
              <a:ext uri="{FF2B5EF4-FFF2-40B4-BE49-F238E27FC236}">
                <a16:creationId xmlns:a16="http://schemas.microsoft.com/office/drawing/2014/main" id="{7DF1FC5A-6D6F-4175-9205-1154C65E3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07" y="1804297"/>
            <a:ext cx="3249406" cy="3249406"/>
          </a:xfrm>
          <a:prstGeom prst="rect">
            <a:avLst/>
          </a:prstGeom>
        </p:spPr>
      </p:pic>
      <p:sp>
        <p:nvSpPr>
          <p:cNvPr id="3" name="Content Placeholder 2">
            <a:extLst>
              <a:ext uri="{FF2B5EF4-FFF2-40B4-BE49-F238E27FC236}">
                <a16:creationId xmlns:a16="http://schemas.microsoft.com/office/drawing/2014/main" id="{5AC10926-2701-FB48-A234-F9D4FA0EF287}"/>
              </a:ext>
            </a:extLst>
          </p:cNvPr>
          <p:cNvSpPr>
            <a:spLocks noGrp="1"/>
          </p:cNvSpPr>
          <p:nvPr>
            <p:ph idx="1"/>
          </p:nvPr>
        </p:nvSpPr>
        <p:spPr>
          <a:xfrm>
            <a:off x="6194738" y="2312988"/>
            <a:ext cx="5197655" cy="3651250"/>
          </a:xfrm>
        </p:spPr>
        <p:txBody>
          <a:bodyPr>
            <a:normAutofit/>
          </a:bodyPr>
          <a:lstStyle/>
          <a:p>
            <a:r>
              <a:rPr lang="en-MX" dirty="0"/>
              <a:t>Enontrar 6 clusters, en donde los estén cercanos entre si, para poder trazar rutas de entrega de manera eficiente y ahorrar costos y tiempo.</a:t>
            </a:r>
          </a:p>
        </p:txBody>
      </p:sp>
    </p:spTree>
    <p:extLst>
      <p:ext uri="{BB962C8B-B14F-4D97-AF65-F5344CB8AC3E}">
        <p14:creationId xmlns:p14="http://schemas.microsoft.com/office/powerpoint/2010/main" val="280046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62609C9-F851-7E40-AFC3-BBABA4F44FF1}"/>
              </a:ext>
            </a:extLst>
          </p:cNvPr>
          <p:cNvSpPr>
            <a:spLocks noGrp="1"/>
          </p:cNvSpPr>
          <p:nvPr>
            <p:ph type="title"/>
          </p:nvPr>
        </p:nvSpPr>
        <p:spPr>
          <a:xfrm>
            <a:off x="183701" y="-746126"/>
            <a:ext cx="5183986" cy="1639888"/>
          </a:xfrm>
        </p:spPr>
        <p:txBody>
          <a:bodyPr anchor="b">
            <a:normAutofit/>
          </a:bodyPr>
          <a:lstStyle/>
          <a:p>
            <a:r>
              <a:rPr lang="en-MX" dirty="0"/>
              <a:t>K-Means</a:t>
            </a:r>
          </a:p>
        </p:txBody>
      </p:sp>
      <p:sp>
        <p:nvSpPr>
          <p:cNvPr id="3" name="Content Placeholder 2">
            <a:extLst>
              <a:ext uri="{FF2B5EF4-FFF2-40B4-BE49-F238E27FC236}">
                <a16:creationId xmlns:a16="http://schemas.microsoft.com/office/drawing/2014/main" id="{DD0D0B39-1E3A-374F-95E0-FDAFCA2C37C7}"/>
              </a:ext>
            </a:extLst>
          </p:cNvPr>
          <p:cNvSpPr>
            <a:spLocks noGrp="1"/>
          </p:cNvSpPr>
          <p:nvPr>
            <p:ph idx="1"/>
          </p:nvPr>
        </p:nvSpPr>
        <p:spPr>
          <a:xfrm>
            <a:off x="992519" y="2312988"/>
            <a:ext cx="4473702" cy="3651250"/>
          </a:xfrm>
        </p:spPr>
        <p:txBody>
          <a:bodyPr>
            <a:normAutofit/>
          </a:bodyPr>
          <a:lstStyle/>
          <a:p>
            <a:pPr>
              <a:lnSpc>
                <a:spcPct val="130000"/>
              </a:lnSpc>
            </a:pPr>
            <a:r>
              <a:rPr lang="en-MX" sz="1500" dirty="0"/>
              <a:t>Buscamos 6 centroides que agrupen de mejor manera a los clientes.</a:t>
            </a:r>
          </a:p>
          <a:p>
            <a:pPr>
              <a:lnSpc>
                <a:spcPct val="130000"/>
              </a:lnSpc>
            </a:pPr>
            <a:endParaRPr lang="en-MX" sz="1500" dirty="0"/>
          </a:p>
          <a:p>
            <a:pPr>
              <a:lnSpc>
                <a:spcPct val="130000"/>
              </a:lnSpc>
            </a:pPr>
            <a:r>
              <a:rPr lang="en-MX" sz="1500" dirty="0"/>
              <a:t>Clientes con una Frecuencia mayor a 1 se tienen que agregar de manera manual a otro cluster</a:t>
            </a:r>
          </a:p>
          <a:p>
            <a:pPr>
              <a:lnSpc>
                <a:spcPct val="130000"/>
              </a:lnSpc>
            </a:pPr>
            <a:r>
              <a:rPr lang="en-MX" sz="1500" dirty="0"/>
              <a:t>Encontramos los clusters más cercanos a estos clientes y asignamos el mas cercano valido a la segunda y tercera Frecuencia</a:t>
            </a:r>
          </a:p>
        </p:txBody>
      </p:sp>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3" name="Picture 22">
            <a:extLst>
              <a:ext uri="{FF2B5EF4-FFF2-40B4-BE49-F238E27FC236}">
                <a16:creationId xmlns:a16="http://schemas.microsoft.com/office/drawing/2014/main" id="{752A0835-7274-094F-B13C-6ADBE22AC48D}"/>
              </a:ext>
            </a:extLst>
          </p:cNvPr>
          <p:cNvPicPr>
            <a:picLocks noChangeAspect="1"/>
          </p:cNvPicPr>
          <p:nvPr/>
        </p:nvPicPr>
        <p:blipFill>
          <a:blip r:embed="rId2"/>
          <a:stretch>
            <a:fillRect/>
          </a:stretch>
        </p:blipFill>
        <p:spPr>
          <a:xfrm>
            <a:off x="7497987" y="0"/>
            <a:ext cx="4473702" cy="2982467"/>
          </a:xfrm>
          <a:prstGeom prst="rect">
            <a:avLst/>
          </a:prstGeom>
        </p:spPr>
      </p:pic>
      <p:pic>
        <p:nvPicPr>
          <p:cNvPr id="24" name="Picture 23" descr="Table&#10;&#10;Description automatically generated">
            <a:extLst>
              <a:ext uri="{FF2B5EF4-FFF2-40B4-BE49-F238E27FC236}">
                <a16:creationId xmlns:a16="http://schemas.microsoft.com/office/drawing/2014/main" id="{590275B4-E639-E044-962D-FD5DD1242C48}"/>
              </a:ext>
            </a:extLst>
          </p:cNvPr>
          <p:cNvPicPr>
            <a:picLocks noChangeAspect="1"/>
          </p:cNvPicPr>
          <p:nvPr/>
        </p:nvPicPr>
        <p:blipFill>
          <a:blip r:embed="rId3"/>
          <a:stretch>
            <a:fillRect/>
          </a:stretch>
        </p:blipFill>
        <p:spPr>
          <a:xfrm>
            <a:off x="7624989" y="3109912"/>
            <a:ext cx="2768600" cy="2349500"/>
          </a:xfrm>
          <a:prstGeom prst="rect">
            <a:avLst/>
          </a:prstGeom>
        </p:spPr>
      </p:pic>
      <p:sp>
        <p:nvSpPr>
          <p:cNvPr id="25" name="Content Placeholder 2">
            <a:extLst>
              <a:ext uri="{FF2B5EF4-FFF2-40B4-BE49-F238E27FC236}">
                <a16:creationId xmlns:a16="http://schemas.microsoft.com/office/drawing/2014/main" id="{4FCED1CE-31BE-604A-89BC-B35C0FA93F8D}"/>
              </a:ext>
            </a:extLst>
          </p:cNvPr>
          <p:cNvSpPr txBox="1">
            <a:spLocks/>
          </p:cNvSpPr>
          <p:nvPr/>
        </p:nvSpPr>
        <p:spPr>
          <a:xfrm>
            <a:off x="7231948" y="5459412"/>
            <a:ext cx="4473702" cy="139858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Al generar los clusters sin ninguna restriccion quedan extremadamente desbalanceados.</a:t>
            </a:r>
          </a:p>
        </p:txBody>
      </p:sp>
      <p:sp>
        <p:nvSpPr>
          <p:cNvPr id="26" name="Content Placeholder 2">
            <a:extLst>
              <a:ext uri="{FF2B5EF4-FFF2-40B4-BE49-F238E27FC236}">
                <a16:creationId xmlns:a16="http://schemas.microsoft.com/office/drawing/2014/main" id="{053DEBB7-A2C3-894B-8866-18EA897251C5}"/>
              </a:ext>
            </a:extLst>
          </p:cNvPr>
          <p:cNvSpPr txBox="1">
            <a:spLocks/>
          </p:cNvSpPr>
          <p:nvPr/>
        </p:nvSpPr>
        <p:spPr>
          <a:xfrm>
            <a:off x="2810989" y="73818"/>
            <a:ext cx="4473702" cy="906463"/>
          </a:xfrm>
          <a:prstGeom prst="rect">
            <a:avLst/>
          </a:prstGeom>
        </p:spPr>
        <p:txBody>
          <a:bodyPr vert="horz" lIns="109728" tIns="109728" rIns="109728" bIns="91440" rtlCol="0">
            <a:normAutofit fontScale="85000"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Utilizamos K-Means sobre otros métodos de clusterización porque ya conocemos el número de clusters que buscamos.</a:t>
            </a:r>
          </a:p>
        </p:txBody>
      </p:sp>
      <p:sp>
        <p:nvSpPr>
          <p:cNvPr id="27" name="Content Placeholder 2">
            <a:extLst>
              <a:ext uri="{FF2B5EF4-FFF2-40B4-BE49-F238E27FC236}">
                <a16:creationId xmlns:a16="http://schemas.microsoft.com/office/drawing/2014/main" id="{05565350-D3BC-194E-8EB1-E1634E3672EB}"/>
              </a:ext>
            </a:extLst>
          </p:cNvPr>
          <p:cNvSpPr txBox="1">
            <a:spLocks/>
          </p:cNvSpPr>
          <p:nvPr/>
        </p:nvSpPr>
        <p:spPr>
          <a:xfrm>
            <a:off x="3285473" y="6164659"/>
            <a:ext cx="2180748" cy="90646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b="1" dirty="0"/>
              <a:t>Resultado: 0.85</a:t>
            </a:r>
          </a:p>
        </p:txBody>
      </p:sp>
    </p:spTree>
    <p:extLst>
      <p:ext uri="{BB962C8B-B14F-4D97-AF65-F5344CB8AC3E}">
        <p14:creationId xmlns:p14="http://schemas.microsoft.com/office/powerpoint/2010/main" val="113775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27F858C-FF99-1B4E-A914-79EA2A3632E1}"/>
              </a:ext>
            </a:extLst>
          </p:cNvPr>
          <p:cNvSpPr>
            <a:spLocks noGrp="1"/>
          </p:cNvSpPr>
          <p:nvPr>
            <p:ph type="title"/>
          </p:nvPr>
        </p:nvSpPr>
        <p:spPr>
          <a:xfrm>
            <a:off x="992518" y="442913"/>
            <a:ext cx="5183986" cy="1639888"/>
          </a:xfrm>
        </p:spPr>
        <p:txBody>
          <a:bodyPr anchor="b">
            <a:normAutofit/>
          </a:bodyPr>
          <a:lstStyle/>
          <a:p>
            <a:r>
              <a:rPr lang="en-MX" dirty="0"/>
              <a:t>Trazo de ruta</a:t>
            </a:r>
          </a:p>
        </p:txBody>
      </p:sp>
      <p:sp>
        <p:nvSpPr>
          <p:cNvPr id="3" name="Content Placeholder 2">
            <a:extLst>
              <a:ext uri="{FF2B5EF4-FFF2-40B4-BE49-F238E27FC236}">
                <a16:creationId xmlns:a16="http://schemas.microsoft.com/office/drawing/2014/main" id="{B77FD56C-21E6-4747-B6A8-C4C650C0A414}"/>
              </a:ext>
            </a:extLst>
          </p:cNvPr>
          <p:cNvSpPr>
            <a:spLocks noGrp="1"/>
          </p:cNvSpPr>
          <p:nvPr>
            <p:ph idx="1"/>
          </p:nvPr>
        </p:nvSpPr>
        <p:spPr>
          <a:xfrm>
            <a:off x="992519" y="2312988"/>
            <a:ext cx="5183986" cy="3651250"/>
          </a:xfrm>
        </p:spPr>
        <p:txBody>
          <a:bodyPr>
            <a:normAutofit lnSpcReduction="10000"/>
          </a:bodyPr>
          <a:lstStyle/>
          <a:p>
            <a:pPr>
              <a:lnSpc>
                <a:spcPct val="130000"/>
              </a:lnSpc>
            </a:pPr>
            <a:r>
              <a:rPr lang="en-MX" sz="1500" dirty="0"/>
              <a:t>Con los centroides que encontramos con K-Means, podemos empezar a trazar rutas al siguiente cliente más cercano.</a:t>
            </a:r>
          </a:p>
          <a:p>
            <a:pPr>
              <a:lnSpc>
                <a:spcPct val="130000"/>
              </a:lnSpc>
            </a:pPr>
            <a:endParaRPr lang="en-MX" sz="1500" dirty="0"/>
          </a:p>
          <a:p>
            <a:pPr>
              <a:lnSpc>
                <a:spcPct val="130000"/>
              </a:lnSpc>
            </a:pPr>
            <a:r>
              <a:rPr lang="en-MX" sz="1500" dirty="0"/>
              <a:t>Empezamos con el centrioide y buscamos el siguiente cliente mas cercano en distancia Haversine, realizamos esto hasta que alcancemos el número óptimo de Vol_Entrega por cluster o hasta que alcancemos el número optimo de entregas por cluster.</a:t>
            </a:r>
          </a:p>
        </p:txBody>
      </p:sp>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EEDF0DB9-7624-1249-BEF6-C1A1C03F8051}"/>
              </a:ext>
            </a:extLst>
          </p:cNvPr>
          <p:cNvPicPr>
            <a:picLocks noChangeAspect="1"/>
          </p:cNvPicPr>
          <p:nvPr/>
        </p:nvPicPr>
        <p:blipFill>
          <a:blip r:embed="rId2"/>
          <a:stretch>
            <a:fillRect/>
          </a:stretch>
        </p:blipFill>
        <p:spPr>
          <a:xfrm>
            <a:off x="7630800" y="-26320"/>
            <a:ext cx="4561200" cy="3040799"/>
          </a:xfrm>
          <a:prstGeom prst="rect">
            <a:avLst/>
          </a:prstGeom>
        </p:spPr>
      </p:pic>
      <p:pic>
        <p:nvPicPr>
          <p:cNvPr id="9" name="Picture 8" descr="Table&#10;&#10;Description automatically generated">
            <a:extLst>
              <a:ext uri="{FF2B5EF4-FFF2-40B4-BE49-F238E27FC236}">
                <a16:creationId xmlns:a16="http://schemas.microsoft.com/office/drawing/2014/main" id="{A6B63A4B-D448-4844-8C1B-85BB23AFDC26}"/>
              </a:ext>
            </a:extLst>
          </p:cNvPr>
          <p:cNvPicPr>
            <a:picLocks noChangeAspect="1"/>
          </p:cNvPicPr>
          <p:nvPr/>
        </p:nvPicPr>
        <p:blipFill>
          <a:blip r:embed="rId3"/>
          <a:stretch>
            <a:fillRect/>
          </a:stretch>
        </p:blipFill>
        <p:spPr>
          <a:xfrm>
            <a:off x="7619446" y="3429000"/>
            <a:ext cx="2832100" cy="2324100"/>
          </a:xfrm>
          <a:prstGeom prst="rect">
            <a:avLst/>
          </a:prstGeom>
        </p:spPr>
      </p:pic>
      <p:sp>
        <p:nvSpPr>
          <p:cNvPr id="15" name="Content Placeholder 2">
            <a:extLst>
              <a:ext uri="{FF2B5EF4-FFF2-40B4-BE49-F238E27FC236}">
                <a16:creationId xmlns:a16="http://schemas.microsoft.com/office/drawing/2014/main" id="{AB983048-63DC-4F4C-9851-6177672D81B7}"/>
              </a:ext>
            </a:extLst>
          </p:cNvPr>
          <p:cNvSpPr txBox="1">
            <a:spLocks/>
          </p:cNvSpPr>
          <p:nvPr/>
        </p:nvSpPr>
        <p:spPr>
          <a:xfrm>
            <a:off x="7396667" y="5826308"/>
            <a:ext cx="4473702" cy="139858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dirty="0"/>
              <a:t>Con el trazo de ruta el balanceo mejora respecto a K-means, pero sigue habiendo desbalanceo.</a:t>
            </a:r>
          </a:p>
        </p:txBody>
      </p:sp>
      <p:sp>
        <p:nvSpPr>
          <p:cNvPr id="17" name="Content Placeholder 2">
            <a:extLst>
              <a:ext uri="{FF2B5EF4-FFF2-40B4-BE49-F238E27FC236}">
                <a16:creationId xmlns:a16="http://schemas.microsoft.com/office/drawing/2014/main" id="{A0D0B10B-C974-5B42-8FCE-5B339947E927}"/>
              </a:ext>
            </a:extLst>
          </p:cNvPr>
          <p:cNvSpPr txBox="1">
            <a:spLocks/>
          </p:cNvSpPr>
          <p:nvPr/>
        </p:nvSpPr>
        <p:spPr>
          <a:xfrm>
            <a:off x="3285473" y="6164659"/>
            <a:ext cx="2180748" cy="90646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30000"/>
              </a:lnSpc>
            </a:pPr>
            <a:r>
              <a:rPr lang="en-MX" sz="1500" b="1" dirty="0"/>
              <a:t>Resultado: 0.8</a:t>
            </a:r>
          </a:p>
        </p:txBody>
      </p:sp>
    </p:spTree>
    <p:extLst>
      <p:ext uri="{BB962C8B-B14F-4D97-AF65-F5344CB8AC3E}">
        <p14:creationId xmlns:p14="http://schemas.microsoft.com/office/powerpoint/2010/main" val="21756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9608-2ABF-BC44-8385-2F794AAAAD84}"/>
              </a:ext>
            </a:extLst>
          </p:cNvPr>
          <p:cNvSpPr>
            <a:spLocks noGrp="1"/>
          </p:cNvSpPr>
          <p:nvPr>
            <p:ph type="title"/>
          </p:nvPr>
        </p:nvSpPr>
        <p:spPr/>
        <p:txBody>
          <a:bodyPr/>
          <a:lstStyle/>
          <a:p>
            <a:r>
              <a:rPr lang="en-MX" dirty="0"/>
              <a:t>Pasos Futuros</a:t>
            </a:r>
          </a:p>
        </p:txBody>
      </p:sp>
      <p:sp>
        <p:nvSpPr>
          <p:cNvPr id="3" name="Content Placeholder 2">
            <a:extLst>
              <a:ext uri="{FF2B5EF4-FFF2-40B4-BE49-F238E27FC236}">
                <a16:creationId xmlns:a16="http://schemas.microsoft.com/office/drawing/2014/main" id="{27E7F0D5-CCDF-4440-8725-265B1DFD9B8D}"/>
              </a:ext>
            </a:extLst>
          </p:cNvPr>
          <p:cNvSpPr>
            <a:spLocks noGrp="1"/>
          </p:cNvSpPr>
          <p:nvPr>
            <p:ph idx="1"/>
          </p:nvPr>
        </p:nvSpPr>
        <p:spPr/>
        <p:txBody>
          <a:bodyPr>
            <a:normAutofit fontScale="62500" lnSpcReduction="20000"/>
          </a:bodyPr>
          <a:lstStyle/>
          <a:p>
            <a:r>
              <a:rPr lang="en-MX" dirty="0"/>
              <a:t>El acercamiento de trazo de rutas puede ser optimizado de 2 maneras:</a:t>
            </a:r>
          </a:p>
          <a:p>
            <a:pPr marL="342900" indent="-342900">
              <a:buFont typeface="+mj-lt"/>
              <a:buAutoNum type="arabicPeriod"/>
            </a:pPr>
            <a:r>
              <a:rPr lang="en-MX" dirty="0"/>
              <a:t>Sabiendo que el promedio óptimo de Vol_Entrega por entreaga es de 13.7 podemos encontrar el proximo cliente en la ruta buscando que el promedio de entraga del cluster oscile entre 13.7. Balanceando el Vol_Entrega y automaticamente se balancea la canitdad de entregas</a:t>
            </a:r>
          </a:p>
          <a:p>
            <a:pPr marL="342900" indent="-342900">
              <a:buFont typeface="+mj-lt"/>
              <a:buAutoNum type="arabicPeriod"/>
            </a:pPr>
            <a:r>
              <a:rPr lang="en-MX" dirty="0"/>
              <a:t>Podemos encontrar el siguiente cliente ponderando con la distancia al centroide, para que las rutas no se alejen mucho de este, trazando polígonos para acotar los siguientes clientes. Disminuyendo los kilometros recorridos en los clusters.</a:t>
            </a:r>
          </a:p>
          <a:p>
            <a:endParaRPr lang="en-MX" dirty="0"/>
          </a:p>
          <a:p>
            <a:r>
              <a:rPr lang="en-MX" dirty="0"/>
              <a:t>Una vez definidos los clusters, se tiene que trazar la ruta a seguir por el camion de entrega, considerando distancias carreteras. Nuestro algoritmo ya calcula el punto mas cercano con distancia Haversine, solo es necesario un pequeño cambio para considerar distancia carretera y  no solo tener los clusters si no tambien la ruta dentro de los mismos.</a:t>
            </a:r>
          </a:p>
        </p:txBody>
      </p:sp>
    </p:spTree>
    <p:extLst>
      <p:ext uri="{BB962C8B-B14F-4D97-AF65-F5344CB8AC3E}">
        <p14:creationId xmlns:p14="http://schemas.microsoft.com/office/powerpoint/2010/main" val="47099751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42E41"/>
      </a:dk2>
      <a:lt2>
        <a:srgbClr val="E8E3E2"/>
      </a:lt2>
      <a:accent1>
        <a:srgbClr val="7BA9B8"/>
      </a:accent1>
      <a:accent2>
        <a:srgbClr val="7F93BA"/>
      </a:accent2>
      <a:accent3>
        <a:srgbClr val="9A96C6"/>
      </a:accent3>
      <a:accent4>
        <a:srgbClr val="9C7FBA"/>
      </a:accent4>
      <a:accent5>
        <a:srgbClr val="C093C5"/>
      </a:accent5>
      <a:accent6>
        <a:srgbClr val="BA7FA7"/>
      </a:accent6>
      <a:hlink>
        <a:srgbClr val="AB756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71</TotalTime>
  <Words>363</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Meiryo</vt:lpstr>
      <vt:lpstr>Corbel</vt:lpstr>
      <vt:lpstr>SketchLinesVTI</vt:lpstr>
      <vt:lpstr>Optimización de clusters de entrega.</vt:lpstr>
      <vt:lpstr>Objetivo</vt:lpstr>
      <vt:lpstr>K-Means</vt:lpstr>
      <vt:lpstr>Trazo de ruta</vt:lpstr>
      <vt:lpstr>Pasos Futuros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Modelando Modelo</dc:title>
  <dc:creator>alberto.mandujano.montes@gmail.com</dc:creator>
  <cp:lastModifiedBy>alberto.mandujano.montes@gmail.com</cp:lastModifiedBy>
  <cp:revision>9</cp:revision>
  <dcterms:created xsi:type="dcterms:W3CDTF">2020-11-29T17:25:47Z</dcterms:created>
  <dcterms:modified xsi:type="dcterms:W3CDTF">2020-11-29T18:36:56Z</dcterms:modified>
</cp:coreProperties>
</file>