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9" r:id="rId5"/>
    <p:sldId id="261" r:id="rId6"/>
    <p:sldId id="272" r:id="rId7"/>
    <p:sldId id="273" r:id="rId8"/>
    <p:sldId id="274" r:id="rId9"/>
    <p:sldId id="278" r:id="rId10"/>
    <p:sldId id="275" r:id="rId11"/>
    <p:sldId id="269" r:id="rId12"/>
    <p:sldId id="27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oardo Gervasoni" initials="EG" lastIdx="1" clrIdx="0">
    <p:extLst>
      <p:ext uri="{19B8F6BF-5375-455C-9EA6-DF929625EA0E}">
        <p15:presenceInfo xmlns:p15="http://schemas.microsoft.com/office/powerpoint/2012/main" userId="90212f39b17b15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7E4"/>
    <a:srgbClr val="FF9933"/>
    <a:srgbClr val="79FDE7"/>
    <a:srgbClr val="FF9999"/>
    <a:srgbClr val="FFCC99"/>
    <a:srgbClr val="FF9966"/>
    <a:srgbClr val="FF33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78120" autoAdjust="0"/>
  </p:normalViewPr>
  <p:slideViewPr>
    <p:cSldViewPr>
      <p:cViewPr varScale="1">
        <p:scale>
          <a:sx n="64" d="100"/>
          <a:sy n="64" d="100"/>
        </p:scale>
        <p:origin x="20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D6377B-9138-48F6-ADCC-3971DF306E62}" type="datetimeFigureOut">
              <a:rPr lang="en-GB"/>
              <a:pPr>
                <a:defRPr/>
              </a:pPr>
              <a:t>26/01/2022</a:t>
            </a:fld>
            <a:endParaRPr lang="en-GB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32BE00-9FEA-4C55-B483-280B3BF5E907}" type="slidenum">
              <a:rPr lang="en-GB"/>
              <a:pPr>
                <a:defRPr/>
              </a:pPr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86B9A6-5739-41C3-BF11-28B2CC4555C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7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46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59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Presentazione</a:t>
            </a:r>
            <a:r>
              <a:rPr lang="it-IT" baseline="0" dirty="0"/>
              <a:t> </a:t>
            </a:r>
            <a:r>
              <a:rPr lang="it-IT" dirty="0"/>
              <a:t>suddivisa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268455-BE1B-4891-ACE1-20627091A7C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86B9A6-5739-41C3-BF11-28B2CC4555C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86B9A6-5739-41C3-BF11-28B2CC4555C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2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86B9A6-5739-41C3-BF11-28B2CC4555C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5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86B9A6-5739-41C3-BF11-28B2CC4555C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3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86B9A6-5739-41C3-BF11-28B2CC4555C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9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8946-C34A-4AD5-A674-CCFCDAC91B7C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34F-A1F1-49C1-9A29-08FF20E802EB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0C697-AA6E-45B6-BF55-D6D52DAF427F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FD4B-7320-4D2C-AD26-56688DBEF146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FB15A-30FC-4B11-9A54-0F0A58E667D2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81B83-DE58-45AF-9C70-64450F88F45F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26A92-91B2-4124-9CC2-2DB9A046F0E0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27C2-93E6-4B6D-95EF-204244D154F4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77927-ACD4-4AFE-84BD-EFE00F4864E8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23DB1-B124-48E0-8A29-AE3F04982609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ECAC5-212C-4DCC-ADA0-4B380FBFC09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FE7E4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52474C-B53C-4027-BA5A-F9D9979E5D6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458200" cy="1679575"/>
          </a:xfrm>
        </p:spPr>
        <p:txBody>
          <a:bodyPr/>
          <a:lstStyle/>
          <a:p>
            <a:r>
              <a:rPr lang="it-IT" dirty="0">
                <a:latin typeface="Bahnschrift SemiBold" panose="020B0502040204020203" pitchFamily="34" charset="0"/>
              </a:rPr>
              <a:t>UCI ML </a:t>
            </a:r>
            <a:r>
              <a:rPr lang="it-IT" dirty="0" err="1">
                <a:latin typeface="Bahnschrift SemiBold" panose="020B0502040204020203" pitchFamily="34" charset="0"/>
              </a:rPr>
              <a:t>Drug</a:t>
            </a:r>
            <a:r>
              <a:rPr lang="it-IT" dirty="0">
                <a:latin typeface="Bahnschrift SemiBold" panose="020B0502040204020203" pitchFamily="34" charset="0"/>
              </a:rPr>
              <a:t> Review Analysis</a:t>
            </a:r>
          </a:p>
        </p:txBody>
      </p:sp>
      <p:sp>
        <p:nvSpPr>
          <p:cNvPr id="6147" name="CasellaDiTesto 5"/>
          <p:cNvSpPr txBox="1">
            <a:spLocks noChangeArrowheads="1"/>
          </p:cNvSpPr>
          <p:nvPr/>
        </p:nvSpPr>
        <p:spPr bwMode="auto">
          <a:xfrm>
            <a:off x="990600" y="3199606"/>
            <a:ext cx="716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dirty="0">
                <a:latin typeface="Bahnschrift SemiLight" pitchFamily="34" charset="0"/>
              </a:rPr>
              <a:t>Data Science Lab Project</a:t>
            </a:r>
            <a:endParaRPr lang="en-GB" sz="2400" dirty="0">
              <a:latin typeface="Bahnschrift SemiLight" pitchFamily="34" charset="0"/>
            </a:endParaRPr>
          </a:p>
        </p:txBody>
      </p:sp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9" name="Connettore 1 8"/>
          <p:cNvCxnSpPr/>
          <p:nvPr/>
        </p:nvCxnSpPr>
        <p:spPr>
          <a:xfrm>
            <a:off x="990600" y="3886200"/>
            <a:ext cx="7772400" cy="0"/>
          </a:xfrm>
          <a:prstGeom prst="line">
            <a:avLst/>
          </a:prstGeom>
          <a:ln w="412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asellaDiTesto 12"/>
          <p:cNvSpPr txBox="1">
            <a:spLocks noChangeArrowheads="1"/>
          </p:cNvSpPr>
          <p:nvPr/>
        </p:nvSpPr>
        <p:spPr bwMode="auto">
          <a:xfrm>
            <a:off x="990600" y="4018528"/>
            <a:ext cx="73818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Bahnschrift SemiLight" pitchFamily="34" charset="0"/>
              </a:rPr>
              <a:t>15  Luglio 2019</a:t>
            </a:r>
          </a:p>
          <a:p>
            <a:endParaRPr lang="it-IT" sz="2000" dirty="0">
              <a:latin typeface="Bahnschrift SemiLight" pitchFamily="34" charset="0"/>
            </a:endParaRPr>
          </a:p>
          <a:p>
            <a:r>
              <a:rPr lang="it-IT" sz="2000" dirty="0">
                <a:latin typeface="Bahnschrift SemiLight" pitchFamily="34" charset="0"/>
              </a:rPr>
              <a:t>Università  degli  studi  Milano-Bicocca</a:t>
            </a:r>
          </a:p>
          <a:p>
            <a:endParaRPr lang="it-IT" sz="2000" dirty="0">
              <a:latin typeface="Bahnschrift SemiLight" pitchFamily="34" charset="0"/>
            </a:endParaRPr>
          </a:p>
          <a:p>
            <a:r>
              <a:rPr lang="it-IT" sz="2000" dirty="0">
                <a:latin typeface="Bahnschrift SemiLight" pitchFamily="34" charset="0"/>
              </a:rPr>
              <a:t>Edoardo Gervasoni - 790544 - e.gervasoni4@campus.unimib.it Riccardo Maganza - 808053 - r.maganza@campus.unimib.it Alberto Monaco - 803669 - a.monaco10@campus.unimib.it </a:t>
            </a:r>
            <a:endParaRPr lang="en-GB" dirty="0">
              <a:latin typeface="Bahnschrift Semi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pic>
        <p:nvPicPr>
          <p:cNvPr id="6152" name="Immagine 7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egnaposto numero diapositiva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50315-6D51-48D9-B07F-35FFCB518E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-20856" y="-14019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>
                <a:latin typeface="Bahnschrift SemiBold" panose="020B0502040204020203" pitchFamily="34" charset="0"/>
              </a:rPr>
              <a:t>Esplorazione</a:t>
            </a:r>
            <a:endParaRPr lang="en-GB" sz="3200" b="1" dirty="0">
              <a:latin typeface="Bahnschrift SemiBold" panose="020B0502040204020203" pitchFamily="34" charset="0"/>
            </a:endParaRPr>
          </a:p>
        </p:txBody>
      </p:sp>
      <p:pic>
        <p:nvPicPr>
          <p:cNvPr id="2056" name="Immagine 10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FEBD603-9A6B-45DF-BC49-69D2322C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401"/>
            <a:ext cx="6915477" cy="37810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DC90AB-D9A8-4151-9608-0422C970F3BA}"/>
              </a:ext>
            </a:extLst>
          </p:cNvPr>
          <p:cNvSpPr txBox="1"/>
          <p:nvPr/>
        </p:nvSpPr>
        <p:spPr>
          <a:xfrm>
            <a:off x="826698" y="5861874"/>
            <a:ext cx="65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Nessun Missing </a:t>
            </a:r>
            <a:r>
              <a:rPr lang="it-IT" dirty="0" err="1"/>
              <a:t>values</a:t>
            </a:r>
            <a:r>
              <a:rPr lang="it-IT" dirty="0"/>
              <a:t> su training e test set.</a:t>
            </a:r>
          </a:p>
        </p:txBody>
      </p:sp>
    </p:spTree>
    <p:extLst>
      <p:ext uri="{BB962C8B-B14F-4D97-AF65-F5344CB8AC3E}">
        <p14:creationId xmlns:p14="http://schemas.microsoft.com/office/powerpoint/2010/main" val="63229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CDF97DB-5E04-4118-9993-73C9A28718B3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3200" dirty="0" err="1">
                <a:latin typeface="Bahnschrift SemiBold" pitchFamily="34" charset="0"/>
              </a:rPr>
              <a:t>Modelli</a:t>
            </a:r>
            <a:r>
              <a:rPr lang="en-US" sz="3200" dirty="0">
                <a:latin typeface="Bahnschrift SemiBold" pitchFamily="34" charset="0"/>
              </a:rPr>
              <a:t> (1)</a:t>
            </a:r>
          </a:p>
        </p:txBody>
      </p:sp>
      <p:pic>
        <p:nvPicPr>
          <p:cNvPr id="6152" name="Immagine 7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4837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D23E48-8010-4320-9EDD-0807E45302ED}"/>
              </a:ext>
            </a:extLst>
          </p:cNvPr>
          <p:cNvSpPr txBox="1"/>
          <p:nvPr/>
        </p:nvSpPr>
        <p:spPr>
          <a:xfrm>
            <a:off x="376237" y="24384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 Tipi di modelli utilizzati:</a:t>
            </a:r>
          </a:p>
          <a:p>
            <a:endParaRPr lang="it-IT" sz="2400" dirty="0"/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Regressione logistica Ridge (</a:t>
            </a:r>
            <a:r>
              <a:rPr lang="it-IT" sz="2400" dirty="0" err="1"/>
              <a:t>Caret</a:t>
            </a:r>
            <a:r>
              <a:rPr lang="it-IT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Regressione LASSO (</a:t>
            </a:r>
            <a:r>
              <a:rPr lang="it-IT" sz="2400" dirty="0" err="1"/>
              <a:t>Glmnet</a:t>
            </a:r>
            <a:r>
              <a:rPr lang="it-IT" sz="2400" dirty="0"/>
              <a:t>)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Random </a:t>
            </a:r>
            <a:r>
              <a:rPr lang="it-IT" sz="2400" dirty="0" err="1"/>
              <a:t>Forest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3555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CDF97DB-5E04-4118-9993-73C9A28718B3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3200" dirty="0" err="1">
                <a:latin typeface="Bahnschrift SemiBold" pitchFamily="34" charset="0"/>
              </a:rPr>
              <a:t>Risultati</a:t>
            </a:r>
            <a:r>
              <a:rPr lang="en-US" sz="3200" dirty="0">
                <a:latin typeface="Bahnschrift SemiBold" pitchFamily="34" charset="0"/>
              </a:rPr>
              <a:t> </a:t>
            </a:r>
            <a:r>
              <a:rPr lang="en-US" sz="3200" dirty="0" err="1">
                <a:latin typeface="Bahnschrift SemiBold" pitchFamily="34" charset="0"/>
              </a:rPr>
              <a:t>modelli</a:t>
            </a:r>
            <a:r>
              <a:rPr lang="en-US" sz="3200" dirty="0">
                <a:latin typeface="Bahnschrift SemiBold" pitchFamily="34" charset="0"/>
              </a:rPr>
              <a:t> (1)</a:t>
            </a:r>
          </a:p>
        </p:txBody>
      </p:sp>
      <p:pic>
        <p:nvPicPr>
          <p:cNvPr id="6152" name="Immagine 7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4837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6D5FFF0-AF7D-4CCD-B57A-248596CE5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2962398"/>
            <a:ext cx="6117769" cy="72176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15E32D-0B10-41E7-8719-AFC3A3D62545}"/>
              </a:ext>
            </a:extLst>
          </p:cNvPr>
          <p:cNvSpPr txBox="1"/>
          <p:nvPr/>
        </p:nvSpPr>
        <p:spPr>
          <a:xfrm>
            <a:off x="15815" y="1557761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/>
              <a:t>Regressione Logistica Ridge: NO fitting.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FE3F73-F5CC-4E81-BFF7-FA4C93DA966C}"/>
              </a:ext>
            </a:extLst>
          </p:cNvPr>
          <p:cNvSpPr txBox="1"/>
          <p:nvPr/>
        </p:nvSpPr>
        <p:spPr>
          <a:xfrm>
            <a:off x="38100" y="332556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2) Random </a:t>
            </a:r>
            <a:r>
              <a:rPr lang="it-IT" dirty="0" err="1"/>
              <a:t>forest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5F44E89-EDAC-45A4-9730-A5229A9E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4733840"/>
            <a:ext cx="6117768" cy="77393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EBC583-1102-46DA-908A-0C9AC72B2935}"/>
              </a:ext>
            </a:extLst>
          </p:cNvPr>
          <p:cNvSpPr txBox="1"/>
          <p:nvPr/>
        </p:nvSpPr>
        <p:spPr>
          <a:xfrm>
            <a:off x="38100" y="5093361"/>
            <a:ext cx="261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3) Regressione Logistica LASSO</a:t>
            </a:r>
          </a:p>
        </p:txBody>
      </p:sp>
    </p:spTree>
    <p:extLst>
      <p:ext uri="{BB962C8B-B14F-4D97-AF65-F5344CB8AC3E}">
        <p14:creationId xmlns:p14="http://schemas.microsoft.com/office/powerpoint/2010/main" val="5792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848600" cy="34591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latin typeface="Bahnschrift SemiBold" pitchFamily="34" charset="0"/>
              </a:rPr>
              <a:t>Dataset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latin typeface="Bahnschrift SemiBold" pitchFamily="34" charset="0"/>
              </a:rPr>
              <a:t>Preprocessing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800" dirty="0" err="1">
                <a:latin typeface="Bahnschrift SemiBold" pitchFamily="34" charset="0"/>
              </a:rPr>
              <a:t>Esplorazione</a:t>
            </a:r>
            <a:endParaRPr lang="en-US" sz="2800" dirty="0">
              <a:latin typeface="Bahnschrift SemiBold" pitchFamily="34" charset="0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800" dirty="0" err="1">
                <a:latin typeface="Bahnschrift SemiBold" pitchFamily="34" charset="0"/>
              </a:rPr>
              <a:t>Modelli</a:t>
            </a:r>
            <a:endParaRPr lang="en-US" sz="2800" dirty="0">
              <a:latin typeface="Bahnschrift SemiBold" pitchFamily="34" charset="0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800" dirty="0" err="1">
                <a:latin typeface="Bahnschrift SemiBold" pitchFamily="34" charset="0"/>
              </a:rPr>
              <a:t>Risultati</a:t>
            </a:r>
            <a:endParaRPr lang="en-US" sz="2800" dirty="0">
              <a:latin typeface="Bahnschrift SemiBold" pitchFamily="34" charset="0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800" dirty="0" err="1">
                <a:latin typeface="Bahnschrift SemiBold" pitchFamily="34" charset="0"/>
              </a:rPr>
              <a:t>Commenti</a:t>
            </a:r>
            <a:endParaRPr lang="en-US" sz="2800" dirty="0">
              <a:latin typeface="Bahnschrift SemiBold" pitchFamily="34" charset="0"/>
            </a:endParaRPr>
          </a:p>
        </p:txBody>
      </p:sp>
      <p:sp>
        <p:nvSpPr>
          <p:cNvPr id="71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70226-2F0B-4231-9A5A-39C4A9142A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>
                <a:latin typeface="Bahnschrift SemiLight" pitchFamily="34" charset="0"/>
              </a:rPr>
              <a:t>Indice</a:t>
            </a:r>
            <a:endParaRPr lang="en-GB" sz="3200" b="1" dirty="0">
              <a:latin typeface="Bahnschrift SemiLight" pitchFamily="34" charset="0"/>
            </a:endParaRPr>
          </a:p>
        </p:txBody>
      </p:sp>
      <p:pic>
        <p:nvPicPr>
          <p:cNvPr id="7173" name="Immagine 7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CDF97DB-5E04-4118-9993-73C9A28718B3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Bahnschrift SemiBold" pitchFamily="34" charset="0"/>
              </a:rPr>
              <a:t>Dataset</a:t>
            </a:r>
          </a:p>
        </p:txBody>
      </p:sp>
      <p:pic>
        <p:nvPicPr>
          <p:cNvPr id="6152" name="Immagine 7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4837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631F3372-3879-4299-B295-A0B91E51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0973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Dataset utilizzato: </a:t>
            </a:r>
            <a:r>
              <a:rPr lang="it-IT" sz="2000" b="1" dirty="0">
                <a:latin typeface="Microsoft PhagsPa" panose="020B0502040204020203" pitchFamily="34" charset="0"/>
              </a:rPr>
              <a:t>UCI ML </a:t>
            </a:r>
            <a:r>
              <a:rPr lang="it-IT" sz="2000" b="1" dirty="0" err="1">
                <a:latin typeface="Microsoft PhagsPa" panose="020B0502040204020203" pitchFamily="34" charset="0"/>
              </a:rPr>
              <a:t>Drug</a:t>
            </a:r>
            <a:r>
              <a:rPr lang="it-IT" sz="2000" b="1" dirty="0">
                <a:latin typeface="Microsoft PhagsPa" panose="020B0502040204020203" pitchFamily="34" charset="0"/>
              </a:rPr>
              <a:t> Review</a:t>
            </a:r>
          </a:p>
          <a:p>
            <a:endParaRPr lang="it-IT" sz="2000" b="1" dirty="0">
              <a:latin typeface="Microsoft PhagsP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icrosoft PhagsPa" panose="020B0502040204020203" pitchFamily="34" charset="0"/>
              </a:rPr>
              <a:t>Suddiviso in Training Set (161297×7) e Test Set (53766 ×7)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Microsoft PhagsP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icrosoft PhagsPa" panose="020B0502040204020203" pitchFamily="34" charset="0"/>
              </a:rPr>
              <a:t>Obiettivo: costruire modelli per predire il </a:t>
            </a:r>
            <a:r>
              <a:rPr lang="it-IT" sz="2000" i="1" dirty="0">
                <a:latin typeface="Microsoft PhagsPa" panose="020B0502040204020203" pitchFamily="34" charset="0"/>
              </a:rPr>
              <a:t>rating</a:t>
            </a:r>
            <a:r>
              <a:rPr lang="it-IT" sz="2000" dirty="0">
                <a:latin typeface="Microsoft PhagsPa" panose="020B0502040204020203" pitchFamily="34" charset="0"/>
              </a:rPr>
              <a:t> dei farmaci a partire dalle </a:t>
            </a:r>
            <a:r>
              <a:rPr lang="it-IT" sz="2000" i="1" dirty="0">
                <a:latin typeface="Microsoft PhagsPa" panose="020B0502040204020203" pitchFamily="34" charset="0"/>
              </a:rPr>
              <a:t>review.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43A1863-81C8-4D86-8A2D-37078029F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492967"/>
            <a:ext cx="7767637" cy="29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06E22-08AF-4173-8A79-A93CCEDBD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0" y="-103517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Bahnschrift SemiBold" pitchFamily="34" charset="0"/>
              </a:rPr>
              <a:t>Dataset</a:t>
            </a:r>
          </a:p>
        </p:txBody>
      </p:sp>
      <p:pic>
        <p:nvPicPr>
          <p:cNvPr id="9220" name="Immagine 9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-94891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18F12557-66D3-4407-BC8F-62F2E09A8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60"/>
            <a:ext cx="373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Attributi che ci interessano:</a:t>
            </a:r>
            <a:endParaRPr lang="it-IT" sz="2000" b="1" dirty="0">
              <a:latin typeface="Microsoft PhagsPa" panose="020B0502040204020203" pitchFamily="34" charset="0"/>
            </a:endParaRPr>
          </a:p>
        </p:txBody>
      </p:sp>
      <p:sp>
        <p:nvSpPr>
          <p:cNvPr id="21" name="CasellaDiTesto 11">
            <a:extLst>
              <a:ext uri="{FF2B5EF4-FFF2-40B4-BE49-F238E27FC236}">
                <a16:creationId xmlns:a16="http://schemas.microsoft.com/office/drawing/2014/main" id="{38784E51-8D1C-4A6B-967A-94DAA473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99" y="3340597"/>
            <a:ext cx="26454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nome del farmaco</a:t>
            </a:r>
          </a:p>
        </p:txBody>
      </p:sp>
      <p:sp>
        <p:nvSpPr>
          <p:cNvPr id="23" name="CasellaDiTesto 11">
            <a:extLst>
              <a:ext uri="{FF2B5EF4-FFF2-40B4-BE49-F238E27FC236}">
                <a16:creationId xmlns:a16="http://schemas.microsoft.com/office/drawing/2014/main" id="{4BA2ECD3-4860-4494-B1C5-1CCDB7DA5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742" y="2075075"/>
            <a:ext cx="26454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latin typeface="Microsoft PhagsPa" panose="020B0502040204020203" pitchFamily="34" charset="0"/>
              </a:rPr>
              <a:t>La malattia/disturbo associato</a:t>
            </a:r>
          </a:p>
        </p:txBody>
      </p:sp>
      <p:sp>
        <p:nvSpPr>
          <p:cNvPr id="28" name="CasellaDiTesto 11">
            <a:extLst>
              <a:ext uri="{FF2B5EF4-FFF2-40B4-BE49-F238E27FC236}">
                <a16:creationId xmlns:a16="http://schemas.microsoft.com/office/drawing/2014/main" id="{E2DF2979-1842-41B0-8A10-4C9938BD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45" y="3259184"/>
            <a:ext cx="26454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La recensione (testo)</a:t>
            </a:r>
          </a:p>
        </p:txBody>
      </p:sp>
      <p:sp>
        <p:nvSpPr>
          <p:cNvPr id="36" name="CasellaDiTesto 11">
            <a:extLst>
              <a:ext uri="{FF2B5EF4-FFF2-40B4-BE49-F238E27FC236}">
                <a16:creationId xmlns:a16="http://schemas.microsoft.com/office/drawing/2014/main" id="{2802078B-39B7-45E1-AFF7-30CC5205F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867" y="2796022"/>
            <a:ext cx="26454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Rating (da 1 a 10)</a:t>
            </a:r>
          </a:p>
        </p:txBody>
      </p:sp>
      <p:sp>
        <p:nvSpPr>
          <p:cNvPr id="38" name="CasellaDiTesto 11">
            <a:extLst>
              <a:ext uri="{FF2B5EF4-FFF2-40B4-BE49-F238E27FC236}">
                <a16:creationId xmlns:a16="http://schemas.microsoft.com/office/drawing/2014/main" id="{B180E221-4E25-4755-A1B2-B6C2215F6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720" y="1367189"/>
            <a:ext cx="33603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Numero di utenti che ha trovato utile la recensione</a:t>
            </a:r>
          </a:p>
        </p:txBody>
      </p:sp>
      <p:pic>
        <p:nvPicPr>
          <p:cNvPr id="9222" name="Immagine 9221">
            <a:extLst>
              <a:ext uri="{FF2B5EF4-FFF2-40B4-BE49-F238E27FC236}">
                <a16:creationId xmlns:a16="http://schemas.microsoft.com/office/drawing/2014/main" id="{E4025A2A-BB59-410A-92CA-94B1406DB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" y="4135517"/>
            <a:ext cx="8916906" cy="494107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F340D57-939A-47C2-84CE-6C7B01D4D829}"/>
              </a:ext>
            </a:extLst>
          </p:cNvPr>
          <p:cNvCxnSpPr>
            <a:cxnSpLocks/>
          </p:cNvCxnSpPr>
          <p:nvPr/>
        </p:nvCxnSpPr>
        <p:spPr>
          <a:xfrm flipH="1" flipV="1">
            <a:off x="1572883" y="3763025"/>
            <a:ext cx="483007" cy="50417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4957E2C-E1BF-4173-9EE0-0465BAEEA219}"/>
              </a:ext>
            </a:extLst>
          </p:cNvPr>
          <p:cNvCxnSpPr>
            <a:cxnSpLocks/>
          </p:cNvCxnSpPr>
          <p:nvPr/>
        </p:nvCxnSpPr>
        <p:spPr>
          <a:xfrm flipH="1" flipV="1">
            <a:off x="3014433" y="2722483"/>
            <a:ext cx="1206615" cy="154471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3D320F3-691B-483E-900B-1ADE67F8A886}"/>
              </a:ext>
            </a:extLst>
          </p:cNvPr>
          <p:cNvCxnSpPr>
            <a:cxnSpLocks/>
          </p:cNvCxnSpPr>
          <p:nvPr/>
        </p:nvCxnSpPr>
        <p:spPr>
          <a:xfrm flipH="1" flipV="1">
            <a:off x="5478852" y="3634298"/>
            <a:ext cx="887083" cy="64462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C1570D3-BE7A-4E42-8A4C-258B43B71467}"/>
              </a:ext>
            </a:extLst>
          </p:cNvPr>
          <p:cNvCxnSpPr>
            <a:cxnSpLocks/>
          </p:cNvCxnSpPr>
          <p:nvPr/>
        </p:nvCxnSpPr>
        <p:spPr>
          <a:xfrm flipH="1" flipV="1">
            <a:off x="6866482" y="3206884"/>
            <a:ext cx="113426" cy="1086574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1547FAD-256A-442C-BA70-4FAAA527203E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7496894" y="2075075"/>
            <a:ext cx="1037508" cy="2203844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egnaposto numero diapositiva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50315-6D51-48D9-B07F-35FFCB518E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-20856" y="-14019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 err="1">
                <a:latin typeface="Bahnschrift SemiBold" panose="020B0502040204020203" pitchFamily="34" charset="0"/>
              </a:rPr>
              <a:t>Preprocessing</a:t>
            </a:r>
            <a:r>
              <a:rPr lang="it-IT" sz="3200" b="1" dirty="0">
                <a:latin typeface="Bahnschrift SemiBold" panose="020B0502040204020203" pitchFamily="34" charset="0"/>
              </a:rPr>
              <a:t> (1)</a:t>
            </a:r>
            <a:endParaRPr lang="en-GB" sz="3200" b="1" dirty="0">
              <a:latin typeface="Bahnschrift SemiBold" panose="020B0502040204020203" pitchFamily="34" charset="0"/>
            </a:endParaRPr>
          </a:p>
        </p:txBody>
      </p:sp>
      <p:pic>
        <p:nvPicPr>
          <p:cNvPr id="2056" name="Immagine 10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sellaDiTesto 11">
            <a:extLst>
              <a:ext uri="{FF2B5EF4-FFF2-40B4-BE49-F238E27FC236}">
                <a16:creationId xmlns:a16="http://schemas.microsoft.com/office/drawing/2014/main" id="{3A18694B-8B10-4001-AA77-20375019F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0973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1)     Considerate solo le recensioni con </a:t>
            </a:r>
            <a:r>
              <a:rPr lang="it-IT" sz="2000" dirty="0" err="1">
                <a:latin typeface="Microsoft PhagsPa" panose="020B0502040204020203" pitchFamily="34" charset="0"/>
              </a:rPr>
              <a:t>UsefulCount</a:t>
            </a:r>
            <a:r>
              <a:rPr lang="it-IT" sz="2000" dirty="0">
                <a:latin typeface="Microsoft PhagsPa" panose="020B0502040204020203" pitchFamily="34" charset="0"/>
              </a:rPr>
              <a:t> &gt;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Microsoft PhagsP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Microsoft PhagsPa" panose="020B0502040204020203" pitchFamily="34" charset="0"/>
            </a:endParaRPr>
          </a:p>
          <a:p>
            <a:r>
              <a:rPr lang="it-IT" sz="2000" dirty="0">
                <a:latin typeface="Microsoft PhagsPa" panose="020B0502040204020203" pitchFamily="34" charset="0"/>
              </a:rPr>
              <a:t>2)     Text Mining di </a:t>
            </a:r>
            <a:r>
              <a:rPr lang="it-IT" sz="2000" i="1" dirty="0">
                <a:latin typeface="Microsoft PhagsPa" panose="020B0502040204020203" pitchFamily="34" charset="0"/>
              </a:rPr>
              <a:t>review:	</a:t>
            </a:r>
          </a:p>
        </p:txBody>
      </p:sp>
      <p:sp>
        <p:nvSpPr>
          <p:cNvPr id="15" name="CasellaDiTesto 11">
            <a:extLst>
              <a:ext uri="{FF2B5EF4-FFF2-40B4-BE49-F238E27FC236}">
                <a16:creationId xmlns:a16="http://schemas.microsoft.com/office/drawing/2014/main" id="{FCD319D5-1394-49D4-9193-9C60885C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2269023"/>
            <a:ext cx="4419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icrosoft PhagsPa" panose="020B0502040204020203" pitchFamily="34" charset="0"/>
              </a:rPr>
              <a:t>Tutti lettere rese minuscole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Microsoft PhagsP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icrosoft PhagsPa" panose="020B0502040204020203" pitchFamily="34" charset="0"/>
              </a:rPr>
              <a:t>Eliminati termini non alfanumerici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Microsoft PhagsP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icrosoft PhagsPa" panose="020B0502040204020203" pitchFamily="34" charset="0"/>
              </a:rPr>
              <a:t>Eliminate parole non utili, numeri, spazi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Microsoft PhagsP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Microsoft PhagsPa" panose="020B0502040204020203" pitchFamily="34" charset="0"/>
              </a:rPr>
              <a:t>Stemming</a:t>
            </a:r>
            <a:endParaRPr lang="it-IT" sz="2000" dirty="0">
              <a:latin typeface="Microsoft PhagsP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Microsoft PhagsPa" panose="020B0502040204020203" pitchFamily="34" charset="0"/>
            </a:endParaRPr>
          </a:p>
        </p:txBody>
      </p:sp>
      <p:sp>
        <p:nvSpPr>
          <p:cNvPr id="16" name="CasellaDiTesto 11">
            <a:extLst>
              <a:ext uri="{FF2B5EF4-FFF2-40B4-BE49-F238E27FC236}">
                <a16:creationId xmlns:a16="http://schemas.microsoft.com/office/drawing/2014/main" id="{182EDFF5-1AD9-4495-B762-E12D04CC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52426"/>
            <a:ext cx="8097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3)     Creata la matrice </a:t>
            </a:r>
            <a:r>
              <a:rPr lang="it-IT" sz="2000" dirty="0" err="1">
                <a:latin typeface="Microsoft PhagsPa" panose="020B0502040204020203" pitchFamily="34" charset="0"/>
              </a:rPr>
              <a:t>Document-Term</a:t>
            </a:r>
            <a:r>
              <a:rPr lang="it-IT" sz="2000" dirty="0">
                <a:latin typeface="Microsoft PhagsPa" panose="020B0502040204020203" pitchFamily="34" charset="0"/>
              </a:rPr>
              <a:t> di </a:t>
            </a:r>
            <a:r>
              <a:rPr lang="it-IT" sz="2000" dirty="0" err="1">
                <a:latin typeface="Microsoft PhagsPa" panose="020B0502040204020203" pitchFamily="34" charset="0"/>
              </a:rPr>
              <a:t>bigrammi</a:t>
            </a:r>
            <a:r>
              <a:rPr lang="it-IT" sz="2000" dirty="0">
                <a:latin typeface="Microsoft PhagsPa" panose="020B0502040204020203" pitchFamily="34" charset="0"/>
              </a:rPr>
              <a:t> con pesi </a:t>
            </a:r>
            <a:r>
              <a:rPr lang="it-IT" sz="2000" dirty="0" err="1">
                <a:latin typeface="Microsoft PhagsPa" panose="020B0502040204020203" pitchFamily="34" charset="0"/>
              </a:rPr>
              <a:t>tf-idf</a:t>
            </a:r>
            <a:endParaRPr lang="it-IT" sz="2000" i="1" dirty="0">
              <a:latin typeface="Microsoft PhagsPa" panose="020B0502040204020203" pitchFamily="34" charset="0"/>
            </a:endParaRPr>
          </a:p>
        </p:txBody>
      </p:sp>
      <p:sp>
        <p:nvSpPr>
          <p:cNvPr id="18" name="CasellaDiTesto 11">
            <a:extLst>
              <a:ext uri="{FF2B5EF4-FFF2-40B4-BE49-F238E27FC236}">
                <a16:creationId xmlns:a16="http://schemas.microsoft.com/office/drawing/2014/main" id="{7F09D0A2-246D-4C58-A12B-40C0182D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02952"/>
            <a:ext cx="8097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4)     Binarizzazione di rating in </a:t>
            </a:r>
            <a:r>
              <a:rPr lang="it-IT" sz="2000" dirty="0" err="1">
                <a:latin typeface="Microsoft PhagsPa" panose="020B0502040204020203" pitchFamily="34" charset="0"/>
              </a:rPr>
              <a:t>Pos</a:t>
            </a:r>
            <a:r>
              <a:rPr lang="it-IT" sz="2000" dirty="0">
                <a:latin typeface="Microsoft PhagsPa" panose="020B0502040204020203" pitchFamily="34" charset="0"/>
              </a:rPr>
              <a:t> (&gt;5) e </a:t>
            </a:r>
            <a:r>
              <a:rPr lang="it-IT" sz="2000" dirty="0" err="1">
                <a:latin typeface="Microsoft PhagsPa" panose="020B0502040204020203" pitchFamily="34" charset="0"/>
              </a:rPr>
              <a:t>Neg</a:t>
            </a:r>
            <a:r>
              <a:rPr lang="it-IT" sz="2000" dirty="0">
                <a:latin typeface="Microsoft PhagsPa" panose="020B0502040204020203" pitchFamily="34" charset="0"/>
              </a:rPr>
              <a:t> (&lt;=5) </a:t>
            </a:r>
            <a:endParaRPr lang="it-IT" sz="2000" i="1" dirty="0">
              <a:latin typeface="Microsoft PhagsPa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egnaposto numero diapositiva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50315-6D51-48D9-B07F-35FFCB518E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-20856" y="-14019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 err="1">
                <a:latin typeface="Bahnschrift SemiBold" panose="020B0502040204020203" pitchFamily="34" charset="0"/>
              </a:rPr>
              <a:t>Preprocessing</a:t>
            </a:r>
            <a:r>
              <a:rPr lang="it-IT" sz="3200" b="1" dirty="0">
                <a:latin typeface="Bahnschrift SemiBold" panose="020B0502040204020203" pitchFamily="34" charset="0"/>
              </a:rPr>
              <a:t> (1)</a:t>
            </a:r>
            <a:endParaRPr lang="en-GB" sz="3200" b="1" dirty="0">
              <a:latin typeface="Bahnschrift SemiBold" panose="020B0502040204020203" pitchFamily="34" charset="0"/>
            </a:endParaRPr>
          </a:p>
        </p:txBody>
      </p:sp>
      <p:pic>
        <p:nvPicPr>
          <p:cNvPr id="2056" name="Immagine 10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11">
            <a:extLst>
              <a:ext uri="{FF2B5EF4-FFF2-40B4-BE49-F238E27FC236}">
                <a16:creationId xmlns:a16="http://schemas.microsoft.com/office/drawing/2014/main" id="{182A0694-82FC-45F5-8285-02F178E2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73054"/>
            <a:ext cx="80973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Abbiamo quindi creato il </a:t>
            </a:r>
            <a:r>
              <a:rPr lang="it-IT" sz="2000" dirty="0" err="1">
                <a:latin typeface="Microsoft PhagsPa" panose="020B0502040204020203" pitchFamily="34" charset="0"/>
              </a:rPr>
              <a:t>dataframe</a:t>
            </a:r>
            <a:r>
              <a:rPr lang="it-IT" sz="2000" dirty="0">
                <a:latin typeface="Microsoft PhagsPa" panose="020B0502040204020203" pitchFamily="34" charset="0"/>
              </a:rPr>
              <a:t> che utilizzeremo in seguito unendo </a:t>
            </a:r>
            <a:r>
              <a:rPr lang="it-IT" sz="2000" i="1" dirty="0">
                <a:latin typeface="Microsoft PhagsPa" panose="020B0502040204020203" pitchFamily="34" charset="0"/>
              </a:rPr>
              <a:t>rating </a:t>
            </a:r>
            <a:r>
              <a:rPr lang="it-IT" sz="2000" dirty="0">
                <a:latin typeface="Microsoft PhagsPa" panose="020B0502040204020203" pitchFamily="34" charset="0"/>
              </a:rPr>
              <a:t>alla matrice </a:t>
            </a:r>
            <a:r>
              <a:rPr lang="it-IT" sz="2000" dirty="0" err="1">
                <a:latin typeface="Microsoft PhagsPa" panose="020B0502040204020203" pitchFamily="34" charset="0"/>
              </a:rPr>
              <a:t>Document-Term</a:t>
            </a:r>
            <a:r>
              <a:rPr lang="it-IT" sz="2000" dirty="0">
                <a:latin typeface="Microsoft PhagsPa" panose="020B0502040204020203" pitchFamily="34" charset="0"/>
              </a:rPr>
              <a:t>.</a:t>
            </a:r>
            <a:endParaRPr lang="it-IT" sz="2000" i="1" dirty="0">
              <a:latin typeface="Microsoft PhagsPa" panose="020B0502040204020203" pitchFamily="34" charset="0"/>
            </a:endParaRPr>
          </a:p>
          <a:p>
            <a:r>
              <a:rPr lang="it-IT" sz="2000" i="1" dirty="0">
                <a:latin typeface="Microsoft PhagsPa" panose="020B0502040204020203" pitchFamily="34" charset="0"/>
              </a:rPr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E03402-574B-4BB1-A9DB-A25D6EF4E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" y="3120281"/>
            <a:ext cx="8960702" cy="22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egnaposto numero diapositiva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50315-6D51-48D9-B07F-35FFCB518E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-20856" y="-14019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>
                <a:latin typeface="Bahnschrift SemiBold" panose="020B0502040204020203" pitchFamily="34" charset="0"/>
              </a:rPr>
              <a:t>Esplorazione</a:t>
            </a:r>
            <a:endParaRPr lang="en-GB" sz="3200" b="1" dirty="0">
              <a:latin typeface="Bahnschrift SemiBold" panose="020B0502040204020203" pitchFamily="34" charset="0"/>
            </a:endParaRPr>
          </a:p>
        </p:txBody>
      </p:sp>
      <p:pic>
        <p:nvPicPr>
          <p:cNvPr id="2056" name="Immagine 10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11">
            <a:extLst>
              <a:ext uri="{FF2B5EF4-FFF2-40B4-BE49-F238E27FC236}">
                <a16:creationId xmlns:a16="http://schemas.microsoft.com/office/drawing/2014/main" id="{297F3BF8-DA7C-494F-9DAD-2D176DB6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388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Come si presenta il Training Set:</a:t>
            </a: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2C20BE6D-31AB-4689-9468-BD30E4D6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900" y="4162220"/>
            <a:ext cx="26585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La maggiorparte dei rating è molto basso o molto alto.</a:t>
            </a:r>
            <a:endParaRPr lang="it-IT" sz="2000" i="1" dirty="0">
              <a:latin typeface="Microsoft PhagsPa" panose="020B05020402040202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6DB1774-2160-48B0-91A4-1DAA12880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8976"/>
            <a:ext cx="5430008" cy="3934374"/>
          </a:xfrm>
          <a:prstGeom prst="rect">
            <a:avLst/>
          </a:prstGeom>
        </p:spPr>
      </p:pic>
      <p:sp>
        <p:nvSpPr>
          <p:cNvPr id="13" name="CasellaDiTesto 11">
            <a:extLst>
              <a:ext uri="{FF2B5EF4-FFF2-40B4-BE49-F238E27FC236}">
                <a16:creationId xmlns:a16="http://schemas.microsoft.com/office/drawing/2014/main" id="{BA0458EE-D224-4EF6-9E49-E14225C0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47" y="1219200"/>
            <a:ext cx="388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icrosoft PhagsPa" panose="020B0502040204020203" pitchFamily="34" charset="0"/>
              </a:rPr>
              <a:t>3198 farmaci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icrosoft PhagsPa" panose="020B0502040204020203" pitchFamily="34" charset="0"/>
              </a:rPr>
              <a:t>832 disturbi</a:t>
            </a:r>
          </a:p>
        </p:txBody>
      </p:sp>
    </p:spTree>
    <p:extLst>
      <p:ext uri="{BB962C8B-B14F-4D97-AF65-F5344CB8AC3E}">
        <p14:creationId xmlns:p14="http://schemas.microsoft.com/office/powerpoint/2010/main" val="237859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egnaposto numero diapositiva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50315-6D51-48D9-B07F-35FFCB518E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-20856" y="-14019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>
                <a:latin typeface="Bahnschrift SemiBold" panose="020B0502040204020203" pitchFamily="34" charset="0"/>
              </a:rPr>
              <a:t>Esplorazione</a:t>
            </a:r>
            <a:endParaRPr lang="en-GB" sz="3200" b="1" dirty="0">
              <a:latin typeface="Bahnschrift SemiBold" panose="020B0502040204020203" pitchFamily="34" charset="0"/>
            </a:endParaRPr>
          </a:p>
        </p:txBody>
      </p:sp>
      <p:pic>
        <p:nvPicPr>
          <p:cNvPr id="2056" name="Immagine 10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0DA2286-95D7-4048-B285-3B376531A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9" y="1219200"/>
            <a:ext cx="4429743" cy="29531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FCF2B3-293C-4C85-B861-75018C056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66" y="3297097"/>
            <a:ext cx="3905795" cy="2934109"/>
          </a:xfrm>
          <a:prstGeom prst="rect">
            <a:avLst/>
          </a:prstGeom>
        </p:spPr>
      </p:pic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986826F8-789D-4CA5-9593-E7EE4FC0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566" y="1219200"/>
            <a:ext cx="30585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Rating medio e numero di recensioni per farmaco</a:t>
            </a:r>
            <a:endParaRPr lang="it-IT" sz="2000" i="1" dirty="0">
              <a:latin typeface="Microsoft PhagsPa" panose="020B0502040204020203" pitchFamily="34" charset="0"/>
            </a:endParaRPr>
          </a:p>
        </p:txBody>
      </p:sp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DEBBE368-6725-4A02-BE74-19BAC90B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39" y="5215543"/>
            <a:ext cx="211279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Microsoft PhagsPa" panose="020B0502040204020203" pitchFamily="34" charset="0"/>
              </a:rPr>
              <a:t>Percentuale di rating positivo per farmaco</a:t>
            </a:r>
            <a:endParaRPr lang="it-IT" sz="2000" i="1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5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egnaposto numero diapositiva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50315-6D51-48D9-B07F-35FFCB518E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-20856" y="-14019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>
                <a:latin typeface="Bahnschrift SemiBold" panose="020B0502040204020203" pitchFamily="34" charset="0"/>
              </a:rPr>
              <a:t>Esplorazione</a:t>
            </a:r>
            <a:endParaRPr lang="en-GB" sz="3200" b="1" dirty="0">
              <a:latin typeface="Bahnschrift SemiBold" panose="020B0502040204020203" pitchFamily="34" charset="0"/>
            </a:endParaRPr>
          </a:p>
        </p:txBody>
      </p:sp>
      <p:pic>
        <p:nvPicPr>
          <p:cNvPr id="2056" name="Immagine 10" descr="y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0"/>
            <a:ext cx="923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B2481C1-6E57-47C7-9FBA-0A6224963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7" y="1787260"/>
            <a:ext cx="6936333" cy="37924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DC6107-7582-4B76-81F8-0366C6319979}"/>
              </a:ext>
            </a:extLst>
          </p:cNvPr>
          <p:cNvSpPr txBox="1"/>
          <p:nvPr/>
        </p:nvSpPr>
        <p:spPr>
          <a:xfrm>
            <a:off x="1082977" y="1272787"/>
            <a:ext cx="69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Boxplot</a:t>
            </a:r>
            <a:r>
              <a:rPr lang="it-IT" dirty="0"/>
              <a:t> della variabile rating.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0613FF-7A4D-4737-98D2-0438B4314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7" y="6090373"/>
            <a:ext cx="2909435" cy="7142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8BE45B-1A86-484A-BB1B-8083BA05B7F0}"/>
              </a:ext>
            </a:extLst>
          </p:cNvPr>
          <p:cNvSpPr txBox="1"/>
          <p:nvPr/>
        </p:nvSpPr>
        <p:spPr>
          <a:xfrm>
            <a:off x="1074351" y="5650364"/>
            <a:ext cx="547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Percentuale di Rating positivi e negativi</a:t>
            </a:r>
          </a:p>
        </p:txBody>
      </p:sp>
    </p:spTree>
    <p:extLst>
      <p:ext uri="{BB962C8B-B14F-4D97-AF65-F5344CB8AC3E}">
        <p14:creationId xmlns:p14="http://schemas.microsoft.com/office/powerpoint/2010/main" val="335014585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5000"/>
          </a:schemeClr>
        </a:solidFill>
      </a:spPr>
      <a:bodyPr rtlCol="0" anchor="ctr"/>
      <a:lstStyle>
        <a:defPPr>
          <a:defRPr sz="2400" b="1" dirty="0" smtClean="0">
            <a:latin typeface="Bahnschrift Semi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365</Words>
  <Application>Microsoft Office PowerPoint</Application>
  <PresentationFormat>Presentazione su schermo (4:3)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Bahnschrift SemiBold</vt:lpstr>
      <vt:lpstr>Bahnschrift SemiLight</vt:lpstr>
      <vt:lpstr>Calibri</vt:lpstr>
      <vt:lpstr>Microsoft PhagsPa</vt:lpstr>
      <vt:lpstr>Struttura predefinita</vt:lpstr>
      <vt:lpstr>UCI ML Drug Review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edoardo</dc:creator>
  <cp:lastModifiedBy>alberto.monaco96@outlook.it</cp:lastModifiedBy>
  <cp:revision>250</cp:revision>
  <cp:lastPrinted>1601-01-01T00:00:00Z</cp:lastPrinted>
  <dcterms:created xsi:type="dcterms:W3CDTF">1601-01-01T00:00:00Z</dcterms:created>
  <dcterms:modified xsi:type="dcterms:W3CDTF">2022-01-26T10:43:23Z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