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4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14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0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6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25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7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0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9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9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80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A470E-3DFA-4B6E-A482-635391FC9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9E90B-5BF1-5A47-9B90-1F851339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s-MX" sz="4800" dirty="0"/>
              <a:t>Heredity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7E6A3-5987-A845-90B1-7F1EE6A8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s-MX" sz="2000" dirty="0"/>
              <a:t>CS50: Python Artificial Intelligence Course</a:t>
            </a:r>
          </a:p>
          <a:p>
            <a:r>
              <a:rPr lang="es-MX" sz="2000" dirty="0"/>
              <a:t>A solution by Alberto Pascal</a:t>
            </a:r>
          </a:p>
        </p:txBody>
      </p:sp>
    </p:spTree>
    <p:extLst>
      <p:ext uri="{BB962C8B-B14F-4D97-AF65-F5344CB8AC3E}">
        <p14:creationId xmlns:p14="http://schemas.microsoft.com/office/powerpoint/2010/main" val="191523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 this video we will go through a quick overview of the following approach and functions:</a:t>
            </a:r>
          </a:p>
          <a:p>
            <a:pPr lvl="1"/>
            <a:r>
              <a:rPr lang="es-MX" dirty="0"/>
              <a:t>Heredity with father and mother</a:t>
            </a:r>
          </a:p>
          <a:p>
            <a:pPr lvl="1"/>
            <a:r>
              <a:rPr lang="es-MX" dirty="0"/>
              <a:t>Joint probability</a:t>
            </a:r>
          </a:p>
          <a:p>
            <a:pPr lvl="1"/>
            <a:r>
              <a:rPr lang="es-MX" dirty="0"/>
              <a:t>Update</a:t>
            </a:r>
          </a:p>
          <a:p>
            <a:pPr lvl="1"/>
            <a:r>
              <a:rPr lang="es-MX" dirty="0"/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1684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Heredity with father and mother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352675"/>
          </a:xfrm>
        </p:spPr>
        <p:txBody>
          <a:bodyPr/>
          <a:lstStyle/>
          <a:p>
            <a:r>
              <a:rPr lang="es-MX" dirty="0"/>
              <a:t>To make things easier to see, I:</a:t>
            </a:r>
          </a:p>
          <a:p>
            <a:pPr lvl="1"/>
            <a:r>
              <a:rPr lang="es-MX" dirty="0"/>
              <a:t>Determined the different possible scenarios for the parents:</a:t>
            </a:r>
          </a:p>
          <a:p>
            <a:pPr lvl="2"/>
            <a:r>
              <a:rPr lang="es-MX" dirty="0"/>
              <a:t>They can have 0, 1 or 2 bad genes</a:t>
            </a:r>
          </a:p>
          <a:p>
            <a:pPr lvl="2"/>
            <a:r>
              <a:rPr lang="es-MX" dirty="0"/>
              <a:t>Genes can mutate</a:t>
            </a:r>
          </a:p>
          <a:p>
            <a:pPr lvl="1"/>
            <a:r>
              <a:rPr lang="es-MX" dirty="0"/>
              <a:t>Calculated the probability of giving a good gene and the probability of giving a bad gene.</a:t>
            </a:r>
          </a:p>
          <a:p>
            <a:pPr marL="450000" lvl="1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AF4DD25-9C97-B841-BEDF-81D8F7199B82}"/>
              </a:ext>
            </a:extLst>
          </p:cNvPr>
          <p:cNvSpPr txBox="1">
            <a:spLocks/>
          </p:cNvSpPr>
          <p:nvPr/>
        </p:nvSpPr>
        <p:spPr>
          <a:xfrm>
            <a:off x="913795" y="4429125"/>
            <a:ext cx="10353762" cy="7334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Note: If the person has no parents, we use the generic probabilities provided.</a:t>
            </a:r>
          </a:p>
        </p:txBody>
      </p:sp>
    </p:spTree>
    <p:extLst>
      <p:ext uri="{BB962C8B-B14F-4D97-AF65-F5344CB8AC3E}">
        <p14:creationId xmlns:p14="http://schemas.microsoft.com/office/powerpoint/2010/main" val="21661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Parent’s probabilities: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4" y="1866900"/>
            <a:ext cx="5182205" cy="3948050"/>
          </a:xfrm>
        </p:spPr>
        <p:txBody>
          <a:bodyPr>
            <a:normAutofit/>
          </a:bodyPr>
          <a:lstStyle/>
          <a:p>
            <a:r>
              <a:rPr lang="es-MX" dirty="0"/>
              <a:t>Having 0 bad genes:</a:t>
            </a:r>
          </a:p>
          <a:p>
            <a:pPr lvl="1"/>
            <a:r>
              <a:rPr lang="es-MX" dirty="0"/>
              <a:t>I can give a bad gene only by mutating </a:t>
            </a:r>
          </a:p>
          <a:p>
            <a:r>
              <a:rPr lang="es-MX" dirty="0"/>
              <a:t>Having 1 bad gene:</a:t>
            </a:r>
          </a:p>
          <a:p>
            <a:pPr lvl="1"/>
            <a:r>
              <a:rPr lang="es-MX" dirty="0"/>
              <a:t>I can give a bad gene by :</a:t>
            </a:r>
          </a:p>
          <a:p>
            <a:pPr lvl="2"/>
            <a:r>
              <a:rPr lang="es-MX" dirty="0"/>
              <a:t>selecting the “good” gene and it mutating </a:t>
            </a:r>
            <a:r>
              <a:rPr lang="es-MX" b="1" dirty="0"/>
              <a:t>OR</a:t>
            </a:r>
            <a:endParaRPr lang="es-MX" dirty="0"/>
          </a:p>
          <a:p>
            <a:pPr lvl="2"/>
            <a:r>
              <a:rPr lang="es-MX" dirty="0"/>
              <a:t>Selecting my bad gene</a:t>
            </a:r>
          </a:p>
          <a:p>
            <a:r>
              <a:rPr lang="es-MX" dirty="0"/>
              <a:t>Having 2 bad genes:</a:t>
            </a:r>
          </a:p>
          <a:p>
            <a:pPr lvl="1"/>
            <a:r>
              <a:rPr lang="es-MX" dirty="0"/>
              <a:t>I can give a bad gene anytime my gene does not mutate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92AF61F-B352-594E-98B4-81F22BCF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65739"/>
              </p:ext>
            </p:extLst>
          </p:nvPr>
        </p:nvGraphicFramePr>
        <p:xfrm>
          <a:off x="5676406" y="2715556"/>
          <a:ext cx="5937663" cy="2021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601588069"/>
                    </a:ext>
                  </a:extLst>
                </a:gridCol>
                <a:gridCol w="4762006">
                  <a:extLst>
                    <a:ext uri="{9D8B030D-6E8A-4147-A177-3AD203B41FA5}">
                      <a16:colId xmlns:a16="http://schemas.microsoft.com/office/drawing/2014/main" val="2286392362"/>
                    </a:ext>
                  </a:extLst>
                </a:gridCol>
              </a:tblGrid>
              <a:tr h="16423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Bad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PROBS(“mutation”)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8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(0.5 * PROBS(”mutation”)) + (0.5 * (1-PROBS(“mutation”))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3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1-PROBS(“mutation”)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47916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EA8DD40-FFA6-0246-9AF5-0DE96493E612}"/>
              </a:ext>
            </a:extLst>
          </p:cNvPr>
          <p:cNvSpPr txBox="1">
            <a:spLocks/>
          </p:cNvSpPr>
          <p:nvPr/>
        </p:nvSpPr>
        <p:spPr>
          <a:xfrm>
            <a:off x="418916" y="5814950"/>
            <a:ext cx="11343520" cy="7001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b="1" dirty="0"/>
              <a:t>Note: The probabilities of giving a GOOD gene can be calculated with (1– probability_of_bad_gene) and these calculations apply for both parents.</a:t>
            </a:r>
          </a:p>
        </p:txBody>
      </p:sp>
    </p:spTree>
    <p:extLst>
      <p:ext uri="{BB962C8B-B14F-4D97-AF65-F5344CB8AC3E}">
        <p14:creationId xmlns:p14="http://schemas.microsoft.com/office/powerpoint/2010/main" val="87723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Joint Probability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7824"/>
            <a:ext cx="10353762" cy="4995863"/>
          </a:xfrm>
        </p:spPr>
        <p:txBody>
          <a:bodyPr>
            <a:normAutofit/>
          </a:bodyPr>
          <a:lstStyle/>
          <a:p>
            <a:r>
              <a:rPr lang="es-MX" sz="2000" dirty="0"/>
              <a:t>In order to calculate the joint probability, we had to consider the different possible scenarios:</a:t>
            </a:r>
          </a:p>
          <a:p>
            <a:pPr lvl="1"/>
            <a:r>
              <a:rPr lang="es-MX" sz="1800" dirty="0"/>
              <a:t>If I am to receive 0 “bad” genes</a:t>
            </a:r>
          </a:p>
          <a:p>
            <a:pPr lvl="2"/>
            <a:r>
              <a:rPr lang="es-MX" sz="1600" dirty="0"/>
              <a:t>I need to receive a “good” gene from </a:t>
            </a:r>
            <a:r>
              <a:rPr lang="es-MX" sz="1600" b="1" i="1" dirty="0"/>
              <a:t>both parents</a:t>
            </a:r>
          </a:p>
          <a:p>
            <a:pPr lvl="1"/>
            <a:r>
              <a:rPr lang="es-MX" sz="1800" dirty="0"/>
              <a:t>If i am to receive 1 “bad” gene</a:t>
            </a:r>
          </a:p>
          <a:p>
            <a:pPr lvl="2"/>
            <a:r>
              <a:rPr lang="es-MX" sz="1600" dirty="0"/>
              <a:t>I need to reveive either a ”good” gene from Mom and a “bad” gene from Dad</a:t>
            </a:r>
          </a:p>
          <a:p>
            <a:pPr marL="810000" lvl="2" indent="0">
              <a:buNone/>
            </a:pPr>
            <a:r>
              <a:rPr lang="es-MX" sz="1600" dirty="0"/>
              <a:t>OR</a:t>
            </a:r>
          </a:p>
          <a:p>
            <a:pPr lvl="2"/>
            <a:r>
              <a:rPr lang="es-MX" sz="1600" dirty="0"/>
              <a:t>A “good” gene from Dad and a “bad” gene from Mom</a:t>
            </a:r>
          </a:p>
          <a:p>
            <a:pPr lvl="1"/>
            <a:r>
              <a:rPr lang="es-MX" sz="1800" dirty="0"/>
              <a:t>If I am to receive 2 “bad” genes:</a:t>
            </a:r>
          </a:p>
          <a:p>
            <a:pPr lvl="2"/>
            <a:r>
              <a:rPr lang="es-MX" sz="1600" dirty="0"/>
              <a:t>I need to receive a bad gene from </a:t>
            </a:r>
            <a:r>
              <a:rPr lang="es-MX" sz="1600" b="1" i="1" dirty="0"/>
              <a:t>both parents</a:t>
            </a:r>
            <a:endParaRPr lang="es-MX" sz="1800" dirty="0"/>
          </a:p>
          <a:p>
            <a:pPr lvl="1"/>
            <a:r>
              <a:rPr lang="es-MX" sz="1800" dirty="0"/>
              <a:t>Finally, I multiply times the probability of showing or not showing the trait according to the situation.</a:t>
            </a:r>
            <a:endParaRPr lang="es-MX" sz="1600" b="1" i="1" dirty="0"/>
          </a:p>
        </p:txBody>
      </p:sp>
    </p:spTree>
    <p:extLst>
      <p:ext uri="{BB962C8B-B14F-4D97-AF65-F5344CB8AC3E}">
        <p14:creationId xmlns:p14="http://schemas.microsoft.com/office/powerpoint/2010/main" val="88333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Joint Probability: summing up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332580-DBB9-0948-BE94-87513312F1A3}"/>
              </a:ext>
            </a:extLst>
          </p:cNvPr>
          <p:cNvSpPr/>
          <p:nvPr/>
        </p:nvSpPr>
        <p:spPr>
          <a:xfrm>
            <a:off x="1243013" y="2543175"/>
            <a:ext cx="1757362" cy="1457325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Desired Gene’s Probability</a:t>
            </a:r>
          </a:p>
        </p:txBody>
      </p:sp>
      <p:sp>
        <p:nvSpPr>
          <p:cNvPr id="8" name="Multiplicación 7">
            <a:extLst>
              <a:ext uri="{FF2B5EF4-FFF2-40B4-BE49-F238E27FC236}">
                <a16:creationId xmlns:a16="http://schemas.microsoft.com/office/drawing/2014/main" id="{118D83D9-7770-9A4B-A8CD-6F35D660D84A}"/>
              </a:ext>
            </a:extLst>
          </p:cNvPr>
          <p:cNvSpPr/>
          <p:nvPr/>
        </p:nvSpPr>
        <p:spPr>
          <a:xfrm>
            <a:off x="3671888" y="2543175"/>
            <a:ext cx="1343025" cy="14573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EBF9912-A6B1-2D4A-9F2B-87C8E9CE7484}"/>
              </a:ext>
            </a:extLst>
          </p:cNvPr>
          <p:cNvSpPr/>
          <p:nvPr/>
        </p:nvSpPr>
        <p:spPr>
          <a:xfrm>
            <a:off x="5686426" y="2543175"/>
            <a:ext cx="1757362" cy="1457325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Porbability of showing/not showing trait</a:t>
            </a:r>
          </a:p>
        </p:txBody>
      </p:sp>
      <p:sp>
        <p:nvSpPr>
          <p:cNvPr id="10" name="Igual 9">
            <a:extLst>
              <a:ext uri="{FF2B5EF4-FFF2-40B4-BE49-F238E27FC236}">
                <a16:creationId xmlns:a16="http://schemas.microsoft.com/office/drawing/2014/main" id="{B686E82B-1BFE-554F-99F2-53E1E43BA9DF}"/>
              </a:ext>
            </a:extLst>
          </p:cNvPr>
          <p:cNvSpPr/>
          <p:nvPr/>
        </p:nvSpPr>
        <p:spPr>
          <a:xfrm>
            <a:off x="8001000" y="2943225"/>
            <a:ext cx="1314450" cy="74295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16EB3EC-5517-1045-A3AB-B4F586CE4741}"/>
              </a:ext>
            </a:extLst>
          </p:cNvPr>
          <p:cNvSpPr/>
          <p:nvPr/>
        </p:nvSpPr>
        <p:spPr>
          <a:xfrm>
            <a:off x="9767888" y="2586037"/>
            <a:ext cx="1757362" cy="1457325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Joint Probability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6FA1CFB-7F07-724E-B742-5126A8FEEBD6}"/>
              </a:ext>
            </a:extLst>
          </p:cNvPr>
          <p:cNvSpPr/>
          <p:nvPr/>
        </p:nvSpPr>
        <p:spPr>
          <a:xfrm>
            <a:off x="400050" y="4929188"/>
            <a:ext cx="1214438" cy="1157287"/>
          </a:xfrm>
          <a:prstGeom prst="rect">
            <a:avLst/>
          </a:prstGeom>
          <a:solidFill>
            <a:srgbClr val="FFA9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Parent’s probability of passing genes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8ECB0F3-6543-9E42-83F4-1AB3508DB471}"/>
              </a:ext>
            </a:extLst>
          </p:cNvPr>
          <p:cNvSpPr/>
          <p:nvPr/>
        </p:nvSpPr>
        <p:spPr>
          <a:xfrm>
            <a:off x="2457450" y="4929187"/>
            <a:ext cx="1214438" cy="1157287"/>
          </a:xfrm>
          <a:prstGeom prst="rect">
            <a:avLst/>
          </a:prstGeom>
          <a:solidFill>
            <a:srgbClr val="FFA9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Parent’s probability of passing genes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D8CEAC7-8D4E-3F40-940B-5A3439350B8B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V="1">
            <a:off x="1007269" y="4000500"/>
            <a:ext cx="1114425" cy="928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6B856FF-BF87-CF4F-85B0-D1556ED6C6A7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H="1" flipV="1">
            <a:off x="2121694" y="4000500"/>
            <a:ext cx="942975" cy="928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2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Update Function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07" y="1866900"/>
            <a:ext cx="11053849" cy="4324351"/>
          </a:xfrm>
        </p:spPr>
        <p:txBody>
          <a:bodyPr>
            <a:normAutofit/>
          </a:bodyPr>
          <a:lstStyle/>
          <a:p>
            <a:r>
              <a:rPr lang="es-MX" sz="2800" dirty="0"/>
              <a:t>In order to create the update function:</a:t>
            </a:r>
          </a:p>
          <a:p>
            <a:pPr lvl="1"/>
            <a:r>
              <a:rPr lang="es-MX" sz="2400" b="1" i="1" dirty="0"/>
              <a:t>We only add probability p to each individual probability.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C08177-60B0-FD4A-8598-00E7E93E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43" y="3228975"/>
            <a:ext cx="8943975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Normalize function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21" y="1833562"/>
            <a:ext cx="11273442" cy="43243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sz="2400" dirty="0"/>
              <a:t>The idea is to make all of the distributions sum 1. Therefore:</a:t>
            </a:r>
          </a:p>
          <a:p>
            <a:r>
              <a:rPr lang="es-MX" sz="2400" b="1" i="1" dirty="0"/>
              <a:t>For each individual value in a distribution we will divide it into the total sum of the values of that distribution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0BE20A-9C1C-BA4D-BC31-3A42A543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6" y="3502025"/>
            <a:ext cx="10515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D08F-F3F6-C144-A4D3-136973A6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875"/>
            <a:ext cx="10353762" cy="1257300"/>
          </a:xfrm>
        </p:spPr>
        <p:txBody>
          <a:bodyPr/>
          <a:lstStyle/>
          <a:p>
            <a:r>
              <a:rPr lang="es-MX" dirty="0"/>
              <a:t>Expected 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AA7C8-6279-F64C-BF77-CD4DEEF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21" y="1233488"/>
            <a:ext cx="11087704" cy="350996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sz="2400" dirty="0"/>
              <a:t>According to the project’s description, when running family0.csv we expect the following results:</a:t>
            </a:r>
            <a:endParaRPr lang="es-MX" sz="2400" b="1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62F3A9-F368-F145-A1A0-C5E9F67A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3" y="1914526"/>
            <a:ext cx="5772754" cy="48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461</Words>
  <Application>Microsoft Macintosh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Bookman Old Style</vt:lpstr>
      <vt:lpstr>Franklin Gothic Book</vt:lpstr>
      <vt:lpstr>Wingdings 2</vt:lpstr>
      <vt:lpstr>SlateVTI</vt:lpstr>
      <vt:lpstr>Heredity</vt:lpstr>
      <vt:lpstr>Outline</vt:lpstr>
      <vt:lpstr>Heredity with father and mother</vt:lpstr>
      <vt:lpstr>Parent’s probabilities:</vt:lpstr>
      <vt:lpstr>Joint Probability</vt:lpstr>
      <vt:lpstr>Joint Probability: summing up</vt:lpstr>
      <vt:lpstr>Update Function</vt:lpstr>
      <vt:lpstr>Normalize function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Heredity</dc:title>
  <dc:creator>Alberto Pascal Garza</dc:creator>
  <cp:lastModifiedBy>Alberto Pascal Garza</cp:lastModifiedBy>
  <cp:revision>5</cp:revision>
  <dcterms:created xsi:type="dcterms:W3CDTF">2020-08-15T21:06:50Z</dcterms:created>
  <dcterms:modified xsi:type="dcterms:W3CDTF">2020-08-16T02:40:07Z</dcterms:modified>
</cp:coreProperties>
</file>