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4" r:id="rId1"/>
  </p:sldMasterIdLst>
  <p:sldIdLst>
    <p:sldId id="256" r:id="rId2"/>
    <p:sldId id="257" r:id="rId3"/>
    <p:sldId id="260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4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4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49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146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07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2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36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25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7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0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1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2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0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9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2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4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96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80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CA470E-3DFA-4B6E-A482-635391FC95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29E90B-5BF1-5A47-9B90-1F8513396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s-MX" sz="4800" dirty="0"/>
              <a:t>Pagerank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77E6A3-5987-A845-90B1-7F1EE6A89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s-MX" sz="2000" dirty="0"/>
              <a:t>CS50: Python Artificial Intelligence Course. </a:t>
            </a:r>
          </a:p>
          <a:p>
            <a:r>
              <a:rPr lang="es-MX" sz="2000" dirty="0"/>
              <a:t>An approach by Alberto Pascal</a:t>
            </a:r>
            <a:endParaRPr lang="es-MX" dirty="0">
              <a:solidFill>
                <a:srgbClr val="DE7E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3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EE911-F04B-7641-BD94-814DEC68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Expected results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935246-E9A1-5241-89C4-3545FA8A7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128" y="1866900"/>
            <a:ext cx="6653096" cy="37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1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6D08F-F3F6-C144-A4D3-136973A6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Outline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AA7C8-6279-F64C-BF77-CD4DEEF17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 this video we will go through a quick overview of the following approach and functions:</a:t>
            </a:r>
          </a:p>
          <a:p>
            <a:pPr lvl="1"/>
            <a:r>
              <a:rPr lang="es-MX" dirty="0"/>
              <a:t>Transition_model</a:t>
            </a:r>
          </a:p>
          <a:p>
            <a:pPr lvl="1"/>
            <a:r>
              <a:rPr lang="es-MX" dirty="0"/>
              <a:t>Sample_pagerank</a:t>
            </a:r>
          </a:p>
          <a:p>
            <a:pPr lvl="1"/>
            <a:r>
              <a:rPr lang="es-MX" dirty="0"/>
              <a:t>Iterative_pagerank</a:t>
            </a:r>
          </a:p>
        </p:txBody>
      </p:sp>
    </p:spTree>
    <p:extLst>
      <p:ext uri="{BB962C8B-B14F-4D97-AF65-F5344CB8AC3E}">
        <p14:creationId xmlns:p14="http://schemas.microsoft.com/office/powerpoint/2010/main" val="16841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6D08F-F3F6-C144-A4D3-136973A6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Transition Model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AA7C8-6279-F64C-BF77-CD4DEEF1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74" y="2834441"/>
            <a:ext cx="10353762" cy="1460834"/>
          </a:xfrm>
        </p:spPr>
        <p:txBody>
          <a:bodyPr/>
          <a:lstStyle/>
          <a:p>
            <a:pPr marL="36900" indent="0">
              <a:buNone/>
            </a:pPr>
            <a:r>
              <a:rPr lang="es-MX" dirty="0"/>
              <a:t>In order to code the transition model, we need to take into account:</a:t>
            </a:r>
          </a:p>
          <a:p>
            <a:r>
              <a:rPr lang="es-MX" dirty="0"/>
              <a:t>We have a probability of </a:t>
            </a:r>
            <a:r>
              <a:rPr lang="es-MX" b="1" i="1" dirty="0"/>
              <a:t>damping_factor</a:t>
            </a:r>
            <a:r>
              <a:rPr lang="es-MX" dirty="0"/>
              <a:t> of choosing a link within our current page</a:t>
            </a:r>
          </a:p>
          <a:p>
            <a:r>
              <a:rPr lang="es-MX" dirty="0"/>
              <a:t>We have a probability of </a:t>
            </a:r>
            <a:r>
              <a:rPr lang="es-MX" b="1" i="1" dirty="0"/>
              <a:t>(1– damping_factor) </a:t>
            </a:r>
            <a:r>
              <a:rPr lang="es-MX" dirty="0"/>
              <a:t>of choosing a random page from the corpus.</a:t>
            </a:r>
          </a:p>
        </p:txBody>
      </p:sp>
    </p:spTree>
    <p:extLst>
      <p:ext uri="{BB962C8B-B14F-4D97-AF65-F5344CB8AC3E}">
        <p14:creationId xmlns:p14="http://schemas.microsoft.com/office/powerpoint/2010/main" val="216610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6D08F-F3F6-C144-A4D3-136973A6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8495"/>
            <a:ext cx="10353762" cy="593558"/>
          </a:xfrm>
        </p:spPr>
        <p:txBody>
          <a:bodyPr>
            <a:normAutofit fontScale="90000"/>
          </a:bodyPr>
          <a:lstStyle/>
          <a:p>
            <a:r>
              <a:rPr lang="es-MX" dirty="0"/>
              <a:t>Transition Model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452199D-520C-2E4D-8983-0E7A22836F82}"/>
              </a:ext>
            </a:extLst>
          </p:cNvPr>
          <p:cNvSpPr/>
          <p:nvPr/>
        </p:nvSpPr>
        <p:spPr>
          <a:xfrm>
            <a:off x="3838074" y="1447802"/>
            <a:ext cx="1058069" cy="77804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Current Page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8E20BE9-2371-1345-A7E8-BDE75B440CB3}"/>
              </a:ext>
            </a:extLst>
          </p:cNvPr>
          <p:cNvSpPr/>
          <p:nvPr/>
        </p:nvSpPr>
        <p:spPr>
          <a:xfrm>
            <a:off x="6095999" y="920416"/>
            <a:ext cx="894347" cy="42711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Link 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4B39F8-CD84-BB4E-BCF1-2254718B0CB7}"/>
              </a:ext>
            </a:extLst>
          </p:cNvPr>
          <p:cNvSpPr/>
          <p:nvPr/>
        </p:nvSpPr>
        <p:spPr>
          <a:xfrm>
            <a:off x="6096000" y="1623263"/>
            <a:ext cx="894346" cy="42711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Link 2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A97301C-3E33-F649-9778-864C04ED66DC}"/>
              </a:ext>
            </a:extLst>
          </p:cNvPr>
          <p:cNvSpPr/>
          <p:nvPr/>
        </p:nvSpPr>
        <p:spPr>
          <a:xfrm>
            <a:off x="6095999" y="2309066"/>
            <a:ext cx="894346" cy="42711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Link 3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89FBB02-103F-D149-B8FA-7303A66AC0E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896143" y="1133976"/>
            <a:ext cx="1199856" cy="70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8707A56-5486-114B-9FC5-E99C13609BE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896143" y="1836823"/>
            <a:ext cx="1199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ACC544A-4B97-7C4A-A4DE-65621886558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896143" y="1836823"/>
            <a:ext cx="1199856" cy="68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A940DFC-9C01-BD4F-98B1-44453E43062A}"/>
              </a:ext>
            </a:extLst>
          </p:cNvPr>
          <p:cNvSpPr/>
          <p:nvPr/>
        </p:nvSpPr>
        <p:spPr>
          <a:xfrm>
            <a:off x="3874168" y="4078708"/>
            <a:ext cx="1058069" cy="77804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Random Page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DEDE519-9071-E24C-B40D-1824DCBA94C0}"/>
              </a:ext>
            </a:extLst>
          </p:cNvPr>
          <p:cNvSpPr/>
          <p:nvPr/>
        </p:nvSpPr>
        <p:spPr>
          <a:xfrm>
            <a:off x="6083964" y="3429000"/>
            <a:ext cx="894347" cy="42711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Page 1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F86705BD-6779-B947-BE40-B6D34FE34BEB}"/>
              </a:ext>
            </a:extLst>
          </p:cNvPr>
          <p:cNvSpPr/>
          <p:nvPr/>
        </p:nvSpPr>
        <p:spPr>
          <a:xfrm>
            <a:off x="6083963" y="4254169"/>
            <a:ext cx="894347" cy="42711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Page 2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DEF8F66A-ED0A-944D-A534-294AA8B2650F}"/>
              </a:ext>
            </a:extLst>
          </p:cNvPr>
          <p:cNvSpPr/>
          <p:nvPr/>
        </p:nvSpPr>
        <p:spPr>
          <a:xfrm>
            <a:off x="6083962" y="5080338"/>
            <a:ext cx="894347" cy="42711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Page 3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F04DCCB-2465-A148-992C-81163ABA21D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4932237" y="3642560"/>
            <a:ext cx="1151727" cy="82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2A5667D7-F45C-EE4F-BE21-65A68EB1F87A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4932237" y="4467729"/>
            <a:ext cx="1151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201A1BB5-71B6-8249-BC42-3CB3C5ADDBC8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4932237" y="4467729"/>
            <a:ext cx="1151725" cy="82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A152C578-4AC8-2F46-AC26-AF813691B40B}"/>
              </a:ext>
            </a:extLst>
          </p:cNvPr>
          <p:cNvCxnSpPr>
            <a:cxnSpLocks/>
            <a:stCxn id="54" idx="3"/>
            <a:endCxn id="6" idx="1"/>
          </p:cNvCxnSpPr>
          <p:nvPr/>
        </p:nvCxnSpPr>
        <p:spPr>
          <a:xfrm flipV="1">
            <a:off x="2701676" y="1836823"/>
            <a:ext cx="1136398" cy="141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5D58D84C-97E0-BA40-97BB-A17B3E9E3190}"/>
              </a:ext>
            </a:extLst>
          </p:cNvPr>
          <p:cNvCxnSpPr>
            <a:cxnSpLocks/>
            <a:stCxn id="54" idx="3"/>
            <a:endCxn id="35" idx="1"/>
          </p:cNvCxnSpPr>
          <p:nvPr/>
        </p:nvCxnSpPr>
        <p:spPr>
          <a:xfrm>
            <a:off x="2701676" y="3253538"/>
            <a:ext cx="1172492" cy="121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970BADFA-01F5-294A-92F0-CA854A2C905D}"/>
              </a:ext>
            </a:extLst>
          </p:cNvPr>
          <p:cNvSpPr/>
          <p:nvPr/>
        </p:nvSpPr>
        <p:spPr>
          <a:xfrm>
            <a:off x="1070811" y="2864517"/>
            <a:ext cx="1630865" cy="77804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Probabilities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7B7EEEC-4DD8-F04C-8C24-94A9C63B883B}"/>
              </a:ext>
            </a:extLst>
          </p:cNvPr>
          <p:cNvSpPr txBox="1"/>
          <p:nvPr/>
        </p:nvSpPr>
        <p:spPr>
          <a:xfrm rot="18570912">
            <a:off x="2376149" y="1934039"/>
            <a:ext cx="1945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Damping Factor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94667A11-F435-0546-876C-C512F567F8E8}"/>
              </a:ext>
            </a:extLst>
          </p:cNvPr>
          <p:cNvSpPr txBox="1"/>
          <p:nvPr/>
        </p:nvSpPr>
        <p:spPr>
          <a:xfrm rot="2825523">
            <a:off x="2255916" y="4276388"/>
            <a:ext cx="2115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( 1 - Damping Factor)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DE8E6650-31E1-CF40-ACCD-9810036B5D46}"/>
              </a:ext>
            </a:extLst>
          </p:cNvPr>
          <p:cNvSpPr txBox="1"/>
          <p:nvPr/>
        </p:nvSpPr>
        <p:spPr>
          <a:xfrm rot="19938905">
            <a:off x="5182633" y="1134397"/>
            <a:ext cx="62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1/n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CCF569B0-4AAF-6A46-82FA-DDB3111E32D4}"/>
              </a:ext>
            </a:extLst>
          </p:cNvPr>
          <p:cNvSpPr txBox="1"/>
          <p:nvPr/>
        </p:nvSpPr>
        <p:spPr>
          <a:xfrm rot="21235175">
            <a:off x="5354129" y="1480057"/>
            <a:ext cx="62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1/n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B151DF4-A78C-AE4B-BE40-902B3827FBC1}"/>
              </a:ext>
            </a:extLst>
          </p:cNvPr>
          <p:cNvSpPr txBox="1"/>
          <p:nvPr/>
        </p:nvSpPr>
        <p:spPr>
          <a:xfrm rot="459149">
            <a:off x="5415537" y="1938212"/>
            <a:ext cx="62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1/n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20130B34-47F8-CC49-B211-750F70B3B881}"/>
              </a:ext>
            </a:extLst>
          </p:cNvPr>
          <p:cNvSpPr txBox="1"/>
          <p:nvPr/>
        </p:nvSpPr>
        <p:spPr>
          <a:xfrm rot="19938905">
            <a:off x="5144822" y="3613908"/>
            <a:ext cx="62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1/m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9CD5407A-A752-3F4B-BFC7-49F6E1FF3C67}"/>
              </a:ext>
            </a:extLst>
          </p:cNvPr>
          <p:cNvSpPr txBox="1"/>
          <p:nvPr/>
        </p:nvSpPr>
        <p:spPr>
          <a:xfrm rot="21090206">
            <a:off x="5359532" y="4131185"/>
            <a:ext cx="62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1/m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0FBB11D9-88ED-D444-87E4-BBDCF704C8B4}"/>
              </a:ext>
            </a:extLst>
          </p:cNvPr>
          <p:cNvSpPr txBox="1"/>
          <p:nvPr/>
        </p:nvSpPr>
        <p:spPr>
          <a:xfrm rot="1722733">
            <a:off x="5354128" y="4611020"/>
            <a:ext cx="62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1/m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82205BA1-4EA9-CD43-A39F-41B06109EDB3}"/>
              </a:ext>
            </a:extLst>
          </p:cNvPr>
          <p:cNvSpPr txBox="1"/>
          <p:nvPr/>
        </p:nvSpPr>
        <p:spPr>
          <a:xfrm>
            <a:off x="7800356" y="2440522"/>
            <a:ext cx="3584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ym typeface="Wingdings" pitchFamily="2" charset="2"/>
              </a:rPr>
              <a:t>n Represents the total number of links withing the page</a:t>
            </a:r>
          </a:p>
          <a:p>
            <a:r>
              <a:rPr lang="es-MX" sz="1600" dirty="0">
                <a:sym typeface="Wingdings" pitchFamily="2" charset="2"/>
              </a:rPr>
              <a:t>m Represents the total number of pages in the corpus 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73715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6D08F-F3F6-C144-A4D3-136973A6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Transition Model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AA7C8-6279-F64C-BF77-CD4DEEF1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739567"/>
            <a:ext cx="10353762" cy="1460834"/>
          </a:xfrm>
        </p:spPr>
        <p:txBody>
          <a:bodyPr/>
          <a:lstStyle/>
          <a:p>
            <a:pPr marL="36900" indent="0">
              <a:buNone/>
            </a:pPr>
            <a:r>
              <a:rPr lang="es-MX" dirty="0"/>
              <a:t>Therefore, we can say that the probability of arriving at a given page is the sum of:</a:t>
            </a:r>
          </a:p>
          <a:p>
            <a:r>
              <a:rPr lang="es-MX" dirty="0"/>
              <a:t>The probability of clicking a link that leads to that page from the current page</a:t>
            </a:r>
          </a:p>
          <a:p>
            <a:r>
              <a:rPr lang="es-MX" dirty="0"/>
              <a:t>The probability of randomly choosing that page.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ADC451-6FEA-C04D-8EE6-3234372E1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055" y="3200401"/>
            <a:ext cx="7022538" cy="311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2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6D08F-F3F6-C144-A4D3-136973A6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97631"/>
            <a:ext cx="10353762" cy="1257300"/>
          </a:xfrm>
        </p:spPr>
        <p:txBody>
          <a:bodyPr/>
          <a:lstStyle/>
          <a:p>
            <a:r>
              <a:rPr lang="es-MX" dirty="0"/>
              <a:t>Sample PageRank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AA7C8-6279-F64C-BF77-CD4DEEF1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40619"/>
            <a:ext cx="10353762" cy="207406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s-MX" dirty="0"/>
              <a:t>To get a first approach of the probabilities, we will need to create N samples and look at the results.  Therefore:</a:t>
            </a:r>
          </a:p>
          <a:p>
            <a:r>
              <a:rPr lang="es-MX" dirty="0"/>
              <a:t>I will create N samples of random pages according to the probability distributions from my transition model</a:t>
            </a:r>
          </a:p>
          <a:p>
            <a:r>
              <a:rPr lang="es-MX" dirty="0"/>
              <a:t>Every time a page is generated, a dictionary will update its result’s probability by adding (1/n)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3BFF11-2BAD-C043-9F98-7A283480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3214688"/>
            <a:ext cx="7748587" cy="341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6D08F-F3F6-C144-A4D3-136973A6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8495"/>
            <a:ext cx="10353762" cy="593558"/>
          </a:xfrm>
        </p:spPr>
        <p:txBody>
          <a:bodyPr>
            <a:normAutofit fontScale="90000"/>
          </a:bodyPr>
          <a:lstStyle/>
          <a:p>
            <a:r>
              <a:rPr lang="es-MX" dirty="0"/>
              <a:t>Sample PageRank: Generating a Sample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A940DFC-9C01-BD4F-98B1-44453E43062A}"/>
              </a:ext>
            </a:extLst>
          </p:cNvPr>
          <p:cNvSpPr/>
          <p:nvPr/>
        </p:nvSpPr>
        <p:spPr>
          <a:xfrm>
            <a:off x="373730" y="2794968"/>
            <a:ext cx="1058069" cy="77804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Random Page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DEDE519-9071-E24C-B40D-1824DCBA94C0}"/>
              </a:ext>
            </a:extLst>
          </p:cNvPr>
          <p:cNvSpPr/>
          <p:nvPr/>
        </p:nvSpPr>
        <p:spPr>
          <a:xfrm>
            <a:off x="2583526" y="2145260"/>
            <a:ext cx="894347" cy="42711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Page 1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F86705BD-6779-B947-BE40-B6D34FE34BEB}"/>
              </a:ext>
            </a:extLst>
          </p:cNvPr>
          <p:cNvSpPr/>
          <p:nvPr/>
        </p:nvSpPr>
        <p:spPr>
          <a:xfrm>
            <a:off x="2583525" y="2970429"/>
            <a:ext cx="894347" cy="42711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Page 2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DEF8F66A-ED0A-944D-A534-294AA8B2650F}"/>
              </a:ext>
            </a:extLst>
          </p:cNvPr>
          <p:cNvSpPr/>
          <p:nvPr/>
        </p:nvSpPr>
        <p:spPr>
          <a:xfrm>
            <a:off x="2583524" y="3796598"/>
            <a:ext cx="894347" cy="42711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Page 3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F04DCCB-2465-A148-992C-81163ABA21D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1431799" y="2358820"/>
            <a:ext cx="1151727" cy="82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2A5667D7-F45C-EE4F-BE21-65A68EB1F87A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1431799" y="3183989"/>
            <a:ext cx="1151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201A1BB5-71B6-8249-BC42-3CB3C5ADDBC8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1431799" y="3183989"/>
            <a:ext cx="1151725" cy="82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20130B34-47F8-CC49-B211-750F70B3B881}"/>
              </a:ext>
            </a:extLst>
          </p:cNvPr>
          <p:cNvSpPr txBox="1"/>
          <p:nvPr/>
        </p:nvSpPr>
        <p:spPr>
          <a:xfrm rot="19938905">
            <a:off x="1579165" y="2343301"/>
            <a:ext cx="62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1/n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9CD5407A-A752-3F4B-BFC7-49F6E1FF3C67}"/>
              </a:ext>
            </a:extLst>
          </p:cNvPr>
          <p:cNvSpPr txBox="1"/>
          <p:nvPr/>
        </p:nvSpPr>
        <p:spPr>
          <a:xfrm rot="21090206">
            <a:off x="1859094" y="2847445"/>
            <a:ext cx="62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1/n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0FBB11D9-88ED-D444-87E4-BBDCF704C8B4}"/>
              </a:ext>
            </a:extLst>
          </p:cNvPr>
          <p:cNvSpPr txBox="1"/>
          <p:nvPr/>
        </p:nvSpPr>
        <p:spPr>
          <a:xfrm rot="1722733">
            <a:off x="1853690" y="3327280"/>
            <a:ext cx="62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1/n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82205BA1-4EA9-CD43-A39F-41B06109EDB3}"/>
              </a:ext>
            </a:extLst>
          </p:cNvPr>
          <p:cNvSpPr txBox="1"/>
          <p:nvPr/>
        </p:nvSpPr>
        <p:spPr>
          <a:xfrm>
            <a:off x="765658" y="5585925"/>
            <a:ext cx="4530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ym typeface="Wingdings" pitchFamily="2" charset="2"/>
              </a:rPr>
              <a:t>n Represents the total number of pages that we will sample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C9DA22C-8FBC-9F45-B707-A65CE61E3CFD}"/>
              </a:ext>
            </a:extLst>
          </p:cNvPr>
          <p:cNvSpPr/>
          <p:nvPr/>
        </p:nvSpPr>
        <p:spPr>
          <a:xfrm>
            <a:off x="4341074" y="2794468"/>
            <a:ext cx="1058069" cy="77804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Random Page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C9935C96-1AC3-9740-AA3D-C01BDEDCE46F}"/>
              </a:ext>
            </a:extLst>
          </p:cNvPr>
          <p:cNvSpPr/>
          <p:nvPr/>
        </p:nvSpPr>
        <p:spPr>
          <a:xfrm>
            <a:off x="6646328" y="1794003"/>
            <a:ext cx="894347" cy="42711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Page 1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EA88994-A847-4248-8E2A-563018A18607}"/>
              </a:ext>
            </a:extLst>
          </p:cNvPr>
          <p:cNvSpPr/>
          <p:nvPr/>
        </p:nvSpPr>
        <p:spPr>
          <a:xfrm>
            <a:off x="6646327" y="2619172"/>
            <a:ext cx="894347" cy="42711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Page 2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B437E94-0053-E44C-93CF-D48181648F4D}"/>
              </a:ext>
            </a:extLst>
          </p:cNvPr>
          <p:cNvSpPr/>
          <p:nvPr/>
        </p:nvSpPr>
        <p:spPr>
          <a:xfrm>
            <a:off x="6646326" y="3445341"/>
            <a:ext cx="894347" cy="42711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Page 3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2BB055DC-FFAB-F84A-AD9E-37CBBBB943D8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5399143" y="2007563"/>
            <a:ext cx="1247185" cy="117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A5CA90BF-8B44-9B41-ACBF-94CDAA48B1C4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5399143" y="2832732"/>
            <a:ext cx="1247184" cy="35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41E5E334-2DB0-4D46-B10C-33C62E57088D}"/>
              </a:ext>
            </a:extLst>
          </p:cNvPr>
          <p:cNvCxnSpPr>
            <a:cxnSpLocks/>
            <a:stCxn id="32" idx="3"/>
            <a:endCxn id="40" idx="1"/>
          </p:cNvCxnSpPr>
          <p:nvPr/>
        </p:nvCxnSpPr>
        <p:spPr>
          <a:xfrm>
            <a:off x="5399143" y="3183489"/>
            <a:ext cx="1247183" cy="47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94591BA-9C03-1F4F-82AD-82B169D11398}"/>
              </a:ext>
            </a:extLst>
          </p:cNvPr>
          <p:cNvSpPr txBox="1"/>
          <p:nvPr/>
        </p:nvSpPr>
        <p:spPr>
          <a:xfrm rot="18875981">
            <a:off x="5665625" y="2208021"/>
            <a:ext cx="62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1/n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A93258D-E0A5-334D-B965-D63F456B81C3}"/>
              </a:ext>
            </a:extLst>
          </p:cNvPr>
          <p:cNvSpPr txBox="1"/>
          <p:nvPr/>
        </p:nvSpPr>
        <p:spPr>
          <a:xfrm rot="21090206">
            <a:off x="5909598" y="2625103"/>
            <a:ext cx="62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1/n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54CD1B0-A57D-604F-92C0-92FA68E3F4F2}"/>
              </a:ext>
            </a:extLst>
          </p:cNvPr>
          <p:cNvSpPr txBox="1"/>
          <p:nvPr/>
        </p:nvSpPr>
        <p:spPr>
          <a:xfrm rot="914196">
            <a:off x="6013893" y="3178319"/>
            <a:ext cx="62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1/n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D158F93B-CB2A-D24B-B442-0EE18B81F7CF}"/>
              </a:ext>
            </a:extLst>
          </p:cNvPr>
          <p:cNvSpPr/>
          <p:nvPr/>
        </p:nvSpPr>
        <p:spPr>
          <a:xfrm>
            <a:off x="6646325" y="4274611"/>
            <a:ext cx="894347" cy="42711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Page 1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7B0FAB6D-4BDC-0C4B-AE27-6CA9D483CAAD}"/>
              </a:ext>
            </a:extLst>
          </p:cNvPr>
          <p:cNvCxnSpPr>
            <a:cxnSpLocks/>
            <a:stCxn id="32" idx="3"/>
            <a:endCxn id="50" idx="1"/>
          </p:cNvCxnSpPr>
          <p:nvPr/>
        </p:nvCxnSpPr>
        <p:spPr>
          <a:xfrm>
            <a:off x="5399143" y="3183489"/>
            <a:ext cx="1247182" cy="1304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5B2A943-08F4-764A-A8AA-1EAE87F9105C}"/>
              </a:ext>
            </a:extLst>
          </p:cNvPr>
          <p:cNvSpPr txBox="1"/>
          <p:nvPr/>
        </p:nvSpPr>
        <p:spPr>
          <a:xfrm rot="2574485">
            <a:off x="6014726" y="3774776"/>
            <a:ext cx="62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1/n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E13AEA5D-6049-0C42-89C4-743EC2981EDE}"/>
              </a:ext>
            </a:extLst>
          </p:cNvPr>
          <p:cNvSpPr/>
          <p:nvPr/>
        </p:nvSpPr>
        <p:spPr>
          <a:xfrm>
            <a:off x="8550405" y="2794468"/>
            <a:ext cx="1058069" cy="77804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Random Page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EBB05991-CFAE-4440-8BD0-734B711879DC}"/>
              </a:ext>
            </a:extLst>
          </p:cNvPr>
          <p:cNvSpPr/>
          <p:nvPr/>
        </p:nvSpPr>
        <p:spPr>
          <a:xfrm>
            <a:off x="10760201" y="2144760"/>
            <a:ext cx="894347" cy="42711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Page 1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D5A76F10-E610-8E4E-991B-33E18C36590B}"/>
              </a:ext>
            </a:extLst>
          </p:cNvPr>
          <p:cNvSpPr/>
          <p:nvPr/>
        </p:nvSpPr>
        <p:spPr>
          <a:xfrm>
            <a:off x="10760200" y="2969929"/>
            <a:ext cx="894347" cy="42711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Page 2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3F7358ED-7932-414F-927F-9669FA28C4C9}"/>
              </a:ext>
            </a:extLst>
          </p:cNvPr>
          <p:cNvSpPr/>
          <p:nvPr/>
        </p:nvSpPr>
        <p:spPr>
          <a:xfrm>
            <a:off x="10760199" y="3796098"/>
            <a:ext cx="894347" cy="42711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Page 3</a:t>
            </a:r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121C5B30-3E78-4243-903B-A1E772CC5BBB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9608474" y="2358320"/>
            <a:ext cx="1151727" cy="8251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238EC3F1-F6F9-5F47-B66E-CF317A209A98}"/>
              </a:ext>
            </a:extLst>
          </p:cNvPr>
          <p:cNvCxnSpPr>
            <a:cxnSpLocks/>
            <a:stCxn id="55" idx="3"/>
            <a:endCxn id="66" idx="1"/>
          </p:cNvCxnSpPr>
          <p:nvPr/>
        </p:nvCxnSpPr>
        <p:spPr>
          <a:xfrm>
            <a:off x="9608474" y="3183489"/>
            <a:ext cx="1151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512899B7-15C0-AB41-A9A4-31E4B93B44EF}"/>
              </a:ext>
            </a:extLst>
          </p:cNvPr>
          <p:cNvCxnSpPr>
            <a:cxnSpLocks/>
            <a:stCxn id="55" idx="3"/>
            <a:endCxn id="67" idx="1"/>
          </p:cNvCxnSpPr>
          <p:nvPr/>
        </p:nvCxnSpPr>
        <p:spPr>
          <a:xfrm>
            <a:off x="9608474" y="3183489"/>
            <a:ext cx="1151725" cy="82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2F7BF253-9615-C449-889F-BDDFE7A53086}"/>
              </a:ext>
            </a:extLst>
          </p:cNvPr>
          <p:cNvSpPr txBox="1"/>
          <p:nvPr/>
        </p:nvSpPr>
        <p:spPr>
          <a:xfrm rot="19938905">
            <a:off x="9755840" y="2342801"/>
            <a:ext cx="62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2/n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26B69588-1A74-EB49-B109-FB773C80130E}"/>
              </a:ext>
            </a:extLst>
          </p:cNvPr>
          <p:cNvSpPr txBox="1"/>
          <p:nvPr/>
        </p:nvSpPr>
        <p:spPr>
          <a:xfrm rot="21090206">
            <a:off x="10035769" y="2846945"/>
            <a:ext cx="62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1/n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4B6B5E5-7DA8-EB49-B288-7CAC6E839BEC}"/>
              </a:ext>
            </a:extLst>
          </p:cNvPr>
          <p:cNvSpPr txBox="1"/>
          <p:nvPr/>
        </p:nvSpPr>
        <p:spPr>
          <a:xfrm rot="1722733">
            <a:off x="10030365" y="3326780"/>
            <a:ext cx="62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1/n</a:t>
            </a:r>
          </a:p>
        </p:txBody>
      </p:sp>
      <p:sp>
        <p:nvSpPr>
          <p:cNvPr id="19" name="Flecha derecha 18">
            <a:extLst>
              <a:ext uri="{FF2B5EF4-FFF2-40B4-BE49-F238E27FC236}">
                <a16:creationId xmlns:a16="http://schemas.microsoft.com/office/drawing/2014/main" id="{F6C1A4C2-A62D-5043-96CD-DC8C5A61D90C}"/>
              </a:ext>
            </a:extLst>
          </p:cNvPr>
          <p:cNvSpPr/>
          <p:nvPr/>
        </p:nvSpPr>
        <p:spPr>
          <a:xfrm>
            <a:off x="3729789" y="3008110"/>
            <a:ext cx="505327" cy="3889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Flecha derecha 73">
            <a:extLst>
              <a:ext uri="{FF2B5EF4-FFF2-40B4-BE49-F238E27FC236}">
                <a16:creationId xmlns:a16="http://schemas.microsoft.com/office/drawing/2014/main" id="{8D8C959A-7B3D-594A-87E0-F11142D280C2}"/>
              </a:ext>
            </a:extLst>
          </p:cNvPr>
          <p:cNvSpPr/>
          <p:nvPr/>
        </p:nvSpPr>
        <p:spPr>
          <a:xfrm>
            <a:off x="7875103" y="2958658"/>
            <a:ext cx="505327" cy="3889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ECA91C06-3F3B-FC44-8A4E-DBA7713EBB8F}"/>
              </a:ext>
            </a:extLst>
          </p:cNvPr>
          <p:cNvSpPr txBox="1"/>
          <p:nvPr/>
        </p:nvSpPr>
        <p:spPr>
          <a:xfrm>
            <a:off x="3581534" y="938661"/>
            <a:ext cx="2948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ym typeface="Wingdings" pitchFamily="2" charset="2"/>
              </a:rPr>
              <a:t>We randomly generate a page (according to transition probabilities)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AB917D93-DF29-4D4E-B45F-D9FA3E9022EB}"/>
              </a:ext>
            </a:extLst>
          </p:cNvPr>
          <p:cNvCxnSpPr>
            <a:cxnSpLocks/>
          </p:cNvCxnSpPr>
          <p:nvPr/>
        </p:nvCxnSpPr>
        <p:spPr>
          <a:xfrm flipH="1">
            <a:off x="3974440" y="1683551"/>
            <a:ext cx="885784" cy="1275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B22046DE-EDE8-8944-B65C-55F2EAF60421}"/>
              </a:ext>
            </a:extLst>
          </p:cNvPr>
          <p:cNvSpPr txBox="1"/>
          <p:nvPr/>
        </p:nvSpPr>
        <p:spPr>
          <a:xfrm>
            <a:off x="8127766" y="1171074"/>
            <a:ext cx="2948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ym typeface="Wingdings" pitchFamily="2" charset="2"/>
              </a:rPr>
              <a:t>We update the generated page’s probability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F2564BDE-AC86-E949-98F8-E4B366EBD1E2}"/>
              </a:ext>
            </a:extLst>
          </p:cNvPr>
          <p:cNvCxnSpPr>
            <a:cxnSpLocks/>
          </p:cNvCxnSpPr>
          <p:nvPr/>
        </p:nvCxnSpPr>
        <p:spPr>
          <a:xfrm flipH="1">
            <a:off x="8285476" y="1819110"/>
            <a:ext cx="866798" cy="982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44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6D08F-F3F6-C144-A4D3-136973A6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97631"/>
            <a:ext cx="10353762" cy="1257300"/>
          </a:xfrm>
        </p:spPr>
        <p:txBody>
          <a:bodyPr/>
          <a:lstStyle/>
          <a:p>
            <a:r>
              <a:rPr lang="es-MX" dirty="0"/>
              <a:t>Iterative PageRank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AA7C8-6279-F64C-BF77-CD4DEEF1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40619"/>
            <a:ext cx="10353762" cy="702469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s-MX" dirty="0"/>
              <a:t>To get a iterative approach of the probabilities, we will need to calculate the new values from the previous values by following a formula: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531EC5-F449-B442-B73A-B054A8E74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3" y="2007143"/>
            <a:ext cx="5795963" cy="1321886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2EE3BB0-D256-7E46-B50E-8C7CBFA7C93A}"/>
              </a:ext>
            </a:extLst>
          </p:cNvPr>
          <p:cNvSpPr txBox="1">
            <a:spLocks/>
          </p:cNvSpPr>
          <p:nvPr/>
        </p:nvSpPr>
        <p:spPr>
          <a:xfrm>
            <a:off x="913795" y="3679031"/>
            <a:ext cx="10353762" cy="272176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s-MX" dirty="0"/>
              <a:t>In order to achieve this, we will need to:</a:t>
            </a:r>
          </a:p>
          <a:p>
            <a:r>
              <a:rPr lang="es-MX" dirty="0"/>
              <a:t>Create a function sum_of_ranks to calculate the sumation part of the formula</a:t>
            </a:r>
          </a:p>
          <a:p>
            <a:r>
              <a:rPr lang="es-MX" dirty="0"/>
              <a:t>Store a copy of my probabilities so I can alter the values without messing with the calculations</a:t>
            </a:r>
          </a:p>
        </p:txBody>
      </p:sp>
    </p:spTree>
    <p:extLst>
      <p:ext uri="{BB962C8B-B14F-4D97-AF65-F5344CB8AC3E}">
        <p14:creationId xmlns:p14="http://schemas.microsoft.com/office/powerpoint/2010/main" val="76248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6D08F-F3F6-C144-A4D3-136973A6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97631"/>
            <a:ext cx="10353762" cy="1257300"/>
          </a:xfrm>
        </p:spPr>
        <p:txBody>
          <a:bodyPr/>
          <a:lstStyle/>
          <a:p>
            <a:r>
              <a:rPr lang="es-MX" dirty="0"/>
              <a:t>Sum_of_ranks function: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AA7C8-6279-F64C-BF77-CD4DEEF1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484709"/>
            <a:ext cx="10353762" cy="70246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s-MX" dirty="0"/>
              <a:t>To get a iterative approach of the probabilities, we will need the now “old” values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C177FE-E7D2-9647-88D2-77A04F365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526" y="2316956"/>
            <a:ext cx="7460948" cy="222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08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4"/>
      </a:lt2>
      <a:accent1>
        <a:srgbClr val="DE7EB9"/>
      </a:accent1>
      <a:accent2>
        <a:srgbClr val="D462D7"/>
      </a:accent2>
      <a:accent3>
        <a:srgbClr val="B47EDE"/>
      </a:accent3>
      <a:accent4>
        <a:srgbClr val="7262D7"/>
      </a:accent4>
      <a:accent5>
        <a:srgbClr val="7E99DE"/>
      </a:accent5>
      <a:accent6>
        <a:srgbClr val="56ADD4"/>
      </a:accent6>
      <a:hlink>
        <a:srgbClr val="558D6B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459</Words>
  <Application>Microsoft Macintosh PowerPoint</Application>
  <PresentationFormat>Panorámica</PresentationFormat>
  <Paragraphs>75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Bookman Old Style</vt:lpstr>
      <vt:lpstr>Franklin Gothic Book</vt:lpstr>
      <vt:lpstr>Wingdings 2</vt:lpstr>
      <vt:lpstr>SlateVTI</vt:lpstr>
      <vt:lpstr>Pagerank</vt:lpstr>
      <vt:lpstr>Outline</vt:lpstr>
      <vt:lpstr>Transition Model</vt:lpstr>
      <vt:lpstr>Transition Model</vt:lpstr>
      <vt:lpstr>Transition Model</vt:lpstr>
      <vt:lpstr>Sample PageRank</vt:lpstr>
      <vt:lpstr>Sample PageRank: Generating a Sample</vt:lpstr>
      <vt:lpstr>Iterative PageRank</vt:lpstr>
      <vt:lpstr>Sum_of_ranks function:</vt:lpstr>
      <vt:lpstr>Expected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Heredity</dc:title>
  <dc:creator>Alberto Pascal Garza</dc:creator>
  <cp:lastModifiedBy>Alberto Pascal Garza</cp:lastModifiedBy>
  <cp:revision>10</cp:revision>
  <dcterms:created xsi:type="dcterms:W3CDTF">2020-08-15T21:06:50Z</dcterms:created>
  <dcterms:modified xsi:type="dcterms:W3CDTF">2020-08-16T03:09:21Z</dcterms:modified>
</cp:coreProperties>
</file>