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5" r:id="rId5"/>
    <p:sldId id="263" r:id="rId6"/>
    <p:sldId id="266" r:id="rId7"/>
    <p:sldId id="261"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64"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1833B6-32C0-43FB-88C6-353BB628B294}"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388113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833B6-32C0-43FB-88C6-353BB628B294}"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235756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833B6-32C0-43FB-88C6-353BB628B294}"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4681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833B6-32C0-43FB-88C6-353BB628B294}"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3BA7F-E73C-4548-B697-682552F3946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644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833B6-32C0-43FB-88C6-353BB628B294}"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3528728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1833B6-32C0-43FB-88C6-353BB628B294}" type="datetimeFigureOut">
              <a:rPr lang="en-US" smtClean="0"/>
              <a:t>12/26/2020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1471552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1833B6-32C0-43FB-88C6-353BB628B294}" type="datetimeFigureOut">
              <a:rPr lang="en-US" smtClean="0"/>
              <a:t>12/26/2020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1637952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833B6-32C0-43FB-88C6-353BB628B294}"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1104390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833B6-32C0-43FB-88C6-353BB628B294}"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280442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833B6-32C0-43FB-88C6-353BB628B294}"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24707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1833B6-32C0-43FB-88C6-353BB628B294}"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2129474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1833B6-32C0-43FB-88C6-353BB628B294}"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38486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833B6-32C0-43FB-88C6-353BB628B294}" type="datetimeFigureOut">
              <a:rPr lang="en-US" smtClean="0"/>
              <a:t>12/26/2020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353448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833B6-32C0-43FB-88C6-353BB628B294}" type="datetimeFigureOut">
              <a:rPr lang="en-US" smtClean="0"/>
              <a:t>12/26/2020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411861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833B6-32C0-43FB-88C6-353BB628B294}" type="datetimeFigureOut">
              <a:rPr lang="en-US" smtClean="0"/>
              <a:t>12/26/2020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254842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833B6-32C0-43FB-88C6-353BB628B294}"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318395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833B6-32C0-43FB-88C6-353BB628B294}"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3BA7F-E73C-4548-B697-682552F39462}" type="slidenum">
              <a:rPr lang="en-US" smtClean="0"/>
              <a:t>‹#›</a:t>
            </a:fld>
            <a:endParaRPr lang="en-US"/>
          </a:p>
        </p:txBody>
      </p:sp>
    </p:spTree>
    <p:extLst>
      <p:ext uri="{BB962C8B-B14F-4D97-AF65-F5344CB8AC3E}">
        <p14:creationId xmlns:p14="http://schemas.microsoft.com/office/powerpoint/2010/main" val="319480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1833B6-32C0-43FB-88C6-353BB628B294}" type="datetimeFigureOut">
              <a:rPr lang="en-US" smtClean="0"/>
              <a:t>12/26/2020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F3BA7F-E73C-4548-B697-682552F39462}" type="slidenum">
              <a:rPr lang="en-US" smtClean="0"/>
              <a:t>‹#›</a:t>
            </a:fld>
            <a:endParaRPr lang="en-US"/>
          </a:p>
        </p:txBody>
      </p:sp>
    </p:spTree>
    <p:extLst>
      <p:ext uri="{BB962C8B-B14F-4D97-AF65-F5344CB8AC3E}">
        <p14:creationId xmlns:p14="http://schemas.microsoft.com/office/powerpoint/2010/main" val="1619129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E2B5-63F3-4E56-AC65-14EF684F2579}"/>
              </a:ext>
            </a:extLst>
          </p:cNvPr>
          <p:cNvSpPr>
            <a:spLocks noGrp="1"/>
          </p:cNvSpPr>
          <p:nvPr>
            <p:ph type="ctrTitle"/>
          </p:nvPr>
        </p:nvSpPr>
        <p:spPr/>
        <p:txBody>
          <a:bodyPr/>
          <a:lstStyle/>
          <a:p>
            <a:r>
              <a:rPr lang="en-US" dirty="0"/>
              <a:t>CS50 AI IN PYTHON: traffic</a:t>
            </a:r>
          </a:p>
        </p:txBody>
      </p:sp>
      <p:sp>
        <p:nvSpPr>
          <p:cNvPr id="3" name="Subtitle 2">
            <a:extLst>
              <a:ext uri="{FF2B5EF4-FFF2-40B4-BE49-F238E27FC236}">
                <a16:creationId xmlns:a16="http://schemas.microsoft.com/office/drawing/2014/main" id="{21F62976-5B49-40F2-88D0-2DDE273DCEA3}"/>
              </a:ext>
            </a:extLst>
          </p:cNvPr>
          <p:cNvSpPr>
            <a:spLocks noGrp="1"/>
          </p:cNvSpPr>
          <p:nvPr>
            <p:ph type="subTitle" idx="1"/>
          </p:nvPr>
        </p:nvSpPr>
        <p:spPr/>
        <p:txBody>
          <a:bodyPr/>
          <a:lstStyle/>
          <a:p>
            <a:r>
              <a:rPr lang="en-US" dirty="0"/>
              <a:t>A solution by Alberto Pascal</a:t>
            </a:r>
          </a:p>
        </p:txBody>
      </p:sp>
    </p:spTree>
    <p:extLst>
      <p:ext uri="{BB962C8B-B14F-4D97-AF65-F5344CB8AC3E}">
        <p14:creationId xmlns:p14="http://schemas.microsoft.com/office/powerpoint/2010/main" val="3505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#4</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7" y="1447086"/>
            <a:ext cx="8726751" cy="5078313"/>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Increased first convolutional layer filters to 128</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Increased second </a:t>
            </a:r>
            <a:r>
              <a:rPr lang="en-US" b="0" dirty="0" err="1">
                <a:solidFill>
                  <a:srgbClr val="D4D4D4"/>
                </a:solidFill>
                <a:effectLst/>
                <a:latin typeface="Consolas" panose="020B0609020204030204" pitchFamily="49" charset="0"/>
              </a:rPr>
              <a:t>covolutional</a:t>
            </a:r>
            <a:r>
              <a:rPr lang="en-US" b="0" dirty="0">
                <a:solidFill>
                  <a:srgbClr val="D4D4D4"/>
                </a:solidFill>
                <a:effectLst/>
                <a:latin typeface="Consolas" panose="020B0609020204030204" pitchFamily="49" charset="0"/>
              </a:rPr>
              <a:t> layer filters to 64</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Increased Dropout to 0.75</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4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4     | 0.0565   | 3.5053 |</a:t>
            </a:r>
          </a:p>
          <a:p>
            <a:endParaRPr lang="en-US" dirty="0">
              <a:solidFill>
                <a:srgbClr val="D4D4D4"/>
              </a:solidFill>
              <a:latin typeface="Consolas" panose="020B0609020204030204" pitchFamily="49" charset="0"/>
            </a:endParaRPr>
          </a:p>
          <a:p>
            <a:r>
              <a:rPr lang="en-US" b="1" dirty="0">
                <a:solidFill>
                  <a:srgbClr val="569CD6"/>
                </a:solidFill>
                <a:effectLst/>
                <a:latin typeface="Consolas" panose="020B0609020204030204" pitchFamily="49" charset="0"/>
              </a:rPr>
              <a:t>## Observations: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These changes were completely bad. Most likely due to the fact that even though I added many more neurons, many more were also discarded on the dropout mechanic</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4466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#5</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3693319"/>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Reverted dropout rate to 0.5</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5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5     | 0.9333   | 0.2949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It seems that having a dropout of 50% might be the best approach. Increasing the dropout would result in less neurons being tested and decreasing it might also mean the results could be over-fit. </a:t>
            </a:r>
          </a:p>
        </p:txBody>
      </p:sp>
    </p:spTree>
    <p:extLst>
      <p:ext uri="{BB962C8B-B14F-4D97-AF65-F5344CB8AC3E}">
        <p14:creationId xmlns:p14="http://schemas.microsoft.com/office/powerpoint/2010/main" val="57712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#6</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Added second hidden layer with 128 neurons and </a:t>
            </a:r>
            <a:r>
              <a:rPr lang="en-US" b="0" dirty="0" err="1">
                <a:solidFill>
                  <a:srgbClr val="D4D4D4"/>
                </a:solidFill>
                <a:effectLst/>
                <a:latin typeface="Consolas" panose="020B0609020204030204" pitchFamily="49" charset="0"/>
              </a:rPr>
              <a:t>relu</a:t>
            </a:r>
            <a:r>
              <a:rPr lang="en-US" b="0" dirty="0">
                <a:solidFill>
                  <a:srgbClr val="D4D4D4"/>
                </a:solidFill>
                <a:effectLst/>
                <a:latin typeface="Consolas" panose="020B0609020204030204" pitchFamily="49" charset="0"/>
              </a:rPr>
              <a:t> activation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6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6     | 0.9245   | 0.2752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It seems that adding an additional hidden layer did not increase the accuracy. However, it did decrease the loss. It is probably better to play with the number of available neurons or decrease this number when adding new hidden layers.</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3029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#7</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4247317"/>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Reduced the number of neurons from the first hidden layer to 128</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moved the dropout mechanic to after the second hidden layer.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7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7     | 0.9172   | 0.2844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Reducing the amount of neurons from the first hidden layer resulted in a little decrease in accuracy and an increase of the loss.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872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#8</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4247317"/>
          </a:xfrm>
          <a:prstGeom prst="rect">
            <a:avLst/>
          </a:prstGeom>
          <a:noFill/>
        </p:spPr>
        <p:txBody>
          <a:bodyPr wrap="square">
            <a:spAutoFit/>
          </a:bodyPr>
          <a:lstStyle/>
          <a:p>
            <a:r>
              <a:rPr lang="en-US" b="0" dirty="0">
                <a:solidFill>
                  <a:srgbClr val="6796E6"/>
                </a:solidFill>
                <a:effectLst/>
                <a:latin typeface="Consolas" panose="020B0609020204030204" pitchFamily="49" charset="0"/>
              </a:rPr>
              <a:t>Modifications: </a:t>
            </a:r>
          </a:p>
          <a:p>
            <a:endParaRPr lang="en-US" b="0" dirty="0">
              <a:solidFill>
                <a:srgbClr val="6796E6"/>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Removed the second hidden layer</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Increased the hidden layer's neurons up to 552</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8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8     | 0.9239   |  0.3005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Overly increasing the number of neurons doesn't provide the best results either. Even though the accuracy did increase, so did the loss, meaning there is more variation in the results. </a:t>
            </a:r>
          </a:p>
        </p:txBody>
      </p:sp>
    </p:spTree>
    <p:extLst>
      <p:ext uri="{BB962C8B-B14F-4D97-AF65-F5344CB8AC3E}">
        <p14:creationId xmlns:p14="http://schemas.microsoft.com/office/powerpoint/2010/main" val="2600025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#9</a:t>
            </a:r>
          </a:p>
        </p:txBody>
      </p:sp>
      <p:sp>
        <p:nvSpPr>
          <p:cNvPr id="8" name="TextBox 7">
            <a:extLst>
              <a:ext uri="{FF2B5EF4-FFF2-40B4-BE49-F238E27FC236}">
                <a16:creationId xmlns:a16="http://schemas.microsoft.com/office/drawing/2014/main" id="{23A86D6B-D9B3-4684-AF5F-5698F0E8CF37}"/>
              </a:ext>
            </a:extLst>
          </p:cNvPr>
          <p:cNvSpPr txBox="1"/>
          <p:nvPr/>
        </p:nvSpPr>
        <p:spPr>
          <a:xfrm>
            <a:off x="159798" y="1443841"/>
            <a:ext cx="12153530" cy="3970318"/>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Reduced the hidden layer's neurons back to 256. </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Added a third convolutional layer with, once again, half the filters than the last one: 32.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9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9     | 0.0549   |  3.5051 |</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 </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Increasing the number of convolutional layers does not help at all. It seems that decreasing</a:t>
            </a:r>
          </a:p>
          <a:p>
            <a:r>
              <a:rPr lang="en-US" b="0" dirty="0">
                <a:solidFill>
                  <a:srgbClr val="D4D4D4"/>
                </a:solidFill>
                <a:effectLst/>
                <a:latin typeface="Consolas" panose="020B0609020204030204" pitchFamily="49" charset="0"/>
              </a:rPr>
              <a:t>too much the image's pixels with the max-pooling also results in a very poor accuracy. </a:t>
            </a:r>
          </a:p>
        </p:txBody>
      </p:sp>
    </p:spTree>
    <p:extLst>
      <p:ext uri="{BB962C8B-B14F-4D97-AF65-F5344CB8AC3E}">
        <p14:creationId xmlns:p14="http://schemas.microsoft.com/office/powerpoint/2010/main" val="88880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#10</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3970318"/>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Removed the third convolutional layer</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decreased the dropout to 0.25.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10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10    | 0.9107   |  0.3874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 </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Decreasing the dropout seemed to work at first. The accuracy between epochs was higher than expected. However, this may have been a result of over-fitting since at the end, the accuracy diminished. </a:t>
            </a:r>
          </a:p>
        </p:txBody>
      </p:sp>
    </p:spTree>
    <p:extLst>
      <p:ext uri="{BB962C8B-B14F-4D97-AF65-F5344CB8AC3E}">
        <p14:creationId xmlns:p14="http://schemas.microsoft.com/office/powerpoint/2010/main" val="724176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#11</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4247317"/>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changed the first convolutional network size from 3x3 to 5x5</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Increased dropout to 0.45</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11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11    | 0.0558   | 3.4950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 </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Changing the convolutional network's size has a negative impact on the image (when increasing). This is probably due to the loss of quality/detail from the pixels. Reducing it might help</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5113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#12</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Reduced the </a:t>
            </a:r>
            <a:r>
              <a:rPr lang="en-US" b="0" dirty="0" err="1">
                <a:solidFill>
                  <a:srgbClr val="D4D4D4"/>
                </a:solidFill>
                <a:effectLst/>
                <a:latin typeface="Consolas" panose="020B0609020204030204" pitchFamily="49" charset="0"/>
              </a:rPr>
              <a:t>convolutional's</a:t>
            </a:r>
            <a:r>
              <a:rPr lang="en-US" b="0" dirty="0">
                <a:solidFill>
                  <a:srgbClr val="D4D4D4"/>
                </a:solidFill>
                <a:effectLst/>
                <a:latin typeface="Consolas" panose="020B0609020204030204" pitchFamily="49" charset="0"/>
              </a:rPr>
              <a:t> network size to 2x2. </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Increased dropout to 0.5</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12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12    | 0.8507   | 0.5213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 </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Changing the convolutional network's size to a lower value did not help at all. It is certainly better than increasing the convolution size but it is still not as accurate as 3x3.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18205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#13</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7" y="1447086"/>
            <a:ext cx="9765438" cy="4801314"/>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Changed the convolutional networks' size back to 3x3</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Changed the activation function from the </a:t>
            </a:r>
            <a:r>
              <a:rPr lang="en-US" b="0" dirty="0" err="1">
                <a:solidFill>
                  <a:srgbClr val="D4D4D4"/>
                </a:solidFill>
                <a:effectLst/>
                <a:latin typeface="Consolas" panose="020B0609020204030204" pitchFamily="49" charset="0"/>
              </a:rPr>
              <a:t>convultion</a:t>
            </a:r>
            <a:r>
              <a:rPr lang="en-US" b="0" dirty="0">
                <a:solidFill>
                  <a:srgbClr val="D4D4D4"/>
                </a:solidFill>
                <a:effectLst/>
                <a:latin typeface="Consolas" panose="020B0609020204030204" pitchFamily="49" charset="0"/>
              </a:rPr>
              <a:t> networks to </a:t>
            </a:r>
            <a:r>
              <a:rPr lang="en-US" b="0" dirty="0" err="1">
                <a:solidFill>
                  <a:srgbClr val="D4D4D4"/>
                </a:solidFill>
                <a:effectLst/>
                <a:latin typeface="Consolas" panose="020B0609020204030204" pitchFamily="49" charset="0"/>
              </a:rPr>
              <a:t>Selu</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13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13    | 0.9275   | 0.2600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 </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Changing the activation type from </a:t>
            </a:r>
            <a:r>
              <a:rPr lang="en-US" b="0" dirty="0" err="1">
                <a:solidFill>
                  <a:srgbClr val="D4D4D4"/>
                </a:solidFill>
                <a:effectLst/>
                <a:latin typeface="Consolas" panose="020B0609020204030204" pitchFamily="49" charset="0"/>
              </a:rPr>
              <a:t>Relu</a:t>
            </a:r>
            <a:r>
              <a:rPr lang="en-US" b="0" dirty="0">
                <a:solidFill>
                  <a:srgbClr val="D4D4D4"/>
                </a:solidFill>
                <a:effectLst/>
                <a:latin typeface="Consolas" panose="020B0609020204030204" pitchFamily="49" charset="0"/>
              </a:rPr>
              <a:t> to </a:t>
            </a:r>
            <a:r>
              <a:rPr lang="en-US" b="0" dirty="0" err="1">
                <a:solidFill>
                  <a:srgbClr val="D4D4D4"/>
                </a:solidFill>
                <a:effectLst/>
                <a:latin typeface="Consolas" panose="020B0609020204030204" pitchFamily="49" charset="0"/>
              </a:rPr>
              <a:t>Selu</a:t>
            </a:r>
            <a:r>
              <a:rPr lang="en-US" b="0" dirty="0">
                <a:solidFill>
                  <a:srgbClr val="D4D4D4"/>
                </a:solidFill>
                <a:effectLst/>
                <a:latin typeface="Consolas" panose="020B0609020204030204" pitchFamily="49" charset="0"/>
              </a:rPr>
              <a:t> did have an effect. The values were pretty close to the </a:t>
            </a:r>
            <a:r>
              <a:rPr lang="en-US" b="0" dirty="0" err="1">
                <a:solidFill>
                  <a:srgbClr val="D4D4D4"/>
                </a:solidFill>
                <a:effectLst/>
                <a:latin typeface="Consolas" panose="020B0609020204030204" pitchFamily="49" charset="0"/>
              </a:rPr>
              <a:t>Relu</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accuary</a:t>
            </a:r>
            <a:r>
              <a:rPr lang="en-US" b="0" dirty="0">
                <a:solidFill>
                  <a:srgbClr val="D4D4D4"/>
                </a:solidFill>
                <a:effectLst/>
                <a:latin typeface="Consolas" panose="020B0609020204030204" pitchFamily="49" charset="0"/>
              </a:rPr>
              <a:t> at first but with a slower growth. At the end, the results were probably the second best obtained in terms of accuracy and the best yet in terms of loss.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5997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46A3CF6-31DD-4D12-916F-354894793853}"/>
              </a:ext>
            </a:extLst>
          </p:cNvPr>
          <p:cNvSpPr>
            <a:spLocks noGrp="1"/>
          </p:cNvSpPr>
          <p:nvPr>
            <p:ph idx="1"/>
          </p:nvPr>
        </p:nvSpPr>
        <p:spPr/>
        <p:txBody>
          <a:bodyPr/>
          <a:lstStyle/>
          <a:p>
            <a:pPr marL="0" indent="0">
              <a:buNone/>
            </a:pPr>
            <a:r>
              <a:rPr lang="en-US" dirty="0"/>
              <a:t>The objective is to try to teach the AI how recognize traffic signs from the analysis of their images.  For this solution we will be exploring:</a:t>
            </a:r>
          </a:p>
          <a:p>
            <a:r>
              <a:rPr lang="en-US" dirty="0" err="1"/>
              <a:t>Load_data</a:t>
            </a:r>
            <a:endParaRPr lang="en-US" dirty="0"/>
          </a:p>
          <a:p>
            <a:r>
              <a:rPr lang="en-US" dirty="0" err="1"/>
              <a:t>Get_model</a:t>
            </a:r>
            <a:endParaRPr lang="en-US" dirty="0"/>
          </a:p>
          <a:p>
            <a:r>
              <a:rPr lang="en-US" dirty="0"/>
              <a:t>Adjustments</a:t>
            </a:r>
          </a:p>
        </p:txBody>
      </p:sp>
    </p:spTree>
    <p:extLst>
      <p:ext uri="{BB962C8B-B14F-4D97-AF65-F5344CB8AC3E}">
        <p14:creationId xmlns:p14="http://schemas.microsoft.com/office/powerpoint/2010/main" val="93896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#14</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7" y="1447086"/>
            <a:ext cx="9765438" cy="3693319"/>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Changed back the first convolutional network's activation function to </a:t>
            </a:r>
            <a:r>
              <a:rPr lang="en-US" b="0" dirty="0" err="1">
                <a:solidFill>
                  <a:srgbClr val="D4D4D4"/>
                </a:solidFill>
                <a:effectLst/>
                <a:latin typeface="Consolas" panose="020B0609020204030204" pitchFamily="49" charset="0"/>
              </a:rPr>
              <a:t>relu</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14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14    | 0.9524   |  0.2021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 </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With the combination of activation functions, the values obtained where the best so far. The loss was minimized to a value of 0.2021 while the accuracy went to its all-time high with a value of 0.9524.</a:t>
            </a:r>
          </a:p>
        </p:txBody>
      </p:sp>
    </p:spTree>
    <p:extLst>
      <p:ext uri="{BB962C8B-B14F-4D97-AF65-F5344CB8AC3E}">
        <p14:creationId xmlns:p14="http://schemas.microsoft.com/office/powerpoint/2010/main" val="743584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p:txBody>
          <a:bodyPr/>
          <a:lstStyle/>
          <a:p>
            <a:r>
              <a:rPr lang="en-US" dirty="0"/>
              <a:t>Final Results</a:t>
            </a:r>
          </a:p>
        </p:txBody>
      </p:sp>
      <p:pic>
        <p:nvPicPr>
          <p:cNvPr id="10" name="Picture 9">
            <a:extLst>
              <a:ext uri="{FF2B5EF4-FFF2-40B4-BE49-F238E27FC236}">
                <a16:creationId xmlns:a16="http://schemas.microsoft.com/office/drawing/2014/main" id="{A7ABD55E-1FF0-47CE-9873-A547F9A75815}"/>
              </a:ext>
            </a:extLst>
          </p:cNvPr>
          <p:cNvPicPr>
            <a:picLocks noChangeAspect="1"/>
          </p:cNvPicPr>
          <p:nvPr/>
        </p:nvPicPr>
        <p:blipFill>
          <a:blip r:embed="rId2"/>
          <a:stretch>
            <a:fillRect/>
          </a:stretch>
        </p:blipFill>
        <p:spPr>
          <a:xfrm>
            <a:off x="2362377" y="3009092"/>
            <a:ext cx="7010224" cy="3090221"/>
          </a:xfrm>
          <a:prstGeom prst="rect">
            <a:avLst/>
          </a:prstGeom>
        </p:spPr>
      </p:pic>
      <p:sp>
        <p:nvSpPr>
          <p:cNvPr id="13" name="TextBox 12">
            <a:extLst>
              <a:ext uri="{FF2B5EF4-FFF2-40B4-BE49-F238E27FC236}">
                <a16:creationId xmlns:a16="http://schemas.microsoft.com/office/drawing/2014/main" id="{D1DF04FD-47AB-4FDE-AF4A-A8734D1B7700}"/>
              </a:ext>
            </a:extLst>
          </p:cNvPr>
          <p:cNvSpPr txBox="1"/>
          <p:nvPr/>
        </p:nvSpPr>
        <p:spPr>
          <a:xfrm>
            <a:off x="2782957" y="2206487"/>
            <a:ext cx="2512034" cy="369332"/>
          </a:xfrm>
          <a:prstGeom prst="rect">
            <a:avLst/>
          </a:prstGeom>
          <a:noFill/>
        </p:spPr>
        <p:txBody>
          <a:bodyPr wrap="none" rtlCol="0">
            <a:spAutoFit/>
          </a:bodyPr>
          <a:lstStyle/>
          <a:p>
            <a:r>
              <a:rPr lang="en-US" dirty="0"/>
              <a:t>Final accuracy: 0.9653</a:t>
            </a:r>
          </a:p>
        </p:txBody>
      </p:sp>
      <p:sp>
        <p:nvSpPr>
          <p:cNvPr id="14" name="TextBox 13">
            <a:extLst>
              <a:ext uri="{FF2B5EF4-FFF2-40B4-BE49-F238E27FC236}">
                <a16:creationId xmlns:a16="http://schemas.microsoft.com/office/drawing/2014/main" id="{313EEC28-2B36-4FFD-983D-8B0D56BC3AAE}"/>
              </a:ext>
            </a:extLst>
          </p:cNvPr>
          <p:cNvSpPr txBox="1"/>
          <p:nvPr/>
        </p:nvSpPr>
        <p:spPr>
          <a:xfrm>
            <a:off x="6344479" y="2210168"/>
            <a:ext cx="1969578" cy="369332"/>
          </a:xfrm>
          <a:prstGeom prst="rect">
            <a:avLst/>
          </a:prstGeom>
          <a:noFill/>
        </p:spPr>
        <p:txBody>
          <a:bodyPr wrap="none" rtlCol="0">
            <a:spAutoFit/>
          </a:bodyPr>
          <a:lstStyle/>
          <a:p>
            <a:r>
              <a:rPr lang="en-US" dirty="0"/>
              <a:t>Final loss: 0.1572</a:t>
            </a:r>
          </a:p>
        </p:txBody>
      </p:sp>
    </p:spTree>
    <p:extLst>
      <p:ext uri="{BB962C8B-B14F-4D97-AF65-F5344CB8AC3E}">
        <p14:creationId xmlns:p14="http://schemas.microsoft.com/office/powerpoint/2010/main" val="350163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1013187" y="2765839"/>
            <a:ext cx="10353761" cy="1326321"/>
          </a:xfrm>
        </p:spPr>
        <p:txBody>
          <a:bodyPr/>
          <a:lstStyle/>
          <a:p>
            <a:r>
              <a:rPr lang="en-US" dirty="0"/>
              <a:t>Demonstration</a:t>
            </a:r>
          </a:p>
        </p:txBody>
      </p:sp>
    </p:spTree>
    <p:extLst>
      <p:ext uri="{BB962C8B-B14F-4D97-AF65-F5344CB8AC3E}">
        <p14:creationId xmlns:p14="http://schemas.microsoft.com/office/powerpoint/2010/main" val="281270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p:txBody>
          <a:bodyPr/>
          <a:lstStyle/>
          <a:p>
            <a:r>
              <a:rPr lang="en-US" dirty="0" err="1"/>
              <a:t>Load_Data</a:t>
            </a:r>
            <a:endParaRPr lang="en-US" dirty="0"/>
          </a:p>
        </p:txBody>
      </p:sp>
      <p:sp>
        <p:nvSpPr>
          <p:cNvPr id="3" name="Content Placeholder 2">
            <a:extLst>
              <a:ext uri="{FF2B5EF4-FFF2-40B4-BE49-F238E27FC236}">
                <a16:creationId xmlns:a16="http://schemas.microsoft.com/office/drawing/2014/main" id="{646A3CF6-31DD-4D12-916F-354894793853}"/>
              </a:ext>
            </a:extLst>
          </p:cNvPr>
          <p:cNvSpPr>
            <a:spLocks noGrp="1"/>
          </p:cNvSpPr>
          <p:nvPr>
            <p:ph idx="1"/>
          </p:nvPr>
        </p:nvSpPr>
        <p:spPr>
          <a:xfrm>
            <a:off x="1052943" y="1748195"/>
            <a:ext cx="10353762" cy="3695136"/>
          </a:xfrm>
        </p:spPr>
        <p:txBody>
          <a:bodyPr>
            <a:normAutofit/>
          </a:bodyPr>
          <a:lstStyle/>
          <a:p>
            <a:pPr marL="0" indent="0">
              <a:buNone/>
            </a:pPr>
            <a:r>
              <a:rPr lang="en-US" dirty="0"/>
              <a:t>Data is given in the form of ppm images. Therefore, we need to analyze them using the CV2 module. </a:t>
            </a:r>
          </a:p>
          <a:p>
            <a:endParaRPr lang="en-US" dirty="0"/>
          </a:p>
        </p:txBody>
      </p:sp>
      <p:pic>
        <p:nvPicPr>
          <p:cNvPr id="7" name="Picture 6">
            <a:extLst>
              <a:ext uri="{FF2B5EF4-FFF2-40B4-BE49-F238E27FC236}">
                <a16:creationId xmlns:a16="http://schemas.microsoft.com/office/drawing/2014/main" id="{05796097-3DE7-4BCD-ACC7-4C60212543FF}"/>
              </a:ext>
            </a:extLst>
          </p:cNvPr>
          <p:cNvPicPr>
            <a:picLocks noChangeAspect="1"/>
          </p:cNvPicPr>
          <p:nvPr/>
        </p:nvPicPr>
        <p:blipFill>
          <a:blip r:embed="rId2"/>
          <a:stretch>
            <a:fillRect/>
          </a:stretch>
        </p:blipFill>
        <p:spPr>
          <a:xfrm>
            <a:off x="3965690" y="2669879"/>
            <a:ext cx="4249970" cy="3578521"/>
          </a:xfrm>
          <a:prstGeom prst="rect">
            <a:avLst/>
          </a:prstGeom>
        </p:spPr>
      </p:pic>
    </p:spTree>
    <p:extLst>
      <p:ext uri="{BB962C8B-B14F-4D97-AF65-F5344CB8AC3E}">
        <p14:creationId xmlns:p14="http://schemas.microsoft.com/office/powerpoint/2010/main" val="406477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p:txBody>
          <a:bodyPr/>
          <a:lstStyle/>
          <a:p>
            <a:r>
              <a:rPr lang="en-US" dirty="0" err="1"/>
              <a:t>Load_Data</a:t>
            </a:r>
            <a:endParaRPr lang="en-US" dirty="0"/>
          </a:p>
        </p:txBody>
      </p:sp>
      <p:sp>
        <p:nvSpPr>
          <p:cNvPr id="3" name="Content Placeholder 2">
            <a:extLst>
              <a:ext uri="{FF2B5EF4-FFF2-40B4-BE49-F238E27FC236}">
                <a16:creationId xmlns:a16="http://schemas.microsoft.com/office/drawing/2014/main" id="{646A3CF6-31DD-4D12-916F-354894793853}"/>
              </a:ext>
            </a:extLst>
          </p:cNvPr>
          <p:cNvSpPr>
            <a:spLocks noGrp="1"/>
          </p:cNvSpPr>
          <p:nvPr>
            <p:ph idx="1"/>
          </p:nvPr>
        </p:nvSpPr>
        <p:spPr>
          <a:xfrm>
            <a:off x="502527" y="1863603"/>
            <a:ext cx="6750529" cy="4500205"/>
          </a:xfrm>
        </p:spPr>
        <p:txBody>
          <a:bodyPr>
            <a:normAutofit lnSpcReduction="10000"/>
          </a:bodyPr>
          <a:lstStyle/>
          <a:p>
            <a:pPr marL="0" indent="0">
              <a:buNone/>
            </a:pPr>
            <a:r>
              <a:rPr lang="en-US" dirty="0"/>
              <a:t>Steps:</a:t>
            </a:r>
          </a:p>
          <a:p>
            <a:r>
              <a:rPr lang="en-US" dirty="0"/>
              <a:t>Scan the directory to be able to iterate through all subdirectories</a:t>
            </a:r>
          </a:p>
          <a:p>
            <a:r>
              <a:rPr lang="en-US" dirty="0"/>
              <a:t>For each image:</a:t>
            </a:r>
          </a:p>
          <a:p>
            <a:pPr lvl="1"/>
            <a:r>
              <a:rPr lang="en-US" dirty="0"/>
              <a:t>Read the image with cv2</a:t>
            </a:r>
          </a:p>
          <a:p>
            <a:pPr lvl="1"/>
            <a:r>
              <a:rPr lang="en-US" dirty="0"/>
              <a:t>Resize the image to the determined width and height with cv2.resize</a:t>
            </a:r>
          </a:p>
          <a:p>
            <a:pPr lvl="1"/>
            <a:r>
              <a:rPr lang="en-US" dirty="0"/>
              <a:t>Append the new image to list of images. </a:t>
            </a:r>
          </a:p>
          <a:p>
            <a:pPr lvl="1"/>
            <a:r>
              <a:rPr lang="en-US" dirty="0"/>
              <a:t>Store the root of the directory as the label of the image</a:t>
            </a:r>
          </a:p>
          <a:p>
            <a:pPr lvl="1"/>
            <a:r>
              <a:rPr lang="en-US" dirty="0"/>
              <a:t>Return a tuple of (image list, label list). </a:t>
            </a:r>
          </a:p>
          <a:p>
            <a:r>
              <a:rPr lang="en-US" dirty="0"/>
              <a:t>Return a tuple of (image list, label list). </a:t>
            </a:r>
          </a:p>
          <a:p>
            <a:endParaRPr lang="en-US" dirty="0"/>
          </a:p>
        </p:txBody>
      </p:sp>
      <p:pic>
        <p:nvPicPr>
          <p:cNvPr id="5" name="Picture 4">
            <a:extLst>
              <a:ext uri="{FF2B5EF4-FFF2-40B4-BE49-F238E27FC236}">
                <a16:creationId xmlns:a16="http://schemas.microsoft.com/office/drawing/2014/main" id="{ACE3D818-5D10-4067-A618-0250120F480B}"/>
              </a:ext>
            </a:extLst>
          </p:cNvPr>
          <p:cNvPicPr>
            <a:picLocks noChangeAspect="1"/>
          </p:cNvPicPr>
          <p:nvPr/>
        </p:nvPicPr>
        <p:blipFill>
          <a:blip r:embed="rId2"/>
          <a:stretch>
            <a:fillRect/>
          </a:stretch>
        </p:blipFill>
        <p:spPr>
          <a:xfrm>
            <a:off x="7172905" y="2253982"/>
            <a:ext cx="4669317" cy="3510713"/>
          </a:xfrm>
          <a:prstGeom prst="rect">
            <a:avLst/>
          </a:prstGeom>
        </p:spPr>
      </p:pic>
    </p:spTree>
    <p:extLst>
      <p:ext uri="{BB962C8B-B14F-4D97-AF65-F5344CB8AC3E}">
        <p14:creationId xmlns:p14="http://schemas.microsoft.com/office/powerpoint/2010/main" val="206184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p:txBody>
          <a:bodyPr/>
          <a:lstStyle/>
          <a:p>
            <a:r>
              <a:rPr lang="en-US" dirty="0" err="1"/>
              <a:t>Get_model</a:t>
            </a:r>
            <a:endParaRPr lang="en-US" dirty="0"/>
          </a:p>
        </p:txBody>
      </p:sp>
      <p:sp>
        <p:nvSpPr>
          <p:cNvPr id="3" name="Content Placeholder 2">
            <a:extLst>
              <a:ext uri="{FF2B5EF4-FFF2-40B4-BE49-F238E27FC236}">
                <a16:creationId xmlns:a16="http://schemas.microsoft.com/office/drawing/2014/main" id="{646A3CF6-31DD-4D12-916F-354894793853}"/>
              </a:ext>
            </a:extLst>
          </p:cNvPr>
          <p:cNvSpPr>
            <a:spLocks noGrp="1"/>
          </p:cNvSpPr>
          <p:nvPr>
            <p:ph idx="1"/>
          </p:nvPr>
        </p:nvSpPr>
        <p:spPr>
          <a:xfrm>
            <a:off x="913794" y="1634425"/>
            <a:ext cx="10353762" cy="4965158"/>
          </a:xfrm>
        </p:spPr>
        <p:txBody>
          <a:bodyPr>
            <a:normAutofit/>
          </a:bodyPr>
          <a:lstStyle/>
          <a:p>
            <a:pPr marL="0" indent="0">
              <a:buNone/>
            </a:pPr>
            <a:r>
              <a:rPr lang="en-US" dirty="0"/>
              <a:t>In order to solve the problem we needed to:</a:t>
            </a:r>
          </a:p>
          <a:p>
            <a:pPr marL="0" indent="0">
              <a:buNone/>
            </a:pPr>
            <a:r>
              <a:rPr lang="en-US" dirty="0"/>
              <a:t>Steps:</a:t>
            </a:r>
          </a:p>
          <a:p>
            <a:r>
              <a:rPr lang="en-US" dirty="0"/>
              <a:t>Use </a:t>
            </a:r>
            <a:r>
              <a:rPr lang="en-US" dirty="0" err="1"/>
              <a:t>tensorflows</a:t>
            </a:r>
            <a:r>
              <a:rPr lang="en-US" dirty="0"/>
              <a:t>’ </a:t>
            </a:r>
            <a:r>
              <a:rPr lang="en-US" dirty="0" err="1"/>
              <a:t>Keras</a:t>
            </a:r>
            <a:r>
              <a:rPr lang="en-US" dirty="0"/>
              <a:t> module to create a Sequential neural network. </a:t>
            </a:r>
          </a:p>
          <a:p>
            <a:r>
              <a:rPr lang="en-US" dirty="0"/>
              <a:t>Test out with different convolutional, pooling and hidden layers. </a:t>
            </a:r>
          </a:p>
          <a:p>
            <a:r>
              <a:rPr lang="en-US" dirty="0"/>
              <a:t>Compile the neural network</a:t>
            </a:r>
          </a:p>
          <a:p>
            <a:r>
              <a:rPr lang="en-US" dirty="0"/>
              <a:t>Return the compiled model</a:t>
            </a:r>
          </a:p>
        </p:txBody>
      </p:sp>
      <p:pic>
        <p:nvPicPr>
          <p:cNvPr id="11" name="Picture 10">
            <a:extLst>
              <a:ext uri="{FF2B5EF4-FFF2-40B4-BE49-F238E27FC236}">
                <a16:creationId xmlns:a16="http://schemas.microsoft.com/office/drawing/2014/main" id="{D30E7E41-AE44-4789-8D88-629DAB6C7976}"/>
              </a:ext>
            </a:extLst>
          </p:cNvPr>
          <p:cNvPicPr>
            <a:picLocks noChangeAspect="1"/>
          </p:cNvPicPr>
          <p:nvPr/>
        </p:nvPicPr>
        <p:blipFill>
          <a:blip r:embed="rId2"/>
          <a:stretch>
            <a:fillRect/>
          </a:stretch>
        </p:blipFill>
        <p:spPr>
          <a:xfrm>
            <a:off x="4877930" y="3776111"/>
            <a:ext cx="6263836" cy="2823472"/>
          </a:xfrm>
          <a:prstGeom prst="rect">
            <a:avLst/>
          </a:prstGeom>
        </p:spPr>
      </p:pic>
    </p:spTree>
    <p:extLst>
      <p:ext uri="{BB962C8B-B14F-4D97-AF65-F5344CB8AC3E}">
        <p14:creationId xmlns:p14="http://schemas.microsoft.com/office/powerpoint/2010/main" val="424391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913794" y="308104"/>
            <a:ext cx="10353761" cy="1326321"/>
          </a:xfrm>
        </p:spPr>
        <p:txBody>
          <a:bodyPr/>
          <a:lstStyle/>
          <a:p>
            <a:r>
              <a:rPr lang="en-US" dirty="0"/>
              <a:t>Testing Process</a:t>
            </a:r>
          </a:p>
        </p:txBody>
      </p:sp>
      <p:sp>
        <p:nvSpPr>
          <p:cNvPr id="3" name="Content Placeholder 2">
            <a:extLst>
              <a:ext uri="{FF2B5EF4-FFF2-40B4-BE49-F238E27FC236}">
                <a16:creationId xmlns:a16="http://schemas.microsoft.com/office/drawing/2014/main" id="{646A3CF6-31DD-4D12-916F-354894793853}"/>
              </a:ext>
            </a:extLst>
          </p:cNvPr>
          <p:cNvSpPr>
            <a:spLocks noGrp="1"/>
          </p:cNvSpPr>
          <p:nvPr>
            <p:ph idx="1"/>
          </p:nvPr>
        </p:nvSpPr>
        <p:spPr>
          <a:xfrm>
            <a:off x="913793" y="1359314"/>
            <a:ext cx="10353762" cy="4965158"/>
          </a:xfrm>
        </p:spPr>
        <p:txBody>
          <a:bodyPr>
            <a:normAutofit/>
          </a:bodyPr>
          <a:lstStyle/>
          <a:p>
            <a:pPr marL="0" indent="0">
              <a:buNone/>
            </a:pPr>
            <a:r>
              <a:rPr lang="en-US" dirty="0"/>
              <a:t>In order to get the best results, I had to do several testing and learning from my adjustments. </a:t>
            </a:r>
          </a:p>
          <a:p>
            <a:pPr marL="0" indent="0">
              <a:buNone/>
            </a:pPr>
            <a:r>
              <a:rPr lang="en-US" dirty="0"/>
              <a:t>The first convolutional neural network that I tried was based on the class's example:</a:t>
            </a:r>
          </a:p>
          <a:p>
            <a:pPr marL="0" indent="0">
              <a:buNone/>
            </a:pPr>
            <a:endParaRPr lang="en-US" dirty="0"/>
          </a:p>
          <a:p>
            <a:pPr marL="0" indent="0">
              <a:buNone/>
            </a:pPr>
            <a:r>
              <a:rPr lang="en-US" dirty="0"/>
              <a:t>- Convolutional layer with 32 filters in 3x3</a:t>
            </a:r>
          </a:p>
          <a:p>
            <a:pPr marL="0" indent="0">
              <a:buNone/>
            </a:pPr>
            <a:r>
              <a:rPr lang="en-US" dirty="0"/>
              <a:t>- 2x2 Max pooling</a:t>
            </a:r>
          </a:p>
          <a:p>
            <a:pPr marL="0" indent="0">
              <a:buNone/>
            </a:pPr>
            <a:r>
              <a:rPr lang="en-US" dirty="0"/>
              <a:t>- Flattening</a:t>
            </a:r>
          </a:p>
          <a:p>
            <a:pPr marL="0" indent="0">
              <a:buNone/>
            </a:pPr>
            <a:r>
              <a:rPr lang="en-US" dirty="0"/>
              <a:t>- Hidden layer with 128 neurons</a:t>
            </a:r>
          </a:p>
          <a:p>
            <a:pPr marL="0" indent="0">
              <a:buNone/>
            </a:pPr>
            <a:r>
              <a:rPr lang="en-US" dirty="0"/>
              <a:t>- 0.5 dropout</a:t>
            </a:r>
          </a:p>
          <a:p>
            <a:pPr marL="0" indent="0">
              <a:buNone/>
            </a:pPr>
            <a:r>
              <a:rPr lang="en-US" dirty="0"/>
              <a:t>- output layer with a </a:t>
            </a:r>
            <a:r>
              <a:rPr lang="en-US" dirty="0" err="1"/>
              <a:t>softmax</a:t>
            </a:r>
            <a:r>
              <a:rPr lang="en-US" dirty="0"/>
              <a:t> activation</a:t>
            </a:r>
          </a:p>
        </p:txBody>
      </p:sp>
      <p:graphicFrame>
        <p:nvGraphicFramePr>
          <p:cNvPr id="4" name="Table 4">
            <a:extLst>
              <a:ext uri="{FF2B5EF4-FFF2-40B4-BE49-F238E27FC236}">
                <a16:creationId xmlns:a16="http://schemas.microsoft.com/office/drawing/2014/main" id="{AA8CACB3-2A3A-40BB-A07D-A7BB347D4DDB}"/>
              </a:ext>
            </a:extLst>
          </p:cNvPr>
          <p:cNvGraphicFramePr>
            <a:graphicFrameLocks noGrp="1"/>
          </p:cNvGraphicFramePr>
          <p:nvPr>
            <p:extLst>
              <p:ext uri="{D42A27DB-BD31-4B8C-83A1-F6EECF244321}">
                <p14:modId xmlns:p14="http://schemas.microsoft.com/office/powerpoint/2010/main" val="1407743991"/>
              </p:ext>
            </p:extLst>
          </p:nvPr>
        </p:nvGraphicFramePr>
        <p:xfrm>
          <a:off x="6914720" y="4006655"/>
          <a:ext cx="4484211" cy="754028"/>
        </p:xfrm>
        <a:graphic>
          <a:graphicData uri="http://schemas.openxmlformats.org/drawingml/2006/table">
            <a:tbl>
              <a:tblPr firstRow="1" bandRow="1">
                <a:tableStyleId>{5C22544A-7EE6-4342-B048-85BDC9FD1C3A}</a:tableStyleId>
              </a:tblPr>
              <a:tblGrid>
                <a:gridCol w="1494737">
                  <a:extLst>
                    <a:ext uri="{9D8B030D-6E8A-4147-A177-3AD203B41FA5}">
                      <a16:colId xmlns:a16="http://schemas.microsoft.com/office/drawing/2014/main" val="3858596942"/>
                    </a:ext>
                  </a:extLst>
                </a:gridCol>
                <a:gridCol w="1494737">
                  <a:extLst>
                    <a:ext uri="{9D8B030D-6E8A-4147-A177-3AD203B41FA5}">
                      <a16:colId xmlns:a16="http://schemas.microsoft.com/office/drawing/2014/main" val="1257813760"/>
                    </a:ext>
                  </a:extLst>
                </a:gridCol>
                <a:gridCol w="1494737">
                  <a:extLst>
                    <a:ext uri="{9D8B030D-6E8A-4147-A177-3AD203B41FA5}">
                      <a16:colId xmlns:a16="http://schemas.microsoft.com/office/drawing/2014/main" val="4170572626"/>
                    </a:ext>
                  </a:extLst>
                </a:gridCol>
              </a:tblGrid>
              <a:tr h="377014">
                <a:tc>
                  <a:txBody>
                    <a:bodyPr/>
                    <a:lstStyle/>
                    <a:p>
                      <a:r>
                        <a:rPr lang="en-US" dirty="0"/>
                        <a:t>Attempt #</a:t>
                      </a:r>
                    </a:p>
                  </a:txBody>
                  <a:tcPr/>
                </a:tc>
                <a:tc>
                  <a:txBody>
                    <a:bodyPr/>
                    <a:lstStyle/>
                    <a:p>
                      <a:r>
                        <a:rPr lang="en-US" dirty="0"/>
                        <a:t>Accuracy</a:t>
                      </a:r>
                    </a:p>
                  </a:txBody>
                  <a:tcPr/>
                </a:tc>
                <a:tc>
                  <a:txBody>
                    <a:bodyPr/>
                    <a:lstStyle/>
                    <a:p>
                      <a:r>
                        <a:rPr lang="en-US" dirty="0"/>
                        <a:t>Loss</a:t>
                      </a:r>
                    </a:p>
                  </a:txBody>
                  <a:tcPr/>
                </a:tc>
                <a:extLst>
                  <a:ext uri="{0D108BD9-81ED-4DB2-BD59-A6C34878D82A}">
                    <a16:rowId xmlns:a16="http://schemas.microsoft.com/office/drawing/2014/main" val="2110274626"/>
                  </a:ext>
                </a:extLst>
              </a:tr>
              <a:tr h="377014">
                <a:tc>
                  <a:txBody>
                    <a:bodyPr/>
                    <a:lstStyle/>
                    <a:p>
                      <a:r>
                        <a:rPr lang="en-US" dirty="0"/>
                        <a:t>0</a:t>
                      </a:r>
                    </a:p>
                  </a:txBody>
                  <a:tcPr/>
                </a:tc>
                <a:tc>
                  <a:txBody>
                    <a:bodyPr/>
                    <a:lstStyle/>
                    <a:p>
                      <a:r>
                        <a:rPr lang="en-US" dirty="0"/>
                        <a:t>0.6230</a:t>
                      </a:r>
                    </a:p>
                  </a:txBody>
                  <a:tcPr/>
                </a:tc>
                <a:tc>
                  <a:txBody>
                    <a:bodyPr/>
                    <a:lstStyle/>
                    <a:p>
                      <a:r>
                        <a:rPr lang="en-US" dirty="0"/>
                        <a:t>1.1958</a:t>
                      </a:r>
                    </a:p>
                  </a:txBody>
                  <a:tcPr/>
                </a:tc>
                <a:extLst>
                  <a:ext uri="{0D108BD9-81ED-4DB2-BD59-A6C34878D82A}">
                    <a16:rowId xmlns:a16="http://schemas.microsoft.com/office/drawing/2014/main" val="397414117"/>
                  </a:ext>
                </a:extLst>
              </a:tr>
            </a:tbl>
          </a:graphicData>
        </a:graphic>
      </p:graphicFrame>
    </p:spTree>
    <p:extLst>
      <p:ext uri="{BB962C8B-B14F-4D97-AF65-F5344CB8AC3E}">
        <p14:creationId xmlns:p14="http://schemas.microsoft.com/office/powerpoint/2010/main" val="34039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#1</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4801314"/>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Changed Convolutional layer's size from 3x3 to 2x2</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Changed max pooling size from 2x2 to 3x3</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Changed hidden layer size from 128 neurons to 256 neurons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1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1     | 0.0572   | 3.4987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It seems that these results were much worse than expected and worse than the base model. I suspect it is due to the max pooling size mainly since the filters being applied in 2x2 instead of 3x3 would make them be applied more often only.</a:t>
            </a:r>
          </a:p>
        </p:txBody>
      </p:sp>
    </p:spTree>
    <p:extLst>
      <p:ext uri="{BB962C8B-B14F-4D97-AF65-F5344CB8AC3E}">
        <p14:creationId xmlns:p14="http://schemas.microsoft.com/office/powerpoint/2010/main" val="323391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#2</a:t>
            </a:r>
          </a:p>
        </p:txBody>
      </p:sp>
      <p:sp>
        <p:nvSpPr>
          <p:cNvPr id="8" name="TextBox 7">
            <a:extLst>
              <a:ext uri="{FF2B5EF4-FFF2-40B4-BE49-F238E27FC236}">
                <a16:creationId xmlns:a16="http://schemas.microsoft.com/office/drawing/2014/main" id="{23A86D6B-D9B3-4684-AF5F-5698F0E8CF37}"/>
              </a:ext>
            </a:extLst>
          </p:cNvPr>
          <p:cNvSpPr txBox="1"/>
          <p:nvPr/>
        </p:nvSpPr>
        <p:spPr>
          <a:xfrm>
            <a:off x="692458" y="1447086"/>
            <a:ext cx="8460420"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Reverted the convolutional layer's size to 3x3</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Reverted the max pooling size to 2x2</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Increased the number of filters from 32 to 64</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2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2     | 0.7214   | 0.9436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Huge improvement when increasing the number of filters but returning to the base model. Even though the accuracy can still improve a lot, trying out many more different inputs (filters) results in possibly having many more different outputs. </a:t>
            </a:r>
          </a:p>
        </p:txBody>
      </p:sp>
    </p:spTree>
    <p:extLst>
      <p:ext uri="{BB962C8B-B14F-4D97-AF65-F5344CB8AC3E}">
        <p14:creationId xmlns:p14="http://schemas.microsoft.com/office/powerpoint/2010/main" val="74786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2D7E-1300-4641-B627-9E60DAB9DFA3}"/>
              </a:ext>
            </a:extLst>
          </p:cNvPr>
          <p:cNvSpPr>
            <a:spLocks noGrp="1"/>
          </p:cNvSpPr>
          <p:nvPr>
            <p:ph type="title"/>
          </p:nvPr>
        </p:nvSpPr>
        <p:spPr>
          <a:xfrm>
            <a:off x="851651" y="171072"/>
            <a:ext cx="10353761" cy="1326321"/>
          </a:xfrm>
        </p:spPr>
        <p:txBody>
          <a:bodyPr/>
          <a:lstStyle/>
          <a:p>
            <a:r>
              <a:rPr lang="en-US" dirty="0"/>
              <a:t>Improvement Attempt #3</a:t>
            </a:r>
          </a:p>
        </p:txBody>
      </p:sp>
      <p:sp>
        <p:nvSpPr>
          <p:cNvPr id="8" name="TextBox 7">
            <a:extLst>
              <a:ext uri="{FF2B5EF4-FFF2-40B4-BE49-F238E27FC236}">
                <a16:creationId xmlns:a16="http://schemas.microsoft.com/office/drawing/2014/main" id="{23A86D6B-D9B3-4684-AF5F-5698F0E8CF37}"/>
              </a:ext>
            </a:extLst>
          </p:cNvPr>
          <p:cNvSpPr txBox="1"/>
          <p:nvPr/>
        </p:nvSpPr>
        <p:spPr>
          <a:xfrm>
            <a:off x="276687" y="1497393"/>
            <a:ext cx="11638625" cy="3693319"/>
          </a:xfrm>
          <a:prstGeom prst="rect">
            <a:avLst/>
          </a:prstGeom>
          <a:noFill/>
        </p:spPr>
        <p:txBody>
          <a:bodyPr wrap="square">
            <a:spAutoFit/>
          </a:bodyPr>
          <a:lstStyle/>
          <a:p>
            <a:r>
              <a:rPr lang="en-US" b="0" dirty="0">
                <a:solidFill>
                  <a:srgbClr val="D4D4D4"/>
                </a:solidFill>
                <a:effectLst/>
                <a:latin typeface="Consolas" panose="020B0609020204030204" pitchFamily="49" charset="0"/>
              </a:rPr>
              <a:t>Modifications:</a:t>
            </a:r>
          </a:p>
          <a:p>
            <a:r>
              <a:rPr lang="en-US" dirty="0">
                <a:solidFill>
                  <a:srgbClr val="6796E6"/>
                </a:solidFill>
                <a:latin typeface="Consolas" panose="020B0609020204030204" pitchFamily="49" charset="0"/>
              </a:rPr>
              <a:t>- </a:t>
            </a:r>
            <a:r>
              <a:rPr lang="en-US" b="0" dirty="0">
                <a:solidFill>
                  <a:srgbClr val="D4D4D4"/>
                </a:solidFill>
                <a:effectLst/>
                <a:latin typeface="Consolas" panose="020B0609020204030204" pitchFamily="49" charset="0"/>
              </a:rPr>
              <a:t>Added a second convolutional layer after max pooling. This layer contains only 32 filters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Added a second max pooling layer, keeping the 2x2 size.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Observations: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Adding more convolutional layers was a huge improvement. This probably allowed to identify the objects within my images with much more precision.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Attempt 3 results: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Attempt #| Accuracy |  Loss  |</a:t>
            </a:r>
          </a:p>
          <a:p>
            <a:r>
              <a:rPr lang="en-US" b="0" dirty="0">
                <a:solidFill>
                  <a:srgbClr val="D4D4D4"/>
                </a:solidFill>
                <a:effectLst/>
                <a:latin typeface="Consolas" panose="020B0609020204030204" pitchFamily="49" charset="0"/>
              </a:rPr>
              <a:t>|    3     | 0.8926   | 0.3701 |</a:t>
            </a:r>
          </a:p>
        </p:txBody>
      </p:sp>
    </p:spTree>
    <p:extLst>
      <p:ext uri="{BB962C8B-B14F-4D97-AF65-F5344CB8AC3E}">
        <p14:creationId xmlns:p14="http://schemas.microsoft.com/office/powerpoint/2010/main" val="1846733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626</TotalTime>
  <Words>1522</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Consolas</vt:lpstr>
      <vt:lpstr>Rockwell</vt:lpstr>
      <vt:lpstr>Damask</vt:lpstr>
      <vt:lpstr>CS50 AI IN PYTHON: traffic</vt:lpstr>
      <vt:lpstr>Background</vt:lpstr>
      <vt:lpstr>Load_Data</vt:lpstr>
      <vt:lpstr>Load_Data</vt:lpstr>
      <vt:lpstr>Get_model</vt:lpstr>
      <vt:lpstr>Testing Process</vt:lpstr>
      <vt:lpstr>Improvement Attempt #1</vt:lpstr>
      <vt:lpstr>Improvement Attempt #2</vt:lpstr>
      <vt:lpstr>Improvement Attempt #3</vt:lpstr>
      <vt:lpstr>Improvement Attempt #4</vt:lpstr>
      <vt:lpstr>Improvement Attempt #5</vt:lpstr>
      <vt:lpstr>Improvement Attempt #6</vt:lpstr>
      <vt:lpstr>Improvement Attempt #7</vt:lpstr>
      <vt:lpstr>Improvement Attempt #8</vt:lpstr>
      <vt:lpstr>Improvement Attempt #9</vt:lpstr>
      <vt:lpstr>Improvement Attempt #10</vt:lpstr>
      <vt:lpstr>Improvement Attempt #11</vt:lpstr>
      <vt:lpstr>Improvement Attempt #12</vt:lpstr>
      <vt:lpstr>Improvement Attempt #13</vt:lpstr>
      <vt:lpstr>Improvement Attempt #14</vt:lpstr>
      <vt:lpstr>Final Results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 AI IN PYTHON: Shopping</dc:title>
  <dc:creator>Alberto Pascal Garza</dc:creator>
  <cp:lastModifiedBy>Alberto Pascal Garza</cp:lastModifiedBy>
  <cp:revision>18</cp:revision>
  <dcterms:created xsi:type="dcterms:W3CDTF">2020-11-22T17:46:47Z</dcterms:created>
  <dcterms:modified xsi:type="dcterms:W3CDTF">2020-12-26T22:59:06Z</dcterms:modified>
</cp:coreProperties>
</file>