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8" r:id="rId6"/>
    <p:sldId id="258" r:id="rId7"/>
    <p:sldId id="265" r:id="rId8"/>
    <p:sldId id="267" r:id="rId9"/>
    <p:sldId id="268" r:id="rId10"/>
    <p:sldId id="266" r:id="rId11"/>
    <p:sldId id="271" r:id="rId12"/>
    <p:sldId id="275" r:id="rId13"/>
    <p:sldId id="272" r:id="rId14"/>
    <p:sldId id="273" r:id="rId15"/>
    <p:sldId id="282" r:id="rId16"/>
    <p:sldId id="277" r:id="rId17"/>
    <p:sldId id="276" r:id="rId18"/>
    <p:sldId id="279" r:id="rId19"/>
    <p:sldId id="281" r:id="rId20"/>
    <p:sldId id="28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34497-F9F9-4AA4-BA96-CDE36264D7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DC7C1E3-647E-40A0-8B59-2847FC95E188}">
      <dgm:prSet/>
      <dgm:spPr/>
      <dgm:t>
        <a:bodyPr/>
        <a:lstStyle/>
        <a:p>
          <a:r>
            <a:rPr lang="pt-BR"/>
            <a:t>Sociedade Moderna cada vez mais exigente;</a:t>
          </a:r>
          <a:endParaRPr lang="en-US"/>
        </a:p>
      </dgm:t>
    </dgm:pt>
    <dgm:pt modelId="{565524C8-5614-458B-8DAB-28CD227C1E8B}" type="parTrans" cxnId="{879A8700-6E4F-441A-8293-9BE7F8773FA5}">
      <dgm:prSet/>
      <dgm:spPr/>
      <dgm:t>
        <a:bodyPr/>
        <a:lstStyle/>
        <a:p>
          <a:endParaRPr lang="en-US"/>
        </a:p>
      </dgm:t>
    </dgm:pt>
    <dgm:pt modelId="{AD1594EA-3B06-45FA-AEEE-78ED5FD9A033}" type="sibTrans" cxnId="{879A8700-6E4F-441A-8293-9BE7F8773FA5}">
      <dgm:prSet/>
      <dgm:spPr/>
      <dgm:t>
        <a:bodyPr/>
        <a:lstStyle/>
        <a:p>
          <a:endParaRPr lang="en-US"/>
        </a:p>
      </dgm:t>
    </dgm:pt>
    <dgm:pt modelId="{F2104AC6-95D0-4AC0-921A-D5B64376E1C1}">
      <dgm:prSet/>
      <dgm:spPr/>
      <dgm:t>
        <a:bodyPr/>
        <a:lstStyle/>
        <a:p>
          <a:r>
            <a:rPr lang="pt-BR"/>
            <a:t>Busca por soluções que trazem ganho de tempo e comodidade;</a:t>
          </a:r>
          <a:endParaRPr lang="en-US"/>
        </a:p>
      </dgm:t>
    </dgm:pt>
    <dgm:pt modelId="{510777D3-7455-40F0-80DF-9F1E274C2366}" type="parTrans" cxnId="{1EC86662-170A-4C1F-AC27-2596BB016988}">
      <dgm:prSet/>
      <dgm:spPr/>
      <dgm:t>
        <a:bodyPr/>
        <a:lstStyle/>
        <a:p>
          <a:endParaRPr lang="en-US"/>
        </a:p>
      </dgm:t>
    </dgm:pt>
    <dgm:pt modelId="{71CEB83E-5A2F-4BCD-91B6-2C5B528A2BE2}" type="sibTrans" cxnId="{1EC86662-170A-4C1F-AC27-2596BB016988}">
      <dgm:prSet/>
      <dgm:spPr/>
      <dgm:t>
        <a:bodyPr/>
        <a:lstStyle/>
        <a:p>
          <a:endParaRPr lang="en-US"/>
        </a:p>
      </dgm:t>
    </dgm:pt>
    <dgm:pt modelId="{9D5E709E-1334-40A8-850B-0C3363341867}">
      <dgm:prSet/>
      <dgm:spPr/>
      <dgm:t>
        <a:bodyPr/>
        <a:lstStyle/>
        <a:p>
          <a:r>
            <a:rPr lang="pt-BR"/>
            <a:t>Busca por soluções de pagamentos via </a:t>
          </a:r>
          <a:r>
            <a:rPr lang="pt-BR" i="1"/>
            <a:t>internet banking.</a:t>
          </a:r>
          <a:endParaRPr lang="en-US"/>
        </a:p>
      </dgm:t>
    </dgm:pt>
    <dgm:pt modelId="{E2896CE1-551F-4B78-8415-50E0B16FDDD9}" type="parTrans" cxnId="{59E3A247-7823-42DD-BBF2-9C63FF82D2F4}">
      <dgm:prSet/>
      <dgm:spPr/>
      <dgm:t>
        <a:bodyPr/>
        <a:lstStyle/>
        <a:p>
          <a:endParaRPr lang="en-US"/>
        </a:p>
      </dgm:t>
    </dgm:pt>
    <dgm:pt modelId="{D69E96CA-F22F-4AAA-8BB5-D2031E0FF579}" type="sibTrans" cxnId="{59E3A247-7823-42DD-BBF2-9C63FF82D2F4}">
      <dgm:prSet/>
      <dgm:spPr/>
      <dgm:t>
        <a:bodyPr/>
        <a:lstStyle/>
        <a:p>
          <a:endParaRPr lang="en-US"/>
        </a:p>
      </dgm:t>
    </dgm:pt>
    <dgm:pt modelId="{C89CFAC1-BFCF-4A2D-BBD2-2D7FAB5E9C78}" type="pres">
      <dgm:prSet presAssocID="{4F934497-F9F9-4AA4-BA96-CDE36264D720}" presName="root" presStyleCnt="0">
        <dgm:presLayoutVars>
          <dgm:dir/>
          <dgm:resizeHandles val="exact"/>
        </dgm:presLayoutVars>
      </dgm:prSet>
      <dgm:spPr/>
    </dgm:pt>
    <dgm:pt modelId="{B158D923-F92B-482A-9406-C1B153E05232}" type="pres">
      <dgm:prSet presAssocID="{ADC7C1E3-647E-40A0-8B59-2847FC95E188}" presName="compNode" presStyleCnt="0"/>
      <dgm:spPr/>
    </dgm:pt>
    <dgm:pt modelId="{3E9B78F6-7332-4F83-8632-5E99FA25B3EC}" type="pres">
      <dgm:prSet presAssocID="{ADC7C1E3-647E-40A0-8B59-2847FC95E188}" presName="bgRect" presStyleLbl="bgShp" presStyleIdx="0" presStyleCnt="3"/>
      <dgm:spPr/>
    </dgm:pt>
    <dgm:pt modelId="{0491DA61-47BA-4FC4-B9AB-F1B1490FB186}" type="pres">
      <dgm:prSet presAssocID="{ADC7C1E3-647E-40A0-8B59-2847FC95E1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8F06401-4A75-4163-B941-85487973DCE6}" type="pres">
      <dgm:prSet presAssocID="{ADC7C1E3-647E-40A0-8B59-2847FC95E188}" presName="spaceRect" presStyleCnt="0"/>
      <dgm:spPr/>
    </dgm:pt>
    <dgm:pt modelId="{460B1D2B-A706-4645-8313-97E39DA1C154}" type="pres">
      <dgm:prSet presAssocID="{ADC7C1E3-647E-40A0-8B59-2847FC95E188}" presName="parTx" presStyleLbl="revTx" presStyleIdx="0" presStyleCnt="3">
        <dgm:presLayoutVars>
          <dgm:chMax val="0"/>
          <dgm:chPref val="0"/>
        </dgm:presLayoutVars>
      </dgm:prSet>
      <dgm:spPr/>
    </dgm:pt>
    <dgm:pt modelId="{01591B5C-52B3-4DCC-B10D-27CF886E600C}" type="pres">
      <dgm:prSet presAssocID="{AD1594EA-3B06-45FA-AEEE-78ED5FD9A033}" presName="sibTrans" presStyleCnt="0"/>
      <dgm:spPr/>
    </dgm:pt>
    <dgm:pt modelId="{4A579A08-4A50-4034-9614-9CC875F738E1}" type="pres">
      <dgm:prSet presAssocID="{F2104AC6-95D0-4AC0-921A-D5B64376E1C1}" presName="compNode" presStyleCnt="0"/>
      <dgm:spPr/>
    </dgm:pt>
    <dgm:pt modelId="{25304552-13EF-4E66-A1A7-1E310CD1D77C}" type="pres">
      <dgm:prSet presAssocID="{F2104AC6-95D0-4AC0-921A-D5B64376E1C1}" presName="bgRect" presStyleLbl="bgShp" presStyleIdx="1" presStyleCnt="3"/>
      <dgm:spPr/>
    </dgm:pt>
    <dgm:pt modelId="{3E886A23-1329-495A-9493-1DF4615B1556}" type="pres">
      <dgm:prSet presAssocID="{F2104AC6-95D0-4AC0-921A-D5B64376E1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63157B44-206B-41D9-966A-DA0E4CFD192D}" type="pres">
      <dgm:prSet presAssocID="{F2104AC6-95D0-4AC0-921A-D5B64376E1C1}" presName="spaceRect" presStyleCnt="0"/>
      <dgm:spPr/>
    </dgm:pt>
    <dgm:pt modelId="{83B5323F-8D4E-46E3-B2C2-70F2269F85D5}" type="pres">
      <dgm:prSet presAssocID="{F2104AC6-95D0-4AC0-921A-D5B64376E1C1}" presName="parTx" presStyleLbl="revTx" presStyleIdx="1" presStyleCnt="3">
        <dgm:presLayoutVars>
          <dgm:chMax val="0"/>
          <dgm:chPref val="0"/>
        </dgm:presLayoutVars>
      </dgm:prSet>
      <dgm:spPr/>
    </dgm:pt>
    <dgm:pt modelId="{F503392F-7FB3-4884-8A81-F9E7999CA00E}" type="pres">
      <dgm:prSet presAssocID="{71CEB83E-5A2F-4BCD-91B6-2C5B528A2BE2}" presName="sibTrans" presStyleCnt="0"/>
      <dgm:spPr/>
    </dgm:pt>
    <dgm:pt modelId="{02218100-EEDD-4F38-AB11-000E91D1D8EC}" type="pres">
      <dgm:prSet presAssocID="{9D5E709E-1334-40A8-850B-0C3363341867}" presName="compNode" presStyleCnt="0"/>
      <dgm:spPr/>
    </dgm:pt>
    <dgm:pt modelId="{EE98526A-5D6B-4B58-9EAE-5E078FDA68BF}" type="pres">
      <dgm:prSet presAssocID="{9D5E709E-1334-40A8-850B-0C3363341867}" presName="bgRect" presStyleLbl="bgShp" presStyleIdx="2" presStyleCnt="3"/>
      <dgm:spPr/>
    </dgm:pt>
    <dgm:pt modelId="{CF2AD756-43A9-4E89-A569-AAAEAA66F60D}" type="pres">
      <dgm:prSet presAssocID="{9D5E709E-1334-40A8-850B-0C33633418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F7DE2F2-BB31-41B8-9BBB-E140A5D61F72}" type="pres">
      <dgm:prSet presAssocID="{9D5E709E-1334-40A8-850B-0C3363341867}" presName="spaceRect" presStyleCnt="0"/>
      <dgm:spPr/>
    </dgm:pt>
    <dgm:pt modelId="{CE998FF8-886E-4816-B465-5913A30BFFD1}" type="pres">
      <dgm:prSet presAssocID="{9D5E709E-1334-40A8-850B-0C33633418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9A8700-6E4F-441A-8293-9BE7F8773FA5}" srcId="{4F934497-F9F9-4AA4-BA96-CDE36264D720}" destId="{ADC7C1E3-647E-40A0-8B59-2847FC95E188}" srcOrd="0" destOrd="0" parTransId="{565524C8-5614-458B-8DAB-28CD227C1E8B}" sibTransId="{AD1594EA-3B06-45FA-AEEE-78ED5FD9A033}"/>
    <dgm:cxn modelId="{9CC1A801-5B23-4C3C-A398-F68299B8902B}" type="presOf" srcId="{F2104AC6-95D0-4AC0-921A-D5B64376E1C1}" destId="{83B5323F-8D4E-46E3-B2C2-70F2269F85D5}" srcOrd="0" destOrd="0" presId="urn:microsoft.com/office/officeart/2018/2/layout/IconVerticalSolidList"/>
    <dgm:cxn modelId="{FDBA412E-C5E0-4AA7-A893-7C8712B9A1FC}" type="presOf" srcId="{ADC7C1E3-647E-40A0-8B59-2847FC95E188}" destId="{460B1D2B-A706-4645-8313-97E39DA1C154}" srcOrd="0" destOrd="0" presId="urn:microsoft.com/office/officeart/2018/2/layout/IconVerticalSolidList"/>
    <dgm:cxn modelId="{376B615E-C09F-47A5-97D6-530267A76D27}" type="presOf" srcId="{4F934497-F9F9-4AA4-BA96-CDE36264D720}" destId="{C89CFAC1-BFCF-4A2D-BBD2-2D7FAB5E9C78}" srcOrd="0" destOrd="0" presId="urn:microsoft.com/office/officeart/2018/2/layout/IconVerticalSolidList"/>
    <dgm:cxn modelId="{1EC86662-170A-4C1F-AC27-2596BB016988}" srcId="{4F934497-F9F9-4AA4-BA96-CDE36264D720}" destId="{F2104AC6-95D0-4AC0-921A-D5B64376E1C1}" srcOrd="1" destOrd="0" parTransId="{510777D3-7455-40F0-80DF-9F1E274C2366}" sibTransId="{71CEB83E-5A2F-4BCD-91B6-2C5B528A2BE2}"/>
    <dgm:cxn modelId="{59E3A247-7823-42DD-BBF2-9C63FF82D2F4}" srcId="{4F934497-F9F9-4AA4-BA96-CDE36264D720}" destId="{9D5E709E-1334-40A8-850B-0C3363341867}" srcOrd="2" destOrd="0" parTransId="{E2896CE1-551F-4B78-8415-50E0B16FDDD9}" sibTransId="{D69E96CA-F22F-4AAA-8BB5-D2031E0FF579}"/>
    <dgm:cxn modelId="{6E8A8AD4-4753-43EA-9FDA-6EAC1F2743EF}" type="presOf" srcId="{9D5E709E-1334-40A8-850B-0C3363341867}" destId="{CE998FF8-886E-4816-B465-5913A30BFFD1}" srcOrd="0" destOrd="0" presId="urn:microsoft.com/office/officeart/2018/2/layout/IconVerticalSolidList"/>
    <dgm:cxn modelId="{06D1C0D5-9F2E-47A5-9FE3-CF57405F824C}" type="presParOf" srcId="{C89CFAC1-BFCF-4A2D-BBD2-2D7FAB5E9C78}" destId="{B158D923-F92B-482A-9406-C1B153E05232}" srcOrd="0" destOrd="0" presId="urn:microsoft.com/office/officeart/2018/2/layout/IconVerticalSolidList"/>
    <dgm:cxn modelId="{189C39BF-582D-41D4-8621-CEE704155CCA}" type="presParOf" srcId="{B158D923-F92B-482A-9406-C1B153E05232}" destId="{3E9B78F6-7332-4F83-8632-5E99FA25B3EC}" srcOrd="0" destOrd="0" presId="urn:microsoft.com/office/officeart/2018/2/layout/IconVerticalSolidList"/>
    <dgm:cxn modelId="{7A6AF67B-1EB1-4C70-B708-28427D5E2807}" type="presParOf" srcId="{B158D923-F92B-482A-9406-C1B153E05232}" destId="{0491DA61-47BA-4FC4-B9AB-F1B1490FB186}" srcOrd="1" destOrd="0" presId="urn:microsoft.com/office/officeart/2018/2/layout/IconVerticalSolidList"/>
    <dgm:cxn modelId="{1561C61E-B44A-41A5-B595-F9DAFCEB7F0E}" type="presParOf" srcId="{B158D923-F92B-482A-9406-C1B153E05232}" destId="{18F06401-4A75-4163-B941-85487973DCE6}" srcOrd="2" destOrd="0" presId="urn:microsoft.com/office/officeart/2018/2/layout/IconVerticalSolidList"/>
    <dgm:cxn modelId="{5B84A42A-BC71-4690-831F-C9C524F7C3E5}" type="presParOf" srcId="{B158D923-F92B-482A-9406-C1B153E05232}" destId="{460B1D2B-A706-4645-8313-97E39DA1C154}" srcOrd="3" destOrd="0" presId="urn:microsoft.com/office/officeart/2018/2/layout/IconVerticalSolidList"/>
    <dgm:cxn modelId="{6B184044-51C7-40F5-BA41-62CB3C7A0F83}" type="presParOf" srcId="{C89CFAC1-BFCF-4A2D-BBD2-2D7FAB5E9C78}" destId="{01591B5C-52B3-4DCC-B10D-27CF886E600C}" srcOrd="1" destOrd="0" presId="urn:microsoft.com/office/officeart/2018/2/layout/IconVerticalSolidList"/>
    <dgm:cxn modelId="{BEA26A22-1C3D-4186-B98D-261C30047289}" type="presParOf" srcId="{C89CFAC1-BFCF-4A2D-BBD2-2D7FAB5E9C78}" destId="{4A579A08-4A50-4034-9614-9CC875F738E1}" srcOrd="2" destOrd="0" presId="urn:microsoft.com/office/officeart/2018/2/layout/IconVerticalSolidList"/>
    <dgm:cxn modelId="{E87DED52-AC51-4EEF-8A5A-56C8CD897E53}" type="presParOf" srcId="{4A579A08-4A50-4034-9614-9CC875F738E1}" destId="{25304552-13EF-4E66-A1A7-1E310CD1D77C}" srcOrd="0" destOrd="0" presId="urn:microsoft.com/office/officeart/2018/2/layout/IconVerticalSolidList"/>
    <dgm:cxn modelId="{BE545A6C-CEEE-40F7-A7E5-714992B1BD02}" type="presParOf" srcId="{4A579A08-4A50-4034-9614-9CC875F738E1}" destId="{3E886A23-1329-495A-9493-1DF4615B1556}" srcOrd="1" destOrd="0" presId="urn:microsoft.com/office/officeart/2018/2/layout/IconVerticalSolidList"/>
    <dgm:cxn modelId="{BABAD777-57F8-46F0-8A16-22987E85C713}" type="presParOf" srcId="{4A579A08-4A50-4034-9614-9CC875F738E1}" destId="{63157B44-206B-41D9-966A-DA0E4CFD192D}" srcOrd="2" destOrd="0" presId="urn:microsoft.com/office/officeart/2018/2/layout/IconVerticalSolidList"/>
    <dgm:cxn modelId="{DC55DBEF-4A63-4632-BEE5-82CA74D93994}" type="presParOf" srcId="{4A579A08-4A50-4034-9614-9CC875F738E1}" destId="{83B5323F-8D4E-46E3-B2C2-70F2269F85D5}" srcOrd="3" destOrd="0" presId="urn:microsoft.com/office/officeart/2018/2/layout/IconVerticalSolidList"/>
    <dgm:cxn modelId="{376ECE0B-8C61-4935-AEF3-615AD498AA9D}" type="presParOf" srcId="{C89CFAC1-BFCF-4A2D-BBD2-2D7FAB5E9C78}" destId="{F503392F-7FB3-4884-8A81-F9E7999CA00E}" srcOrd="3" destOrd="0" presId="urn:microsoft.com/office/officeart/2018/2/layout/IconVerticalSolidList"/>
    <dgm:cxn modelId="{09380CD0-4F29-4AEF-9603-11A3220C2A99}" type="presParOf" srcId="{C89CFAC1-BFCF-4A2D-BBD2-2D7FAB5E9C78}" destId="{02218100-EEDD-4F38-AB11-000E91D1D8EC}" srcOrd="4" destOrd="0" presId="urn:microsoft.com/office/officeart/2018/2/layout/IconVerticalSolidList"/>
    <dgm:cxn modelId="{9AD7B849-322C-49C9-BE1B-9411F4DDB6CD}" type="presParOf" srcId="{02218100-EEDD-4F38-AB11-000E91D1D8EC}" destId="{EE98526A-5D6B-4B58-9EAE-5E078FDA68BF}" srcOrd="0" destOrd="0" presId="urn:microsoft.com/office/officeart/2018/2/layout/IconVerticalSolidList"/>
    <dgm:cxn modelId="{0A7C02CD-FDB1-4B1C-BC13-7DB58A4BF59C}" type="presParOf" srcId="{02218100-EEDD-4F38-AB11-000E91D1D8EC}" destId="{CF2AD756-43A9-4E89-A569-AAAEAA66F60D}" srcOrd="1" destOrd="0" presId="urn:microsoft.com/office/officeart/2018/2/layout/IconVerticalSolidList"/>
    <dgm:cxn modelId="{8F48313E-3B27-48F3-8543-F38ECC963272}" type="presParOf" srcId="{02218100-EEDD-4F38-AB11-000E91D1D8EC}" destId="{7F7DE2F2-BB31-41B8-9BBB-E140A5D61F72}" srcOrd="2" destOrd="0" presId="urn:microsoft.com/office/officeart/2018/2/layout/IconVerticalSolidList"/>
    <dgm:cxn modelId="{103C59F7-B687-4B39-BB5F-DBE90E40FE4A}" type="presParOf" srcId="{02218100-EEDD-4F38-AB11-000E91D1D8EC}" destId="{CE998FF8-886E-4816-B465-5913A30BFF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78F6-7332-4F83-8632-5E99FA25B3EC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DA61-47BA-4FC4-B9AB-F1B1490FB186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B1D2B-A706-4645-8313-97E39DA1C154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Sociedade Moderna cada vez mais exigente;</a:t>
          </a:r>
          <a:endParaRPr lang="en-US" sz="2500" kern="1200"/>
        </a:p>
      </dsp:txBody>
      <dsp:txXfrm>
        <a:off x="1816103" y="671"/>
        <a:ext cx="4447536" cy="1572384"/>
      </dsp:txXfrm>
    </dsp:sp>
    <dsp:sp modelId="{25304552-13EF-4E66-A1A7-1E310CD1D77C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86A23-1329-495A-9493-1DF4615B1556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5323F-8D4E-46E3-B2C2-70F2269F85D5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Busca por soluções que trazem ganho de tempo e comodidade;</a:t>
          </a:r>
          <a:endParaRPr lang="en-US" sz="2500" kern="1200"/>
        </a:p>
      </dsp:txBody>
      <dsp:txXfrm>
        <a:off x="1816103" y="1966151"/>
        <a:ext cx="4447536" cy="1572384"/>
      </dsp:txXfrm>
    </dsp:sp>
    <dsp:sp modelId="{EE98526A-5D6B-4B58-9EAE-5E078FDA68BF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AD756-43A9-4E89-A569-AAAEAA66F60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98FF8-886E-4816-B465-5913A30BFFD1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Busca por soluções de pagamentos via </a:t>
          </a:r>
          <a:r>
            <a:rPr lang="pt-BR" sz="2500" i="1" kern="1200"/>
            <a:t>internet banking.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14:44:34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16007 4128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7T14:44:34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16007 4128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11.12.2022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2.jpeg" /><Relationship Id="rId4" Type="http://schemas.openxmlformats.org/officeDocument/2006/relationships/image" Target="../media/image21.jpe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Dd0FxAryv24gkey9ciqQEj/SmartRow---Prot%C3%B3tipo-2?node-id=1422%3A5395&amp;scaling=scale-down&amp;page-id=1303%3A6666&amp;starting-point-node-id=1307%3A5343" TargetMode="Externa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ebraban.org.br/noticia/3648/pt-br/" TargetMode="External" /><Relationship Id="rId2" Type="http://schemas.openxmlformats.org/officeDocument/2006/relationships/hyperlink" Target="https://newsroom.br.paypal-corp.com/Estudo-revela-atitudes-de-consumidores-ao-redor-do-mundo" TargetMode="Externa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5" Type="http://schemas.openxmlformats.org/officeDocument/2006/relationships/customXml" Target="../ink/ink2.xml" /><Relationship Id="rId4" Type="http://schemas.openxmlformats.org/officeDocument/2006/relationships/image" Target="../media/image12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F80328-2D55-5E5F-5004-02444DD8A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7872" b="-3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29EAC0-7C78-8E9E-4127-F2AA5E59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22" y="3221913"/>
            <a:ext cx="3435956" cy="11252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err="1">
                <a:solidFill>
                  <a:srgbClr val="FFFFFF"/>
                </a:solidFill>
                <a:latin typeface="Verdana Pro"/>
              </a:rPr>
              <a:t>SmartRow</a:t>
            </a:r>
            <a:r>
              <a:rPr lang="en-US">
                <a:solidFill>
                  <a:srgbClr val="FFFFFF"/>
                </a:solidFill>
                <a:latin typeface="Verdana Pro"/>
              </a:rPr>
              <a:t> </a:t>
            </a:r>
            <a:r>
              <a:rPr lang="en-US" kern="1200">
                <a:solidFill>
                  <a:srgbClr val="FFFFFF"/>
                </a:solidFill>
                <a:latin typeface="Verdana Pro"/>
              </a:rPr>
              <a:t>Elimine </a:t>
            </a:r>
            <a:r>
              <a:rPr lang="en-US" kern="1200" err="1">
                <a:solidFill>
                  <a:srgbClr val="FFFFFF"/>
                </a:solidFill>
                <a:latin typeface="Verdana Pro"/>
              </a:rPr>
              <a:t>filas</a:t>
            </a:r>
            <a:endParaRPr lang="en-US" kern="1200" err="1">
              <a:solidFill>
                <a:srgbClr val="FFFFFF"/>
              </a:solidFill>
              <a:latin typeface="Verdana Pro"/>
              <a:cs typeface="Calibri Ligh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D7CF16-75CD-67B8-FEB1-E5BF3C30B8FB}"/>
              </a:ext>
            </a:extLst>
          </p:cNvPr>
          <p:cNvSpPr txBox="1"/>
          <p:nvPr/>
        </p:nvSpPr>
        <p:spPr>
          <a:xfrm>
            <a:off x="11900939" y="6471005"/>
            <a:ext cx="4620584" cy="7754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AB2776-C683-5046-2511-227D18D0D814}"/>
              </a:ext>
            </a:extLst>
          </p:cNvPr>
          <p:cNvSpPr txBox="1"/>
          <p:nvPr/>
        </p:nvSpPr>
        <p:spPr>
          <a:xfrm>
            <a:off x="596928" y="4603195"/>
            <a:ext cx="602123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200" b="1">
                <a:solidFill>
                  <a:schemeClr val="bg1"/>
                </a:solidFill>
              </a:rPr>
              <a:t>Aplicação para eliminar filas nos estabelecimentos</a:t>
            </a:r>
            <a:r>
              <a:rPr lang="pt-BR" sz="2200">
                <a:solidFill>
                  <a:schemeClr val="bg1"/>
                </a:solidFill>
                <a:cs typeface="Calibri"/>
              </a:rPr>
              <a:t>​</a:t>
            </a:r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DA63D7B4-24F0-F0E9-515A-2EDA2C33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59" y="182203"/>
            <a:ext cx="3425455" cy="34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3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ESTUDO DAS CORES</a:t>
            </a:r>
          </a:p>
        </p:txBody>
      </p:sp>
      <p:pic>
        <p:nvPicPr>
          <p:cNvPr id="11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5C08C3BE-E6F1-6741-1B56-F382CC47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92" y="4265225"/>
            <a:ext cx="5089437" cy="25976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1489495" y="1719531"/>
            <a:ext cx="921300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pt-BR" sz="2000">
                <a:cs typeface="Arial"/>
              </a:rPr>
              <a:t> A cor Vermelha por reforçar pela energia, a confiança, a diversão que pode transmitir. </a:t>
            </a:r>
            <a:endParaRPr lang="en-US" sz="2000">
              <a:cs typeface="Arial"/>
            </a:endParaRPr>
          </a:p>
          <a:p>
            <a:endParaRPr lang="pt-BR" sz="2000">
              <a:cs typeface="Arial"/>
            </a:endParaRPr>
          </a:p>
          <a:p>
            <a:pPr>
              <a:buChar char="•"/>
            </a:pPr>
            <a:r>
              <a:rPr lang="pt-BR" sz="2000">
                <a:cs typeface="Arial"/>
              </a:rPr>
              <a:t> O Roxo foi escolhido com objetivo de empolgar, incentivar a criatividade, bem como a imaginação. </a:t>
            </a:r>
            <a:r>
              <a:rPr lang="en-US" sz="2000">
                <a:cs typeface="Arial"/>
              </a:rPr>
              <a:t>​</a:t>
            </a:r>
          </a:p>
          <a:p>
            <a:endParaRPr lang="pt-BR" sz="2000">
              <a:cs typeface="Arial"/>
            </a:endParaRPr>
          </a:p>
          <a:p>
            <a:pPr>
              <a:buChar char="•"/>
            </a:pPr>
            <a:r>
              <a:rPr lang="pt-BR" sz="2000">
                <a:cs typeface="Arial"/>
              </a:rPr>
              <a:t> Para contrapor e dar um contraste a essas duas cores, optou-se pelo azul escuro/marinho. ​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873E66-08E9-8623-26A8-01B2CF29CAE7}"/>
              </a:ext>
            </a:extLst>
          </p:cNvPr>
          <p:cNvSpPr txBox="1"/>
          <p:nvPr/>
        </p:nvSpPr>
        <p:spPr>
          <a:xfrm>
            <a:off x="203295" y="6474699"/>
            <a:ext cx="1861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FONTE: AUTORES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BB40AA-B19D-735B-E864-2E216E2AD677}"/>
              </a:ext>
            </a:extLst>
          </p:cNvPr>
          <p:cNvSpPr txBox="1"/>
          <p:nvPr/>
        </p:nvSpPr>
        <p:spPr>
          <a:xfrm>
            <a:off x="11898702" y="649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71337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TIPOGRAFIA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1489495" y="1719531"/>
            <a:ext cx="9213009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 A escolha do grupo a respeito da fonte foi a </a:t>
            </a:r>
            <a:r>
              <a:rPr lang="pt-BR" sz="2000" err="1">
                <a:ea typeface="+mn-lt"/>
                <a:cs typeface="+mn-lt"/>
              </a:rPr>
              <a:t>Roboto</a:t>
            </a:r>
            <a:r>
              <a:rPr lang="pt-BR" sz="2000">
                <a:ea typeface="+mn-lt"/>
                <a:cs typeface="+mn-lt"/>
              </a:rPr>
              <a:t>. </a:t>
            </a:r>
            <a:endParaRPr lang="en-US" sz="2000">
              <a:ea typeface="+mn-lt"/>
              <a:cs typeface="Arial"/>
            </a:endParaRPr>
          </a:p>
          <a:p>
            <a:endParaRPr lang="pt-BR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 A fonte é sem serifa, que tem por objetivo transmitir a sensação de modernidade e liberdade. A principal característica que a fonte utilizada no Projeto pretende transmitir é a jovialidade e minimalismo. </a:t>
            </a:r>
            <a:endParaRPr lang="en-US" sz="2000">
              <a:cs typeface="Arial"/>
            </a:endParaRPr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r>
              <a:rPr lang="pt-BR" sz="2000">
                <a:ea typeface="+mn-lt"/>
                <a:cs typeface="+mn-lt"/>
              </a:rPr>
              <a:t> Como é uma fonte de fácil leitura, a fonte </a:t>
            </a:r>
            <a:r>
              <a:rPr lang="pt-BR" sz="2000" err="1">
                <a:ea typeface="+mn-lt"/>
                <a:cs typeface="+mn-lt"/>
              </a:rPr>
              <a:t>Roboto</a:t>
            </a:r>
            <a:r>
              <a:rPr lang="pt-BR" sz="2000">
                <a:ea typeface="+mn-lt"/>
                <a:cs typeface="+mn-lt"/>
              </a:rPr>
              <a:t> facilita uma rápida compreensão das telas do Aplicativo e/ou notificações. </a:t>
            </a:r>
            <a:endParaRPr lang="en-US"/>
          </a:p>
        </p:txBody>
      </p:sp>
      <p:pic>
        <p:nvPicPr>
          <p:cNvPr id="2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344181A-4D99-0C1D-0FFA-C34A5F2F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32" y="4228382"/>
            <a:ext cx="5733690" cy="23406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82D887-7932-5FF7-7B35-0C101B7D7F8D}"/>
              </a:ext>
            </a:extLst>
          </p:cNvPr>
          <p:cNvSpPr txBox="1"/>
          <p:nvPr/>
        </p:nvSpPr>
        <p:spPr>
          <a:xfrm>
            <a:off x="203295" y="6474699"/>
            <a:ext cx="1861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FONTE: AUTORES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807E48-3322-D451-9E96-88EEAB79BAAF}"/>
              </a:ext>
            </a:extLst>
          </p:cNvPr>
          <p:cNvSpPr txBox="1"/>
          <p:nvPr/>
        </p:nvSpPr>
        <p:spPr>
          <a:xfrm>
            <a:off x="11898702" y="649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79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err="1">
                <a:cs typeface="Calibri Light"/>
              </a:rPr>
              <a:t>API´s</a:t>
            </a:r>
            <a:r>
              <a:rPr lang="pt-BR">
                <a:cs typeface="Calibri Light"/>
              </a:rPr>
              <a:t> utilizadas</a:t>
            </a:r>
            <a:br>
              <a:rPr lang="pt-BR">
                <a:cs typeface="Calibri Light"/>
              </a:rPr>
            </a:br>
            <a:r>
              <a:rPr lang="pt-BR">
                <a:cs typeface="Calibri Light"/>
              </a:rPr>
              <a:t>(Exemplo)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3607261" y="1937245"/>
            <a:ext cx="498737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Font typeface="Arial"/>
              <a:buChar char="•"/>
            </a:pPr>
            <a:endParaRPr lang="pt-BR" sz="2400">
              <a:ea typeface="+mn-lt"/>
              <a:cs typeface="Calibri"/>
            </a:endParaRPr>
          </a:p>
          <a:p>
            <a:pPr algn="ctr"/>
            <a:r>
              <a:rPr lang="pt-BR" sz="2400">
                <a:ea typeface="+mn-lt"/>
                <a:cs typeface="+mn-lt"/>
              </a:rPr>
              <a:t>Para autenticação:</a:t>
            </a:r>
          </a:p>
          <a:p>
            <a:pPr algn="ctr">
              <a:buFont typeface="Arial"/>
              <a:buChar char="•"/>
            </a:pPr>
            <a:r>
              <a:rPr lang="pt-BR" sz="2400">
                <a:cs typeface="Calibri"/>
              </a:rPr>
              <a:t> API do Google </a:t>
            </a:r>
          </a:p>
          <a:p>
            <a:pPr algn="ctr">
              <a:buFont typeface="Arial"/>
              <a:buChar char="•"/>
            </a:pPr>
            <a:r>
              <a:rPr lang="pt-BR" sz="2400">
                <a:cs typeface="Calibri"/>
              </a:rPr>
              <a:t> API do Facebook</a:t>
            </a:r>
          </a:p>
          <a:p>
            <a:pPr algn="ctr">
              <a:buFont typeface="Arial"/>
              <a:buChar char="•"/>
            </a:pPr>
            <a:endParaRPr lang="pt-BR" sz="2400">
              <a:ea typeface="+mn-lt"/>
              <a:cs typeface="+mn-lt"/>
            </a:endParaRPr>
          </a:p>
          <a:p>
            <a:pPr algn="ctr"/>
            <a:r>
              <a:rPr lang="pt-BR" sz="2400">
                <a:ea typeface="+mn-lt"/>
                <a:cs typeface="+mn-lt"/>
              </a:rPr>
              <a:t>Para pagamento:</a:t>
            </a:r>
          </a:p>
          <a:p>
            <a:pPr algn="ctr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 NuvemShop</a:t>
            </a:r>
            <a:endParaRPr lang="pt-BR" sz="2400"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82D887-7932-5FF7-7B35-0C101B7D7F8D}"/>
              </a:ext>
            </a:extLst>
          </p:cNvPr>
          <p:cNvSpPr txBox="1"/>
          <p:nvPr/>
        </p:nvSpPr>
        <p:spPr>
          <a:xfrm>
            <a:off x="203295" y="6474699"/>
            <a:ext cx="1861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FONTE: AUTORES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807E48-3322-D451-9E96-88EEAB79BAAF}"/>
              </a:ext>
            </a:extLst>
          </p:cNvPr>
          <p:cNvSpPr txBox="1"/>
          <p:nvPr/>
        </p:nvSpPr>
        <p:spPr>
          <a:xfrm>
            <a:off x="11898702" y="649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876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94CF50-C4B7-B0E9-7F59-1BA779AB9125}"/>
              </a:ext>
            </a:extLst>
          </p:cNvPr>
          <p:cNvSpPr txBox="1"/>
          <p:nvPr/>
        </p:nvSpPr>
        <p:spPr>
          <a:xfrm>
            <a:off x="5062843" y="6532785"/>
            <a:ext cx="2066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cs typeface="Calibri"/>
              </a:rPr>
              <a:t>FONTE: AUTORES</a:t>
            </a:r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7175B8BE-ABB7-A8E0-C024-C234C8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>
                <a:cs typeface="Calibri Light"/>
              </a:rPr>
              <a:t>SOLUÇÃO INICIAL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4D1795C-4EE7-0A3B-5C27-8FA12433C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762161" y="-1063655"/>
            <a:ext cx="6567037" cy="8780012"/>
          </a:xfrm>
        </p:spPr>
      </p:pic>
    </p:spTree>
    <p:extLst>
      <p:ext uri="{BB962C8B-B14F-4D97-AF65-F5344CB8AC3E}">
        <p14:creationId xmlns:p14="http://schemas.microsoft.com/office/powerpoint/2010/main" val="33823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94CF50-C4B7-B0E9-7F59-1BA779AB9125}"/>
              </a:ext>
            </a:extLst>
          </p:cNvPr>
          <p:cNvSpPr txBox="1"/>
          <p:nvPr/>
        </p:nvSpPr>
        <p:spPr>
          <a:xfrm>
            <a:off x="5014159" y="6689673"/>
            <a:ext cx="2192437" cy="2072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FONTE: AUTORES</a:t>
            </a:r>
          </a:p>
        </p:txBody>
      </p:sp>
      <p:pic>
        <p:nvPicPr>
          <p:cNvPr id="11" name="Imagem 11" descr="Texto, Carta&#10;&#10;Descrição gerada automaticamente">
            <a:extLst>
              <a:ext uri="{FF2B5EF4-FFF2-40B4-BE49-F238E27FC236}">
                <a16:creationId xmlns:a16="http://schemas.microsoft.com/office/drawing/2014/main" id="{B1933630-BD4F-9190-559C-B9661C72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414"/>
            <a:ext cx="9399916" cy="6592378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B5C3C6AE-46F9-A2E3-482A-D7CD5358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39" y="-6351"/>
            <a:ext cx="8911085" cy="6626286"/>
          </a:xfrm>
          <a:prstGeom prst="rect">
            <a:avLst/>
          </a:prstGeom>
        </p:spPr>
      </p:pic>
      <p:pic>
        <p:nvPicPr>
          <p:cNvPr id="13" name="Imagem 13" descr="Texto&#10;&#10;Descrição gerada automaticamente">
            <a:extLst>
              <a:ext uri="{FF2B5EF4-FFF2-40B4-BE49-F238E27FC236}">
                <a16:creationId xmlns:a16="http://schemas.microsoft.com/office/drawing/2014/main" id="{896737A9-2DB1-9FD4-2713-25967BE6F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0" y="-112408"/>
            <a:ext cx="8911085" cy="6709006"/>
          </a:xfrm>
          <a:prstGeom prst="rect">
            <a:avLst/>
          </a:prstGeom>
        </p:spPr>
      </p:pic>
      <p:pic>
        <p:nvPicPr>
          <p:cNvPr id="14" name="Imagem 15" descr="Texto, Carta&#10;&#10;Descrição gerada automaticamente">
            <a:extLst>
              <a:ext uri="{FF2B5EF4-FFF2-40B4-BE49-F238E27FC236}">
                <a16:creationId xmlns:a16="http://schemas.microsoft.com/office/drawing/2014/main" id="{1B71A3CC-0B4A-CCC8-F4C2-4A91498FD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455" y="-168478"/>
            <a:ext cx="8537277" cy="68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0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SOLUÇÃO FINAL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1489495" y="1719531"/>
            <a:ext cx="921300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000">
                <a:cs typeface="Calibri"/>
              </a:rPr>
              <a:t>Protótipo de alta fidelidade: </a:t>
            </a:r>
            <a:endParaRPr lang="pt-BR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pPr algn="just"/>
            <a:r>
              <a:rPr lang="pt-BR" sz="2000">
                <a:highlight>
                  <a:srgbClr val="FFFF00"/>
                </a:highlight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https://www.figma.com/proto/Dd0FxAryv24gkey9ciqQEj/SmartRow---Prot%C3%B3tipo-2?node-id=1422%3A5395&amp;scaling=scale-down&amp;page-id=1303%3A6666&amp;starting-point-node-id=1307%3A5343</a:t>
            </a:r>
            <a:endParaRPr lang="pt-BR" sz="2000">
              <a:highlight>
                <a:srgbClr val="FFFF00"/>
              </a:highlight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82D887-7932-5FF7-7B35-0C101B7D7F8D}"/>
              </a:ext>
            </a:extLst>
          </p:cNvPr>
          <p:cNvSpPr txBox="1"/>
          <p:nvPr/>
        </p:nvSpPr>
        <p:spPr>
          <a:xfrm>
            <a:off x="203295" y="6474699"/>
            <a:ext cx="1861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FONTE: AUTORES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807E48-3322-D451-9E96-88EEAB79BAAF}"/>
              </a:ext>
            </a:extLst>
          </p:cNvPr>
          <p:cNvSpPr txBox="1"/>
          <p:nvPr/>
        </p:nvSpPr>
        <p:spPr>
          <a:xfrm>
            <a:off x="11898702" y="649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8822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CONCLUSÃO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1489495" y="1719531"/>
            <a:ext cx="9213009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t-BR" sz="2000">
                <a:cs typeface="Calibri"/>
              </a:rPr>
              <a:t> A fim de tornar a vida do consumido mais simples e cômoda a solução pode ser vista com bons olhos no mercado.</a:t>
            </a:r>
          </a:p>
          <a:p>
            <a:pPr algn="just"/>
            <a:endParaRPr lang="pt-BR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2000">
                <a:cs typeface="Calibri"/>
              </a:rPr>
              <a:t> Estudando desde a concepção da ideia e o seu objetivo, o porquê estava sendo criando e qual problema a se resolver, desde a construção dos componentes e primeira idealização de como seria o seu layout, até a construção em alta fidelidade do que pode vir a ser disponibilizado numa biblioteca de aplicações;</a:t>
            </a:r>
            <a:endParaRPr lang="pt-BR">
              <a:cs typeface="Calibri"/>
            </a:endParaRPr>
          </a:p>
          <a:p>
            <a:pPr algn="just"/>
            <a:endParaRPr lang="pt-BR" sz="200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2000">
                <a:cs typeface="Calibri"/>
              </a:rPr>
              <a:t>   Foi necessário o estudo sobre cores, tipos e tamanhos de imagens e vetores, práticas para desenvolvimento de software e competências de empatia para entender as necessidades dos possíveis usuários e clientes;</a:t>
            </a:r>
          </a:p>
          <a:p>
            <a:pPr algn="just"/>
            <a:endParaRPr lang="pt-BR" sz="2000"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pt-BR" sz="2000">
                <a:ea typeface="+mn-lt"/>
                <a:cs typeface="+mn-lt"/>
              </a:rPr>
              <a:t>Por fim, neste projeto tivemos a oportunidade de estudar e ter o aprendizado do passo a passo da criação de uma aplicação do ponto de vista de um Designer.</a:t>
            </a:r>
          </a:p>
          <a:p>
            <a:pPr marL="285750" indent="-285750" algn="just">
              <a:buFont typeface="Arial,Sans-Serif"/>
              <a:buChar char="•"/>
            </a:pPr>
            <a:endParaRPr lang="pt-BR" sz="2000"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pt-BR" sz="200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82D887-7932-5FF7-7B35-0C101B7D7F8D}"/>
              </a:ext>
            </a:extLst>
          </p:cNvPr>
          <p:cNvSpPr txBox="1"/>
          <p:nvPr/>
        </p:nvSpPr>
        <p:spPr>
          <a:xfrm>
            <a:off x="203295" y="6474699"/>
            <a:ext cx="1861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FONTE: AUTORES</a:t>
            </a:r>
          </a:p>
        </p:txBody>
      </p:sp>
    </p:spTree>
    <p:extLst>
      <p:ext uri="{BB962C8B-B14F-4D97-AF65-F5344CB8AC3E}">
        <p14:creationId xmlns:p14="http://schemas.microsoft.com/office/powerpoint/2010/main" val="132311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68" y="5691"/>
            <a:ext cx="10515600" cy="1325563"/>
          </a:xfrm>
        </p:spPr>
        <p:txBody>
          <a:bodyPr/>
          <a:lstStyle/>
          <a:p>
            <a:pPr algn="ctr"/>
            <a:r>
              <a:rPr lang="pt-BR">
                <a:cs typeface="Calibri Light"/>
              </a:rPr>
              <a:t>REFERÊNCIAS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1460740" y="1216324"/>
            <a:ext cx="9213009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pt-BR" sz="2000">
                <a:cs typeface="Calibri"/>
              </a:rPr>
              <a:t> </a:t>
            </a:r>
            <a:r>
              <a:rPr lang="pt-BR" sz="1400">
                <a:ea typeface="+mn-lt"/>
                <a:cs typeface="+mn-lt"/>
              </a:rPr>
              <a:t>SEBRAE. Tendências para Alimentação Fora do Lar, 2015. Disponível em &lt;https://sebrae.com.br/sites/</a:t>
            </a:r>
            <a:r>
              <a:rPr lang="pt-BR" sz="1400" err="1">
                <a:ea typeface="+mn-lt"/>
                <a:cs typeface="+mn-lt"/>
              </a:rPr>
              <a:t>PortalSebrae</a:t>
            </a:r>
            <a:r>
              <a:rPr lang="pt-BR" sz="1400">
                <a:ea typeface="+mn-lt"/>
                <a:cs typeface="+mn-lt"/>
              </a:rPr>
              <a:t>/</a:t>
            </a:r>
            <a:r>
              <a:rPr lang="pt-BR" sz="1400" err="1">
                <a:ea typeface="+mn-lt"/>
                <a:cs typeface="+mn-lt"/>
              </a:rPr>
              <a:t>ufs</a:t>
            </a:r>
            <a:r>
              <a:rPr lang="pt-BR" sz="1400">
                <a:ea typeface="+mn-lt"/>
                <a:cs typeface="+mn-lt"/>
              </a:rPr>
              <a:t>/</a:t>
            </a:r>
            <a:r>
              <a:rPr lang="pt-BR" sz="1400" err="1">
                <a:ea typeface="+mn-lt"/>
                <a:cs typeface="+mn-lt"/>
              </a:rPr>
              <a:t>ms</a:t>
            </a:r>
            <a:r>
              <a:rPr lang="pt-BR" sz="1400">
                <a:ea typeface="+mn-lt"/>
                <a:cs typeface="+mn-lt"/>
              </a:rPr>
              <a:t>/artigos/tendencias-para-alimentacao-fora-do-lar,65f779202b07e410VgnVCM1000003b74010aRCRD&gt; Acesso em 29 de Set. de 2022. </a:t>
            </a:r>
          </a:p>
          <a:p>
            <a:pPr algn="just">
              <a:buFont typeface="Arial"/>
              <a:buChar char="•"/>
            </a:pP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PAYPAL. Estudo revela atitudes de consumidores ao redor do mundo, 2015. Disponível em &lt; </a:t>
            </a:r>
            <a:r>
              <a:rPr lang="pt-BR" sz="1400">
                <a:ea typeface="+mn-lt"/>
                <a:cs typeface="+mn-lt"/>
                <a:hlinkClick r:id="rId2"/>
              </a:rPr>
              <a:t>https://newsroom.br.paypal-corp.com/Estudo-revela-atitudes-de-consumidores-ao-redor-do-mundo</a:t>
            </a:r>
            <a:r>
              <a:rPr lang="pt-BR" sz="1400">
                <a:ea typeface="+mn-lt"/>
                <a:cs typeface="+mn-lt"/>
              </a:rPr>
              <a:t>&gt; Acesso em 29 de Set. de 2022. </a:t>
            </a: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FEBRABAN. Com pandemia, transações bancárias por celular ultrapassam 50% de operações feitas pelos brasileiros, 2021. Disponível em &lt; </a:t>
            </a:r>
            <a:r>
              <a:rPr lang="pt-BR" sz="1400">
                <a:ea typeface="+mn-lt"/>
                <a:cs typeface="+mn-lt"/>
                <a:hlinkClick r:id="rId3"/>
              </a:rPr>
              <a:t>https://portal.febraban.org.br/noticia/3648/pt-br/</a:t>
            </a:r>
            <a:r>
              <a:rPr lang="pt-BR" sz="1400">
                <a:ea typeface="+mn-lt"/>
                <a:cs typeface="+mn-lt"/>
              </a:rPr>
              <a:t>&gt; Acesso em 29 de Set. de 2022. </a:t>
            </a: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SIMOES, Leticia. Psicologia das cores: veja como isso é essencial para o sucesso do designer, 2018. Disponível em &lt;https://www.alura.com.br/artigos/psicologia-das-cores-veja-como-isso-e-essencial-para-o-sucesso-do-designer&gt;. Acesso em 04 de Out. de 2022. </a:t>
            </a: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FRACHETTA, Adriano. O que a tipografia (tipo de letra) da sua marca diz sobre ela?, 2022. Disponível em &lt; https://www.estudioroxo.com.br/blogpulsar/o-que-a-tipografia-tipo-de-letra-da-sua-marca-diz-sobre-ela/&gt;. Acesso em 06 de Out. de 2022. </a:t>
            </a:r>
          </a:p>
          <a:p>
            <a:pPr algn="just">
              <a:buFont typeface="Arial"/>
              <a:buChar char="•"/>
            </a:pPr>
            <a:endParaRPr lang="pt-BR" sz="1400"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 &lt;https://developers.facebook.com/</a:t>
            </a:r>
            <a:r>
              <a:rPr lang="pt-BR" sz="1400" err="1">
                <a:ea typeface="+mn-lt"/>
                <a:cs typeface="+mn-lt"/>
              </a:rPr>
              <a:t>docs</a:t>
            </a:r>
            <a:r>
              <a:rPr lang="pt-BR" sz="1400">
                <a:ea typeface="+mn-lt"/>
                <a:cs typeface="+mn-lt"/>
              </a:rPr>
              <a:t>/</a:t>
            </a:r>
            <a:r>
              <a:rPr lang="pt-BR" sz="1400" err="1">
                <a:ea typeface="+mn-lt"/>
                <a:cs typeface="+mn-lt"/>
              </a:rPr>
              <a:t>facebook</a:t>
            </a:r>
            <a:r>
              <a:rPr lang="pt-BR" sz="1400">
                <a:ea typeface="+mn-lt"/>
                <a:cs typeface="+mn-lt"/>
              </a:rPr>
              <a:t>-login/&gt; . Acesso em 20 de Nov. De 2022.</a:t>
            </a:r>
          </a:p>
          <a:p>
            <a:pPr algn="just">
              <a:buFont typeface="Arial"/>
              <a:buChar char="•"/>
            </a:pPr>
            <a:endParaRPr lang="pt-BR" sz="1400"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 &lt;https://developers.google.com/</a:t>
            </a:r>
            <a:r>
              <a:rPr lang="pt-BR" sz="1400" err="1">
                <a:ea typeface="+mn-lt"/>
                <a:cs typeface="+mn-lt"/>
              </a:rPr>
              <a:t>identity</a:t>
            </a:r>
            <a:r>
              <a:rPr lang="pt-BR" sz="1400">
                <a:ea typeface="+mn-lt"/>
                <a:cs typeface="+mn-lt"/>
              </a:rPr>
              <a:t>/</a:t>
            </a:r>
            <a:r>
              <a:rPr lang="pt-BR" sz="1400" err="1">
                <a:ea typeface="+mn-lt"/>
                <a:cs typeface="+mn-lt"/>
              </a:rPr>
              <a:t>protocols</a:t>
            </a:r>
            <a:r>
              <a:rPr lang="pt-BR" sz="1400">
                <a:ea typeface="+mn-lt"/>
                <a:cs typeface="+mn-lt"/>
              </a:rPr>
              <a:t>/oauth2&gt;  Acesso em 20 de Nov. De 2022.</a:t>
            </a:r>
          </a:p>
          <a:p>
            <a:pPr lvl="1" algn="just">
              <a:buFont typeface="Arial"/>
              <a:buChar char="•"/>
            </a:pPr>
            <a:endParaRPr lang="pt-BR" sz="1400"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pt-BR" sz="1400">
                <a:ea typeface="+mn-lt"/>
                <a:cs typeface="+mn-lt"/>
              </a:rPr>
              <a:t> &lt;https://www.nuvemshop.com.br/&gt;. Acesso em 20 de Nov. De 2022</a:t>
            </a:r>
            <a:endParaRPr lang="pt-BR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723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4DC10D1-03EF-4473-D972-C45FB80F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>
                <a:cs typeface="Calibri Light"/>
              </a:rPr>
              <a:t>OBRIGADO!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854A25-4D6E-BB3F-494A-F3809698E378}"/>
              </a:ext>
            </a:extLst>
          </p:cNvPr>
          <p:cNvSpPr txBox="1"/>
          <p:nvPr/>
        </p:nvSpPr>
        <p:spPr>
          <a:xfrm>
            <a:off x="1503872" y="2639682"/>
            <a:ext cx="9213009" cy="28212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3200">
                <a:ea typeface="+mn-lt"/>
                <a:cs typeface="+mn-lt"/>
              </a:rPr>
              <a:t>Bruno de Paiva Monteiro </a:t>
            </a:r>
            <a:endParaRPr lang="en-US" sz="32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3200">
                <a:ea typeface="+mn-lt"/>
                <a:cs typeface="+mn-lt"/>
              </a:rPr>
              <a:t>Cesar Augusto Aparecido Borges</a:t>
            </a:r>
            <a:endParaRPr lang="de-DE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3200">
                <a:ea typeface="+mn-lt"/>
                <a:cs typeface="+mn-lt"/>
              </a:rPr>
              <a:t>Flavio </a:t>
            </a:r>
            <a:r>
              <a:rPr lang="de-DE" sz="3200" err="1">
                <a:ea typeface="+mn-lt"/>
                <a:cs typeface="+mn-lt"/>
              </a:rPr>
              <a:t>Domingues</a:t>
            </a:r>
            <a:r>
              <a:rPr lang="de-DE" sz="3200">
                <a:ea typeface="+mn-lt"/>
                <a:cs typeface="+mn-lt"/>
              </a:rPr>
              <a:t> Vieira </a:t>
            </a:r>
            <a:endParaRPr lang="en-US" sz="32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3200">
                <a:ea typeface="+mn-lt"/>
                <a:cs typeface="+mn-lt"/>
              </a:rPr>
              <a:t>Pedro Felipe Leite </a:t>
            </a:r>
            <a:endParaRPr lang="pt-BR" sz="32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3200">
                <a:ea typeface="+mn-lt"/>
                <a:cs typeface="+mn-lt"/>
              </a:rPr>
              <a:t>Rodrigo </a:t>
            </a:r>
            <a:r>
              <a:rPr lang="de-DE" sz="3200" err="1">
                <a:ea typeface="+mn-lt"/>
                <a:cs typeface="+mn-lt"/>
              </a:rPr>
              <a:t>Airton</a:t>
            </a:r>
            <a:r>
              <a:rPr lang="de-DE" sz="3200">
                <a:ea typeface="+mn-lt"/>
                <a:cs typeface="+mn-lt"/>
              </a:rPr>
              <a:t> da Silva</a:t>
            </a:r>
            <a:endParaRPr lang="en-US" sz="3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690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9EAC0-7C78-8E9E-4127-F2AA5E59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544D10E3-7018-8B73-FA7B-4EA50DE167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D7CF16-75CD-67B8-FEB1-E5BF3C30B8FB}"/>
              </a:ext>
            </a:extLst>
          </p:cNvPr>
          <p:cNvSpPr txBox="1"/>
          <p:nvPr/>
        </p:nvSpPr>
        <p:spPr>
          <a:xfrm>
            <a:off x="11811575" y="6494828"/>
            <a:ext cx="38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rgbClr val="000000"/>
                </a:solidFill>
                <a:cs typeface="Calibri"/>
              </a:rPr>
              <a:t>R</a:t>
            </a:r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6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0EDD8A63-95B2-B431-1DF4-41C6F96A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9EAC0-7C78-8E9E-4127-F2AA5E59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600">
                <a:cs typeface="Calibri Light"/>
              </a:rPr>
              <a:t>OBJETIVO</a:t>
            </a:r>
            <a:endParaRPr lang="pt-BR" sz="36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2C1B1-B0EE-8911-4AA3-B9404466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0" y="2583687"/>
            <a:ext cx="4851813" cy="3568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Aplicação de autoatendimento e solução de pagamento, pensado em melhorar a experiência, otimizar e ganhar tempo para o usuário e evitar problemas com os pedidos e principalmente filas. 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E16A32-6F59-DCF9-6E4A-0B44F73B8E42}"/>
              </a:ext>
            </a:extLst>
          </p:cNvPr>
          <p:cNvSpPr txBox="1"/>
          <p:nvPr/>
        </p:nvSpPr>
        <p:spPr>
          <a:xfrm>
            <a:off x="11811575" y="6494828"/>
            <a:ext cx="38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chemeClr val="bg1"/>
                </a:solidFill>
                <a:cs typeface="Calibri"/>
              </a:rPr>
              <a:t>R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2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57DAD-2260-6931-9D72-C3FC98B2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cs typeface="Calibri Light"/>
              </a:rPr>
              <a:t>JUSTIFICATIVA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8D460-3B11-45AC-90F6-00FFB094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729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>
                <a:cs typeface="Calibri"/>
              </a:rPr>
              <a:t>Situações em que há fila no momento de ir embora ou a demora em receber a conta do atendente/garçom;</a:t>
            </a:r>
          </a:p>
          <a:p>
            <a:endParaRPr lang="pt-BR" sz="2200">
              <a:cs typeface="Calibri"/>
            </a:endParaRPr>
          </a:p>
          <a:p>
            <a:r>
              <a:rPr lang="pt-BR" sz="2200">
                <a:ea typeface="+mn-lt"/>
                <a:cs typeface="+mn-lt"/>
              </a:rPr>
              <a:t>+50% da população mundial perde tempo com espera em filas;</a:t>
            </a:r>
            <a:endParaRPr lang="en-US" sz="2200">
              <a:ea typeface="+mn-lt"/>
              <a:cs typeface="+mn-lt"/>
            </a:endParaRPr>
          </a:p>
          <a:p>
            <a:endParaRPr lang="pt-BR" sz="2200">
              <a:ea typeface="+mn-lt"/>
              <a:cs typeface="+mn-lt"/>
            </a:endParaRPr>
          </a:p>
          <a:p>
            <a:r>
              <a:rPr lang="pt-BR" sz="2200">
                <a:ea typeface="+mn-lt"/>
                <a:cs typeface="+mn-lt"/>
              </a:rPr>
              <a:t>O Brasileiro em especial perde em média 94 minutos em filas;</a:t>
            </a:r>
          </a:p>
          <a:p>
            <a:pPr marL="0" indent="0">
              <a:buNone/>
            </a:pPr>
            <a:endParaRPr lang="pt-BR" sz="2200">
              <a:ea typeface="+mn-lt"/>
              <a:cs typeface="+mn-lt"/>
            </a:endParaRPr>
          </a:p>
          <a:p>
            <a:r>
              <a:rPr lang="pt-BR" sz="2200">
                <a:ea typeface="+mn-lt"/>
                <a:cs typeface="+mn-lt"/>
              </a:rPr>
              <a:t>Forte tendencia por meio de pagamentos digitais.</a:t>
            </a:r>
            <a:endParaRPr lang="pt-BR" sz="2200">
              <a:cs typeface="Calibri"/>
            </a:endParaRPr>
          </a:p>
          <a:p>
            <a:endParaRPr lang="pt-BR" sz="220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4A7D5A-8842-B330-4098-64C82BD13F04}"/>
              </a:ext>
            </a:extLst>
          </p:cNvPr>
          <p:cNvSpPr txBox="1"/>
          <p:nvPr/>
        </p:nvSpPr>
        <p:spPr>
          <a:xfrm>
            <a:off x="11811575" y="6494828"/>
            <a:ext cx="38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cs typeface="Calibri"/>
              </a:rPr>
              <a:t>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2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C9F8-B182-C3E5-81C4-7D5F02B8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PERSONA nº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047EEF-658C-2FFE-A32B-9D9A5D4A98B9}"/>
              </a:ext>
            </a:extLst>
          </p:cNvPr>
          <p:cNvSpPr txBox="1"/>
          <p:nvPr/>
        </p:nvSpPr>
        <p:spPr>
          <a:xfrm>
            <a:off x="762000" y="2279018"/>
            <a:ext cx="5328920" cy="45404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Gustavo , 31 </a:t>
            </a:r>
            <a:r>
              <a:rPr lang="en-US" sz="2000" err="1"/>
              <a:t>anos</a:t>
            </a:r>
            <a:r>
              <a:rPr lang="en-US" sz="2000"/>
              <a:t>, </a:t>
            </a:r>
            <a:r>
              <a:rPr lang="en-US" sz="2000" err="1"/>
              <a:t>casado</a:t>
            </a:r>
            <a:r>
              <a:rPr lang="en-US" sz="2000"/>
              <a:t> e </a:t>
            </a:r>
            <a:r>
              <a:rPr lang="en-US" sz="2000" err="1"/>
              <a:t>morador</a:t>
            </a:r>
            <a:r>
              <a:rPr lang="en-US" sz="2000"/>
              <a:t> da </a:t>
            </a:r>
            <a:r>
              <a:rPr lang="en-US" sz="2000" err="1"/>
              <a:t>cidade</a:t>
            </a:r>
            <a:r>
              <a:rPr lang="en-US" sz="2000"/>
              <a:t> de São Paulo,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Mooca</a:t>
            </a:r>
            <a:r>
              <a:rPr lang="en-US" sz="2000"/>
              <a:t>;</a:t>
            </a:r>
            <a:endParaRPr lang="pt-BR" sz="2000">
              <a:cs typeface="Calibri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Gerente</a:t>
            </a:r>
            <a:r>
              <a:rPr lang="en-US" sz="2000"/>
              <a:t> de </a:t>
            </a:r>
            <a:r>
              <a:rPr lang="en-US" sz="2000" err="1"/>
              <a:t>Condomínios</a:t>
            </a:r>
            <a:r>
              <a:rPr lang="en-US" sz="2000"/>
              <a:t>, sempre </a:t>
            </a:r>
            <a:r>
              <a:rPr lang="en-US" sz="2000" err="1"/>
              <a:t>tem</a:t>
            </a:r>
            <a:r>
              <a:rPr lang="en-US" sz="2000"/>
              <a:t> </a:t>
            </a:r>
            <a:r>
              <a:rPr lang="en-US" sz="2000" err="1"/>
              <a:t>muitas</a:t>
            </a:r>
            <a:r>
              <a:rPr lang="en-US" sz="2000"/>
              <a:t> </a:t>
            </a:r>
            <a:r>
              <a:rPr lang="en-US" sz="2000" err="1"/>
              <a:t>reuniões</a:t>
            </a:r>
            <a:r>
              <a:rPr lang="en-US" sz="2000"/>
              <a:t> </a:t>
            </a:r>
            <a:r>
              <a:rPr lang="en-US" sz="2000" err="1"/>
              <a:t>externas</a:t>
            </a:r>
            <a:r>
              <a:rPr lang="en-US" sz="2000"/>
              <a:t> e </a:t>
            </a:r>
            <a:r>
              <a:rPr lang="en-US" sz="2000" err="1"/>
              <a:t>fica</a:t>
            </a:r>
            <a:r>
              <a:rPr lang="en-US" sz="2000"/>
              <a:t> </a:t>
            </a:r>
            <a:r>
              <a:rPr lang="en-US" sz="2000" err="1"/>
              <a:t>após</a:t>
            </a:r>
            <a:r>
              <a:rPr lang="en-US" sz="2000"/>
              <a:t> o </a:t>
            </a:r>
            <a:r>
              <a:rPr lang="en-US" sz="2000" err="1"/>
              <a:t>horário</a:t>
            </a:r>
            <a:r>
              <a:rPr lang="en-US" sz="2000"/>
              <a:t> no </a:t>
            </a:r>
            <a:r>
              <a:rPr lang="en-US" sz="2000" err="1"/>
              <a:t>trabalho</a:t>
            </a:r>
            <a:r>
              <a:rPr lang="en-US" sz="2000"/>
              <a:t> </a:t>
            </a:r>
            <a:r>
              <a:rPr lang="en-US" sz="2000" err="1"/>
              <a:t>durante</a:t>
            </a:r>
            <a:r>
              <a:rPr lang="en-US" sz="2000"/>
              <a:t> a </a:t>
            </a:r>
            <a:r>
              <a:rPr lang="en-US" sz="2000" err="1"/>
              <a:t>semana</a:t>
            </a:r>
            <a:r>
              <a:rPr lang="en-US" sz="2000"/>
              <a:t>;</a:t>
            </a:r>
            <a:endParaRPr lang="en-US" sz="200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Durante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finais</a:t>
            </a:r>
            <a:r>
              <a:rPr lang="en-US" sz="2000"/>
              <a:t> de </a:t>
            </a:r>
            <a:r>
              <a:rPr lang="en-US" sz="2000" err="1"/>
              <a:t>semana</a:t>
            </a:r>
            <a:r>
              <a:rPr lang="en-US" sz="2000"/>
              <a:t> </a:t>
            </a:r>
            <a:r>
              <a:rPr lang="en-US" sz="2000" err="1"/>
              <a:t>costuma</a:t>
            </a:r>
            <a:r>
              <a:rPr lang="en-US" sz="2000"/>
              <a:t> </a:t>
            </a:r>
            <a:r>
              <a:rPr lang="en-US" sz="2000" err="1"/>
              <a:t>programar</a:t>
            </a:r>
            <a:r>
              <a:rPr lang="en-US" sz="2000"/>
              <a:t> </a:t>
            </a:r>
            <a:r>
              <a:rPr lang="en-US" sz="2000" err="1"/>
              <a:t>momentos</a:t>
            </a:r>
            <a:r>
              <a:rPr lang="en-US" sz="2000"/>
              <a:t> de </a:t>
            </a:r>
            <a:r>
              <a:rPr lang="en-US" sz="2000" err="1"/>
              <a:t>lazer</a:t>
            </a:r>
            <a:r>
              <a:rPr lang="en-US" sz="2000"/>
              <a:t> com </a:t>
            </a:r>
            <a:r>
              <a:rPr lang="en-US" sz="2000" err="1"/>
              <a:t>sua</a:t>
            </a:r>
            <a:r>
              <a:rPr lang="en-US" sz="2000"/>
              <a:t> </a:t>
            </a:r>
            <a:r>
              <a:rPr lang="en-US" sz="2000" err="1"/>
              <a:t>esposa</a:t>
            </a:r>
            <a:r>
              <a:rPr lang="en-US" sz="2000"/>
              <a:t>, </a:t>
            </a:r>
            <a:r>
              <a:rPr lang="en-US" sz="2000" err="1"/>
              <a:t>familiares</a:t>
            </a:r>
            <a:r>
              <a:rPr lang="en-US" sz="2000"/>
              <a:t> e amigos;</a:t>
            </a:r>
            <a:endParaRPr lang="en-US" sz="200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 </a:t>
            </a:r>
            <a:r>
              <a:rPr lang="en-US" sz="2000" err="1"/>
              <a:t>seu</a:t>
            </a:r>
            <a:r>
              <a:rPr lang="en-US" sz="2000"/>
              <a:t> </a:t>
            </a:r>
            <a:r>
              <a:rPr lang="en-US" sz="2000" err="1"/>
              <a:t>programa</a:t>
            </a:r>
            <a:r>
              <a:rPr lang="en-US" sz="2000"/>
              <a:t> principal é </a:t>
            </a:r>
            <a:r>
              <a:rPr lang="en-US" sz="2000" err="1"/>
              <a:t>sair</a:t>
            </a:r>
            <a:r>
              <a:rPr lang="en-US" sz="2000"/>
              <a:t> para </a:t>
            </a:r>
            <a:r>
              <a:rPr lang="en-US" sz="2000" err="1"/>
              <a:t>almoçar</a:t>
            </a:r>
            <a:r>
              <a:rPr lang="en-US" sz="2000"/>
              <a:t> fora e </a:t>
            </a:r>
            <a:r>
              <a:rPr lang="en-US" sz="2000" err="1"/>
              <a:t>ir</a:t>
            </a:r>
            <a:r>
              <a:rPr lang="en-US" sz="2000"/>
              <a:t> </a:t>
            </a:r>
            <a:r>
              <a:rPr lang="en-US" sz="2000" err="1"/>
              <a:t>em</a:t>
            </a:r>
            <a:r>
              <a:rPr lang="en-US" sz="2000"/>
              <a:t> bares com </a:t>
            </a:r>
            <a:r>
              <a:rPr lang="en-US" sz="2000" err="1"/>
              <a:t>música</a:t>
            </a:r>
            <a:r>
              <a:rPr lang="en-US" sz="2000"/>
              <a:t> </a:t>
            </a:r>
            <a:r>
              <a:rPr lang="en-US" sz="2000" err="1"/>
              <a:t>ao</a:t>
            </a:r>
            <a:r>
              <a:rPr lang="en-US" sz="2000"/>
              <a:t> vivo, de </a:t>
            </a:r>
            <a:r>
              <a:rPr lang="en-US" sz="2000" err="1"/>
              <a:t>preferência</a:t>
            </a:r>
            <a:r>
              <a:rPr lang="en-US" sz="2000"/>
              <a:t> </a:t>
            </a:r>
            <a:r>
              <a:rPr lang="en-US" sz="2000" err="1"/>
              <a:t>pagode</a:t>
            </a:r>
            <a:r>
              <a:rPr lang="en-US" sz="2000"/>
              <a:t>. 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Ícone&#10;&#10;Descrição gerada automaticamente">
            <a:extLst>
              <a:ext uri="{FF2B5EF4-FFF2-40B4-BE49-F238E27FC236}">
                <a16:creationId xmlns:a16="http://schemas.microsoft.com/office/drawing/2014/main" id="{8CC0A9C2-60CE-AA06-C5F9-E8D9C9778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24" r="2" b="1175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B8383B-1938-4F56-CC54-A91BF4137630}"/>
              </a:ext>
            </a:extLst>
          </p:cNvPr>
          <p:cNvSpPr txBox="1"/>
          <p:nvPr/>
        </p:nvSpPr>
        <p:spPr>
          <a:xfrm>
            <a:off x="11811575" y="6494828"/>
            <a:ext cx="38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cs typeface="Calibri"/>
              </a:rPr>
              <a:t>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90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E0E0CB7-7EF2-1E2C-2C22-142BDDF6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PERSONA nº 2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D3F60AC2-755E-7D87-C818-751BBC052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74" r="2" b="126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DFB29B-57C6-F085-994C-04CB3631BBC0}"/>
              </a:ext>
            </a:extLst>
          </p:cNvPr>
          <p:cNvSpPr txBox="1"/>
          <p:nvPr/>
        </p:nvSpPr>
        <p:spPr>
          <a:xfrm>
            <a:off x="6234329" y="1948339"/>
            <a:ext cx="5314543" cy="4784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Fernanda </a:t>
            </a:r>
            <a:r>
              <a:rPr lang="en-US" sz="2000" err="1"/>
              <a:t>tem</a:t>
            </a:r>
            <a:r>
              <a:rPr lang="en-US" sz="2000"/>
              <a:t> 28 </a:t>
            </a:r>
            <a:r>
              <a:rPr lang="en-US" sz="2000" err="1"/>
              <a:t>anos</a:t>
            </a:r>
            <a:r>
              <a:rPr lang="en-US" sz="2000"/>
              <a:t>, é </a:t>
            </a:r>
            <a:r>
              <a:rPr lang="en-US" sz="2000" err="1"/>
              <a:t>solteira</a:t>
            </a:r>
            <a:r>
              <a:rPr lang="en-US" sz="2000"/>
              <a:t> e mora </a:t>
            </a:r>
            <a:r>
              <a:rPr lang="en-US" sz="2000" err="1"/>
              <a:t>sozinha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região</a:t>
            </a:r>
            <a:r>
              <a:rPr lang="en-US" sz="2000"/>
              <a:t> </a:t>
            </a:r>
            <a:r>
              <a:rPr lang="en-US" sz="2000" err="1"/>
              <a:t>metropolitana</a:t>
            </a:r>
            <a:r>
              <a:rPr lang="en-US" sz="2000"/>
              <a:t> de São Paulo,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cidade</a:t>
            </a:r>
            <a:r>
              <a:rPr lang="en-US" sz="2000"/>
              <a:t> de Carapicuíba;</a:t>
            </a:r>
            <a:endParaRPr lang="en-US" sz="2000"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Ela é </a:t>
            </a:r>
            <a:r>
              <a:rPr lang="en-US" sz="2000" err="1"/>
              <a:t>enfermeira</a:t>
            </a:r>
            <a:r>
              <a:rPr lang="en-US" sz="2000"/>
              <a:t>, mas </a:t>
            </a:r>
            <a:r>
              <a:rPr lang="en-US" sz="2000" err="1"/>
              <a:t>trabalha</a:t>
            </a:r>
            <a:r>
              <a:rPr lang="en-US" sz="2000"/>
              <a:t> no </a:t>
            </a:r>
            <a:r>
              <a:rPr lang="en-US" sz="2000" err="1"/>
              <a:t>setor</a:t>
            </a:r>
            <a:r>
              <a:rPr lang="en-US" sz="2000"/>
              <a:t> privado, </a:t>
            </a:r>
            <a:r>
              <a:rPr lang="en-US" sz="2000" err="1"/>
              <a:t>então</a:t>
            </a:r>
            <a:r>
              <a:rPr lang="en-US" sz="2000"/>
              <a:t> </a:t>
            </a:r>
            <a:r>
              <a:rPr lang="en-US" sz="2000" err="1"/>
              <a:t>sua</a:t>
            </a:r>
            <a:r>
              <a:rPr lang="en-US" sz="2000"/>
              <a:t> </a:t>
            </a:r>
            <a:r>
              <a:rPr lang="en-US" sz="2000" err="1"/>
              <a:t>rotina</a:t>
            </a:r>
            <a:r>
              <a:rPr lang="en-US" sz="2000"/>
              <a:t> de </a:t>
            </a:r>
            <a:r>
              <a:rPr lang="en-US" sz="2000" err="1"/>
              <a:t>trabalho</a:t>
            </a:r>
            <a:r>
              <a:rPr lang="en-US" sz="2000"/>
              <a:t> </a:t>
            </a:r>
            <a:r>
              <a:rPr lang="en-US" sz="2000" err="1"/>
              <a:t>ocorre</a:t>
            </a:r>
            <a:r>
              <a:rPr lang="en-US" sz="2000"/>
              <a:t> </a:t>
            </a:r>
            <a:r>
              <a:rPr lang="en-US" sz="2000" err="1"/>
              <a:t>durante</a:t>
            </a:r>
            <a:r>
              <a:rPr lang="en-US" sz="2000"/>
              <a:t> o </a:t>
            </a:r>
            <a:r>
              <a:rPr lang="en-US" sz="2000" err="1"/>
              <a:t>horário</a:t>
            </a:r>
            <a:r>
              <a:rPr lang="en-US" sz="2000"/>
              <a:t> </a:t>
            </a:r>
            <a:r>
              <a:rPr lang="en-US" sz="2000" err="1"/>
              <a:t>comercial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Fernanda </a:t>
            </a:r>
            <a:r>
              <a:rPr lang="en-US" sz="2000" err="1"/>
              <a:t>tem</a:t>
            </a:r>
            <a:r>
              <a:rPr lang="en-US" sz="2000"/>
              <a:t> </a:t>
            </a:r>
            <a:r>
              <a:rPr lang="en-US" sz="2000" err="1"/>
              <a:t>como</a:t>
            </a:r>
            <a:r>
              <a:rPr lang="en-US" sz="2000"/>
              <a:t> principal </a:t>
            </a:r>
            <a:r>
              <a:rPr lang="en-US" sz="2000" err="1"/>
              <a:t>característica</a:t>
            </a:r>
            <a:r>
              <a:rPr lang="en-US" sz="2000"/>
              <a:t> ser </a:t>
            </a:r>
            <a:r>
              <a:rPr lang="en-US" sz="2000" err="1"/>
              <a:t>muito</a:t>
            </a:r>
            <a:r>
              <a:rPr lang="en-US" sz="2000"/>
              <a:t> </a:t>
            </a:r>
            <a:r>
              <a:rPr lang="en-US" sz="2000" err="1"/>
              <a:t>comunicativa</a:t>
            </a:r>
            <a:r>
              <a:rPr lang="en-US" sz="2000"/>
              <a:t> e </a:t>
            </a:r>
            <a:r>
              <a:rPr lang="en-US" sz="2000" err="1"/>
              <a:t>ativa</a:t>
            </a:r>
            <a:r>
              <a:rPr lang="en-US" sz="2000"/>
              <a:t> </a:t>
            </a:r>
            <a:r>
              <a:rPr lang="en-US" sz="2000" err="1"/>
              <a:t>nas</a:t>
            </a:r>
            <a:r>
              <a:rPr lang="en-US" sz="2000"/>
              <a:t> redes </a:t>
            </a:r>
            <a:r>
              <a:rPr lang="en-US" sz="2000" err="1"/>
              <a:t>sociais</a:t>
            </a:r>
            <a:r>
              <a:rPr lang="en-US" sz="2000"/>
              <a:t>;</a:t>
            </a:r>
            <a:endParaRPr lang="en-US" sz="2000">
              <a:cs typeface="Calibri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>
              <a:cs typeface="Calibri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Sempre que </a:t>
            </a:r>
            <a:r>
              <a:rPr lang="en-US" sz="2000" err="1"/>
              <a:t>pode</a:t>
            </a:r>
            <a:r>
              <a:rPr lang="en-US" sz="2000"/>
              <a:t>, </a:t>
            </a:r>
            <a:r>
              <a:rPr lang="en-US" sz="2000" err="1"/>
              <a:t>ela</a:t>
            </a:r>
            <a:r>
              <a:rPr lang="en-US" sz="2000"/>
              <a:t> </a:t>
            </a:r>
            <a:r>
              <a:rPr lang="en-US" sz="2000" err="1"/>
              <a:t>visita</a:t>
            </a:r>
            <a:r>
              <a:rPr lang="en-US" sz="2000"/>
              <a:t> </a:t>
            </a:r>
            <a:r>
              <a:rPr lang="en-US" sz="2000" err="1"/>
              <a:t>locais</a:t>
            </a:r>
            <a:r>
              <a:rPr lang="en-US" sz="2000"/>
              <a:t> de boa </a:t>
            </a:r>
            <a:r>
              <a:rPr lang="en-US" sz="2000" err="1"/>
              <a:t>gastronomia</a:t>
            </a:r>
            <a:r>
              <a:rPr lang="en-US" sz="2000"/>
              <a:t>, shows e </a:t>
            </a:r>
            <a:r>
              <a:rPr lang="en-US" sz="2000" err="1"/>
              <a:t>eventos</a:t>
            </a:r>
            <a:r>
              <a:rPr lang="en-US" sz="2000"/>
              <a:t> </a:t>
            </a:r>
            <a:r>
              <a:rPr lang="en-US" sz="2000" err="1"/>
              <a:t>musicais</a:t>
            </a:r>
            <a:r>
              <a:rPr lang="en-US" sz="2000"/>
              <a:t> </a:t>
            </a:r>
            <a:r>
              <a:rPr lang="en-US" sz="2000" err="1"/>
              <a:t>acompanhada</a:t>
            </a:r>
            <a:r>
              <a:rPr lang="en-US" sz="2000"/>
              <a:t> de </a:t>
            </a:r>
            <a:r>
              <a:rPr lang="en-US" sz="2000" err="1"/>
              <a:t>suas</a:t>
            </a:r>
            <a:r>
              <a:rPr lang="en-US" sz="2000"/>
              <a:t> amigas para </a:t>
            </a:r>
            <a:r>
              <a:rPr lang="en-US" sz="2000" err="1"/>
              <a:t>poder</a:t>
            </a:r>
            <a:r>
              <a:rPr lang="en-US" sz="2000"/>
              <a:t> </a:t>
            </a:r>
            <a:r>
              <a:rPr lang="en-US" sz="2000" err="1"/>
              <a:t>indicar</a:t>
            </a:r>
            <a:r>
              <a:rPr lang="en-US" sz="2000"/>
              <a:t> </a:t>
            </a:r>
            <a:r>
              <a:rPr lang="en-US" sz="2000" err="1"/>
              <a:t>em</a:t>
            </a:r>
            <a:r>
              <a:rPr lang="en-US" sz="2000"/>
              <a:t> </a:t>
            </a:r>
            <a:r>
              <a:rPr lang="en-US" sz="2000" err="1"/>
              <a:t>seu</a:t>
            </a:r>
            <a:r>
              <a:rPr lang="en-US" sz="2000"/>
              <a:t> Instagram para </a:t>
            </a:r>
            <a:r>
              <a:rPr lang="en-US" sz="2000" err="1"/>
              <a:t>os</a:t>
            </a:r>
            <a:r>
              <a:rPr lang="en-US" sz="2000"/>
              <a:t> </a:t>
            </a:r>
            <a:r>
              <a:rPr lang="en-US" sz="2000" err="1"/>
              <a:t>seus</a:t>
            </a:r>
            <a:r>
              <a:rPr lang="en-US" sz="2000"/>
              <a:t> </a:t>
            </a:r>
            <a:r>
              <a:rPr lang="en-US" sz="2000" err="1"/>
              <a:t>seguidores</a:t>
            </a:r>
            <a:r>
              <a:rPr lang="en-US" sz="2000"/>
              <a:t>. </a:t>
            </a:r>
            <a:endParaRPr lang="en-US" sz="200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070E6823-7125-E6D2-CF97-2CDABDDAC9D3}"/>
                  </a:ext>
                </a:extLst>
              </p14:cNvPr>
              <p14:cNvContentPartPr/>
              <p14:nvPr/>
            </p14:nvContentPartPr>
            <p14:xfrm>
              <a:off x="9461499" y="2174874"/>
              <a:ext cx="15875" cy="15875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070E6823-7125-E6D2-CF97-2CDABDDAC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49" y="1381124"/>
                <a:ext cx="1587500" cy="158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DE9A9FF-23AD-46D0-0EE0-1FEB6C814320}"/>
                  </a:ext>
                </a:extLst>
              </p14:cNvPr>
              <p14:cNvContentPartPr/>
              <p14:nvPr/>
            </p14:nvContentPartPr>
            <p14:xfrm>
              <a:off x="9461499" y="2174874"/>
              <a:ext cx="15875" cy="15875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DE9A9FF-23AD-46D0-0EE0-1FEB6C814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49" y="1381124"/>
                <a:ext cx="1587500" cy="15875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26D37AEE-1D1F-BD47-B24A-1DD2EBC127AA}"/>
              </a:ext>
            </a:extLst>
          </p:cNvPr>
          <p:cNvSpPr txBox="1"/>
          <p:nvPr/>
        </p:nvSpPr>
        <p:spPr>
          <a:xfrm>
            <a:off x="-5751" y="6535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8595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C509A-12C6-3BB8-7A65-3E1FB9CF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PERSONA nº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27598C-0EFB-2ABF-F9AB-81DC8A6A680C}"/>
              </a:ext>
            </a:extLst>
          </p:cNvPr>
          <p:cNvSpPr txBox="1"/>
          <p:nvPr/>
        </p:nvSpPr>
        <p:spPr>
          <a:xfrm>
            <a:off x="762000" y="2120868"/>
            <a:ext cx="5328920" cy="47417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Eduardo, </a:t>
            </a:r>
            <a:r>
              <a:rPr lang="en-US" sz="2000" err="1">
                <a:ea typeface="+mn-lt"/>
                <a:cs typeface="+mn-lt"/>
              </a:rPr>
              <a:t>separado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tem</a:t>
            </a:r>
            <a:r>
              <a:rPr lang="en-US" sz="2000">
                <a:ea typeface="+mn-lt"/>
                <a:cs typeface="+mn-lt"/>
              </a:rPr>
              <a:t> 40 </a:t>
            </a:r>
            <a:r>
              <a:rPr lang="en-US" sz="2000" err="1">
                <a:ea typeface="+mn-lt"/>
                <a:cs typeface="+mn-lt"/>
              </a:rPr>
              <a:t>anos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três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filhos</a:t>
            </a:r>
            <a:r>
              <a:rPr lang="en-US" sz="2000">
                <a:ea typeface="+mn-lt"/>
                <a:cs typeface="+mn-lt"/>
              </a:rPr>
              <a:t> e mora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São Bernardo do Campo;</a:t>
            </a:r>
            <a:endParaRPr lang="pt-BR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Ele é </a:t>
            </a:r>
            <a:r>
              <a:rPr lang="en-US" sz="2000" err="1">
                <a:ea typeface="+mn-lt"/>
                <a:cs typeface="+mn-lt"/>
              </a:rPr>
              <a:t>dono</a:t>
            </a:r>
            <a:r>
              <a:rPr lang="en-US" sz="2000">
                <a:ea typeface="+mn-lt"/>
                <a:cs typeface="+mn-lt"/>
              </a:rPr>
              <a:t> de um bar que </a:t>
            </a:r>
            <a:r>
              <a:rPr lang="en-US" sz="2000" err="1">
                <a:ea typeface="+mn-lt"/>
                <a:cs typeface="+mn-lt"/>
              </a:rPr>
              <a:t>funciona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há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mais</a:t>
            </a:r>
            <a:r>
              <a:rPr lang="en-US" sz="2000">
                <a:ea typeface="+mn-lt"/>
                <a:cs typeface="+mn-lt"/>
              </a:rPr>
              <a:t> de 9 </a:t>
            </a:r>
            <a:r>
              <a:rPr lang="en-US" sz="2000" err="1">
                <a:ea typeface="+mn-lt"/>
                <a:cs typeface="+mn-lt"/>
              </a:rPr>
              <a:t>anos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tem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música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ao</a:t>
            </a:r>
            <a:r>
              <a:rPr lang="en-US" sz="2000">
                <a:ea typeface="+mn-lt"/>
                <a:cs typeface="+mn-lt"/>
              </a:rPr>
              <a:t> vivo a </a:t>
            </a:r>
            <a:r>
              <a:rPr lang="en-US" sz="2000" err="1">
                <a:ea typeface="+mn-lt"/>
                <a:cs typeface="+mn-lt"/>
              </a:rPr>
              <a:t>partir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quinta-feira</a:t>
            </a:r>
            <a:r>
              <a:rPr lang="en-US" sz="2000">
                <a:ea typeface="+mn-lt"/>
                <a:cs typeface="+mn-lt"/>
              </a:rPr>
              <a:t>;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paralelo</a:t>
            </a:r>
            <a:r>
              <a:rPr lang="en-US" sz="2000">
                <a:ea typeface="+mn-lt"/>
                <a:cs typeface="+mn-lt"/>
              </a:rPr>
              <a:t>, Eduardo </a:t>
            </a:r>
            <a:r>
              <a:rPr lang="en-US" sz="2000" err="1">
                <a:ea typeface="+mn-lt"/>
                <a:cs typeface="+mn-lt"/>
              </a:rPr>
              <a:t>tem</a:t>
            </a:r>
            <a:r>
              <a:rPr lang="en-US" sz="200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grupo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pagode</a:t>
            </a:r>
            <a:r>
              <a:rPr lang="en-US" sz="2000">
                <a:ea typeface="+mn-lt"/>
                <a:cs typeface="+mn-lt"/>
              </a:rPr>
              <a:t> dos </a:t>
            </a:r>
            <a:r>
              <a:rPr lang="en-US" sz="2000" err="1">
                <a:ea typeface="+mn-lt"/>
                <a:cs typeface="+mn-lt"/>
              </a:rPr>
              <a:t>anos</a:t>
            </a:r>
            <a:r>
              <a:rPr lang="en-US" sz="2000">
                <a:ea typeface="+mn-lt"/>
                <a:cs typeface="+mn-lt"/>
              </a:rPr>
              <a:t> 90 que </a:t>
            </a:r>
            <a:r>
              <a:rPr lang="en-US" sz="2000" err="1">
                <a:ea typeface="+mn-lt"/>
                <a:cs typeface="+mn-lt"/>
              </a:rPr>
              <a:t>pelo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menos</a:t>
            </a:r>
            <a:r>
              <a:rPr lang="en-US" sz="200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dia</a:t>
            </a:r>
            <a:r>
              <a:rPr lang="en-US" sz="200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semana</a:t>
            </a:r>
            <a:r>
              <a:rPr lang="en-US" sz="2000">
                <a:ea typeface="+mn-lt"/>
                <a:cs typeface="+mn-lt"/>
              </a:rPr>
              <a:t> se </a:t>
            </a:r>
            <a:r>
              <a:rPr lang="en-US" sz="2000" err="1">
                <a:ea typeface="+mn-lt"/>
                <a:cs typeface="+mn-lt"/>
              </a:rPr>
              <a:t>reúne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seu</a:t>
            </a:r>
            <a:r>
              <a:rPr lang="en-US" sz="2000">
                <a:ea typeface="+mn-lt"/>
                <a:cs typeface="+mn-lt"/>
              </a:rPr>
              <a:t> bar para </a:t>
            </a:r>
            <a:r>
              <a:rPr lang="en-US" sz="2000" err="1">
                <a:ea typeface="+mn-lt"/>
                <a:cs typeface="+mn-lt"/>
              </a:rPr>
              <a:t>tocar</a:t>
            </a:r>
            <a:r>
              <a:rPr lang="en-US" sz="2000">
                <a:ea typeface="+mn-lt"/>
                <a:cs typeface="+mn-lt"/>
              </a:rPr>
              <a:t>;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+mn-lt"/>
              <a:cs typeface="+mn-lt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a typeface="+mn-lt"/>
                <a:cs typeface="+mn-lt"/>
              </a:rPr>
              <a:t>Ultimamente</a:t>
            </a:r>
            <a:r>
              <a:rPr lang="en-US" sz="2000">
                <a:ea typeface="+mn-lt"/>
                <a:cs typeface="+mn-lt"/>
              </a:rPr>
              <a:t> o </a:t>
            </a:r>
            <a:r>
              <a:rPr lang="en-US" sz="2000" err="1">
                <a:ea typeface="+mn-lt"/>
                <a:cs typeface="+mn-lt"/>
              </a:rPr>
              <a:t>momento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maior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confusão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rotina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seu</a:t>
            </a:r>
            <a:r>
              <a:rPr lang="en-US" sz="2000">
                <a:ea typeface="+mn-lt"/>
                <a:cs typeface="+mn-lt"/>
              </a:rPr>
              <a:t> bar é o de </a:t>
            </a:r>
            <a:r>
              <a:rPr lang="en-US" sz="2000" err="1">
                <a:ea typeface="+mn-lt"/>
                <a:cs typeface="+mn-lt"/>
              </a:rPr>
              <a:t>finalizar</a:t>
            </a:r>
            <a:r>
              <a:rPr lang="en-US" sz="200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comandas</a:t>
            </a:r>
            <a:r>
              <a:rPr lang="en-US" sz="2000">
                <a:ea typeface="+mn-lt"/>
                <a:cs typeface="+mn-lt"/>
              </a:rPr>
              <a:t> dos </a:t>
            </a:r>
            <a:r>
              <a:rPr lang="en-US" sz="2000" err="1">
                <a:ea typeface="+mn-lt"/>
                <a:cs typeface="+mn-lt"/>
              </a:rPr>
              <a:t>clientes</a:t>
            </a:r>
            <a:r>
              <a:rPr lang="en-US" sz="2000">
                <a:ea typeface="+mn-lt"/>
                <a:cs typeface="+mn-lt"/>
              </a:rPr>
              <a:t>, as </a:t>
            </a:r>
            <a:r>
              <a:rPr lang="en-US" sz="2000" err="1">
                <a:ea typeface="+mn-lt"/>
                <a:cs typeface="+mn-lt"/>
              </a:rPr>
              <a:t>quais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alguns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perdem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vão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embora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devolver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simplesmente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pagam</a:t>
            </a:r>
            <a:r>
              <a:rPr lang="en-US" sz="2000">
                <a:ea typeface="+mn-lt"/>
                <a:cs typeface="+mn-lt"/>
              </a:rPr>
              <a:t>.</a:t>
            </a:r>
            <a:endParaRPr lang="pt-BR">
              <a:ea typeface="+mn-lt"/>
              <a:cs typeface="+mn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A2D112-4F40-07D1-6E2D-46DE4753A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98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3A5413-D7CA-4B79-7CE6-7585C11F709B}"/>
              </a:ext>
            </a:extLst>
          </p:cNvPr>
          <p:cNvSpPr txBox="1"/>
          <p:nvPr/>
        </p:nvSpPr>
        <p:spPr>
          <a:xfrm>
            <a:off x="11898702" y="649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7375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4" descr="Diagrama&#10;&#10;Descrição gerada automaticamente">
            <a:extLst>
              <a:ext uri="{FF2B5EF4-FFF2-40B4-BE49-F238E27FC236}">
                <a16:creationId xmlns:a16="http://schemas.microsoft.com/office/drawing/2014/main" id="{8508478B-F8C3-C6B6-F970-DEE3C7455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66" y="-3515"/>
            <a:ext cx="10433467" cy="686502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994CF50-C4B7-B0E9-7F59-1BA779AB9125}"/>
              </a:ext>
            </a:extLst>
          </p:cNvPr>
          <p:cNvSpPr txBox="1"/>
          <p:nvPr/>
        </p:nvSpPr>
        <p:spPr>
          <a:xfrm>
            <a:off x="5062843" y="6489653"/>
            <a:ext cx="2066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cs typeface="Calibri"/>
              </a:rPr>
              <a:t>FONTE: AUTORES</a:t>
            </a:r>
          </a:p>
        </p:txBody>
      </p:sp>
    </p:spTree>
    <p:extLst>
      <p:ext uri="{BB962C8B-B14F-4D97-AF65-F5344CB8AC3E}">
        <p14:creationId xmlns:p14="http://schemas.microsoft.com/office/powerpoint/2010/main" val="247316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94CF50-C4B7-B0E9-7F59-1BA779AB9125}"/>
              </a:ext>
            </a:extLst>
          </p:cNvPr>
          <p:cNvSpPr txBox="1"/>
          <p:nvPr/>
        </p:nvSpPr>
        <p:spPr>
          <a:xfrm>
            <a:off x="5062843" y="6532785"/>
            <a:ext cx="20660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cs typeface="Calibri"/>
              </a:rPr>
              <a:t>FONTE: AUTORES</a:t>
            </a:r>
          </a:p>
        </p:txBody>
      </p:sp>
      <p:pic>
        <p:nvPicPr>
          <p:cNvPr id="7" name="Imagem 4" descr="Diagrama&#10;&#10;Descrição gerada automaticamente">
            <a:extLst>
              <a:ext uri="{FF2B5EF4-FFF2-40B4-BE49-F238E27FC236}">
                <a16:creationId xmlns:a16="http://schemas.microsoft.com/office/drawing/2014/main" id="{01BD5D14-029C-C479-A95D-00A134BED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1"/>
          <a:stretch/>
        </p:blipFill>
        <p:spPr>
          <a:xfrm>
            <a:off x="301944" y="1282"/>
            <a:ext cx="11602509" cy="65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96b589-7aba-4e16-ae0d-4650c61a6b8b">
      <Terms xmlns="http://schemas.microsoft.com/office/infopath/2007/PartnerControls"/>
    </lcf76f155ced4ddcb4097134ff3c332f>
    <TaxCatchAll xmlns="d25e65ab-1380-4a02-bdbe-c54c5c2adf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BBC7A865DC24C856E0DC832DF9EF5" ma:contentTypeVersion="11" ma:contentTypeDescription="Crie um novo documento." ma:contentTypeScope="" ma:versionID="c9646c428b5f2e2a41ddea23d6d8b815">
  <xsd:schema xmlns:xsd="http://www.w3.org/2001/XMLSchema" xmlns:xs="http://www.w3.org/2001/XMLSchema" xmlns:p="http://schemas.microsoft.com/office/2006/metadata/properties" xmlns:ns2="8396b589-7aba-4e16-ae0d-4650c61a6b8b" xmlns:ns3="d25e65ab-1380-4a02-bdbe-c54c5c2adf54" targetNamespace="http://schemas.microsoft.com/office/2006/metadata/properties" ma:root="true" ma:fieldsID="e70ff1f4c7dda9c05972cd62e60c9e31" ns2:_="" ns3:_="">
    <xsd:import namespace="8396b589-7aba-4e16-ae0d-4650c61a6b8b"/>
    <xsd:import namespace="d25e65ab-1380-4a02-bdbe-c54c5c2ad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6b589-7aba-4e16-ae0d-4650c61a6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e65ab-1380-4a02-bdbe-c54c5c2ad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b92f390-ee17-49d5-8f4c-bb5814cdc441}" ma:internalName="TaxCatchAll" ma:showField="CatchAllData" ma:web="d25e65ab-1380-4a02-bdbe-c54c5c2adf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53F372-875F-42A1-9854-8FD6F4D6550B}">
  <ds:schemaRefs>
    <ds:schemaRef ds:uri="http://schemas.microsoft.com/office/2006/metadata/properties"/>
    <ds:schemaRef ds:uri="http://www.w3.org/2000/xmlns/"/>
    <ds:schemaRef ds:uri="8396b589-7aba-4e16-ae0d-4650c61a6b8b"/>
    <ds:schemaRef ds:uri="http://schemas.microsoft.com/office/infopath/2007/PartnerControls"/>
    <ds:schemaRef ds:uri="d25e65ab-1380-4a02-bdbe-c54c5c2adf54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9EF4708-5703-4A6C-AE0A-7191FC0D5B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CEAD69-DEB5-4B68-A7C0-08A027CCC60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96b589-7aba-4e16-ae0d-4650c61a6b8b"/>
    <ds:schemaRef ds:uri="d25e65ab-1380-4a02-bdbe-c54c5c2adf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1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SmartRow Elimine filas</vt:lpstr>
      <vt:lpstr>INTRODUÇÃO</vt:lpstr>
      <vt:lpstr>OBJETIVO</vt:lpstr>
      <vt:lpstr>JUSTIFICATIVA</vt:lpstr>
      <vt:lpstr>PERSONA nº 1</vt:lpstr>
      <vt:lpstr>PERSONA nº 2</vt:lpstr>
      <vt:lpstr>PERSONA nº 3</vt:lpstr>
      <vt:lpstr>Apresentação do PowerPoint</vt:lpstr>
      <vt:lpstr>Apresentação do PowerPoint</vt:lpstr>
      <vt:lpstr>ESTUDO DAS CORES</vt:lpstr>
      <vt:lpstr>TIPOGRAFIA</vt:lpstr>
      <vt:lpstr>API´s utilizadas (Exemplo)</vt:lpstr>
      <vt:lpstr>SOLUÇÃO INICIAL</vt:lpstr>
      <vt:lpstr>Apresentação do PowerPoint</vt:lpstr>
      <vt:lpstr>SOLUÇÃO FINAL</vt:lpstr>
      <vt:lpstr>CONCLUSÃO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BRUNO DE PAIVA MONTEIRO</cp:lastModifiedBy>
  <cp:revision>5</cp:revision>
  <dcterms:created xsi:type="dcterms:W3CDTF">2022-10-07T00:40:36Z</dcterms:created>
  <dcterms:modified xsi:type="dcterms:W3CDTF">2022-12-11T18:28:21Z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0x010100AA4BBC7A865DC24C856E0DC832DF9EF5</vt:lpwstr>
  </property>
  <property fmtid="{D5CDD505-2E9C-101B-9397-08002B2CF9AE}" pid="3" name="MediaServiceImageTags">
    <vt:lpwstr/>
  </property>
</Properties>
</file>