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3" r:id="rId7"/>
    <p:sldId id="262"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8/22/2014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8/22/2014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635000"/>
            <a:ext cx="8825658" cy="3329581"/>
          </a:xfrm>
        </p:spPr>
        <p:txBody>
          <a:bodyPr/>
          <a:lstStyle/>
          <a:p>
            <a:pPr algn="ctr"/>
            <a:r>
              <a:rPr lang="es-MX" dirty="0" smtClean="0"/>
              <a:t>Patrones estructurales</a:t>
            </a:r>
            <a:endParaRPr lang="es-MX" dirty="0"/>
          </a:p>
        </p:txBody>
      </p:sp>
      <p:sp>
        <p:nvSpPr>
          <p:cNvPr id="3" name="Subtítulo 2"/>
          <p:cNvSpPr>
            <a:spLocks noGrp="1"/>
          </p:cNvSpPr>
          <p:nvPr>
            <p:ph type="subTitle" idx="1"/>
          </p:nvPr>
        </p:nvSpPr>
        <p:spPr>
          <a:xfrm>
            <a:off x="1154955" y="4777380"/>
            <a:ext cx="8825658" cy="1649178"/>
          </a:xfrm>
        </p:spPr>
        <p:txBody>
          <a:bodyPr>
            <a:normAutofit fontScale="85000" lnSpcReduction="20000"/>
          </a:bodyPr>
          <a:lstStyle/>
          <a:p>
            <a:endParaRPr lang="es-MX" dirty="0" smtClean="0"/>
          </a:p>
          <a:p>
            <a:pPr algn="r"/>
            <a:r>
              <a:rPr lang="es-MX" dirty="0" smtClean="0"/>
              <a:t>CRISTIAN </a:t>
            </a:r>
            <a:r>
              <a:rPr lang="es-MX" dirty="0" err="1" smtClean="0"/>
              <a:t>Shaid</a:t>
            </a:r>
            <a:r>
              <a:rPr lang="es-MX" dirty="0" smtClean="0"/>
              <a:t> de Jesús García</a:t>
            </a:r>
          </a:p>
          <a:p>
            <a:pPr algn="r"/>
            <a:r>
              <a:rPr lang="es-MX" dirty="0" smtClean="0"/>
              <a:t>Lorenzo Alfonso Ramírez zarate</a:t>
            </a:r>
          </a:p>
          <a:p>
            <a:pPr algn="r"/>
            <a:r>
              <a:rPr lang="es-MX" dirty="0" smtClean="0"/>
              <a:t>Alberto ramos</a:t>
            </a:r>
          </a:p>
          <a:p>
            <a:pPr algn="r"/>
            <a:r>
              <a:rPr lang="es-MX" dirty="0" smtClean="0"/>
              <a:t>Osvaldo Cordova </a:t>
            </a:r>
            <a:r>
              <a:rPr lang="es-MX" dirty="0" err="1" smtClean="0"/>
              <a:t>aburto</a:t>
            </a:r>
            <a:endParaRPr lang="es-MX" dirty="0"/>
          </a:p>
        </p:txBody>
      </p:sp>
    </p:spTree>
    <p:extLst>
      <p:ext uri="{BB962C8B-B14F-4D97-AF65-F5344CB8AC3E}">
        <p14:creationId xmlns:p14="http://schemas.microsoft.com/office/powerpoint/2010/main" val="2575767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Patrón decorador (Envoltura)</a:t>
            </a:r>
            <a:endParaRPr lang="es-MX" dirty="0"/>
          </a:p>
        </p:txBody>
      </p:sp>
      <p:sp>
        <p:nvSpPr>
          <p:cNvPr id="3" name="Content Placeholder 2"/>
          <p:cNvSpPr>
            <a:spLocks noGrp="1"/>
          </p:cNvSpPr>
          <p:nvPr>
            <p:ph idx="1"/>
          </p:nvPr>
        </p:nvSpPr>
        <p:spPr/>
        <p:txBody>
          <a:bodyPr/>
          <a:lstStyle/>
          <a:p>
            <a:r>
              <a:rPr lang="es-MX" dirty="0" smtClean="0"/>
              <a:t>El </a:t>
            </a:r>
            <a:r>
              <a:rPr lang="es-MX" b="1" dirty="0" smtClean="0"/>
              <a:t>Patrón Decorador </a:t>
            </a:r>
            <a:r>
              <a:rPr lang="es-MX" dirty="0" smtClean="0"/>
              <a:t>adjunta responsabilidades adicionales a un objeto de forma dinámica.</a:t>
            </a:r>
          </a:p>
          <a:p>
            <a:r>
              <a:rPr lang="es-MX" dirty="0" smtClean="0"/>
              <a:t>Los decoradores proveen una alternativa flexible a crear subclases para extender funcionalidad.</a:t>
            </a:r>
          </a:p>
        </p:txBody>
      </p:sp>
    </p:spTree>
    <p:extLst>
      <p:ext uri="{BB962C8B-B14F-4D97-AF65-F5344CB8AC3E}">
        <p14:creationId xmlns:p14="http://schemas.microsoft.com/office/powerpoint/2010/main" val="233293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¿Cuándo se utiliza?</a:t>
            </a:r>
            <a:endParaRPr lang="es-MX" dirty="0"/>
          </a:p>
        </p:txBody>
      </p:sp>
      <p:sp>
        <p:nvSpPr>
          <p:cNvPr id="3" name="Content Placeholder 2"/>
          <p:cNvSpPr>
            <a:spLocks noGrp="1"/>
          </p:cNvSpPr>
          <p:nvPr>
            <p:ph idx="1"/>
          </p:nvPr>
        </p:nvSpPr>
        <p:spPr/>
        <p:txBody>
          <a:bodyPr/>
          <a:lstStyle/>
          <a:p>
            <a:r>
              <a:rPr lang="es-MX" dirty="0" smtClean="0"/>
              <a:t>Cuando las responsabilidades del objeto y sus comportamientos deben ser modificables dinámicamente.</a:t>
            </a:r>
          </a:p>
          <a:p>
            <a:r>
              <a:rPr lang="es-MX" dirty="0" smtClean="0"/>
              <a:t>Implementaciones concretas deberían estar desacopladas de las responsabilidades y comportamientos.</a:t>
            </a:r>
          </a:p>
          <a:p>
            <a:endParaRPr lang="es-MX" dirty="0" smtClean="0"/>
          </a:p>
        </p:txBody>
      </p:sp>
    </p:spTree>
    <p:extLst>
      <p:ext uri="{BB962C8B-B14F-4D97-AF65-F5344CB8AC3E}">
        <p14:creationId xmlns:p14="http://schemas.microsoft.com/office/powerpoint/2010/main" val="271485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vincehuston.org/dp/decorator_befo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739" y="0"/>
            <a:ext cx="797743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0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log.lukaszewski.it/wp-content/uploads/2013/03/starbuzz-decora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0306"/>
            <a:ext cx="12193011" cy="646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3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Código de la bebida</a:t>
            </a:r>
            <a:endParaRPr lang="es-MX" dirty="0"/>
          </a:p>
        </p:txBody>
      </p:sp>
      <p:pic>
        <p:nvPicPr>
          <p:cNvPr id="5" name="Picture 4"/>
          <p:cNvPicPr>
            <a:picLocks noChangeAspect="1"/>
          </p:cNvPicPr>
          <p:nvPr/>
        </p:nvPicPr>
        <p:blipFill>
          <a:blip r:embed="rId2"/>
          <a:stretch>
            <a:fillRect/>
          </a:stretch>
        </p:blipFill>
        <p:spPr>
          <a:xfrm>
            <a:off x="335959" y="399246"/>
            <a:ext cx="11571602" cy="3844342"/>
          </a:xfrm>
          <a:prstGeom prst="rect">
            <a:avLst/>
          </a:prstGeom>
        </p:spPr>
      </p:pic>
    </p:spTree>
    <p:extLst>
      <p:ext uri="{BB962C8B-B14F-4D97-AF65-F5344CB8AC3E}">
        <p14:creationId xmlns:p14="http://schemas.microsoft.com/office/powerpoint/2010/main" val="83451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Condimentos</a:t>
            </a:r>
            <a:endParaRPr lang="es-MX" dirty="0"/>
          </a:p>
        </p:txBody>
      </p:sp>
      <p:pic>
        <p:nvPicPr>
          <p:cNvPr id="4" name="Picture 3"/>
          <p:cNvPicPr>
            <a:picLocks noChangeAspect="1"/>
          </p:cNvPicPr>
          <p:nvPr/>
        </p:nvPicPr>
        <p:blipFill>
          <a:blip r:embed="rId2"/>
          <a:stretch>
            <a:fillRect/>
          </a:stretch>
        </p:blipFill>
        <p:spPr>
          <a:xfrm>
            <a:off x="450091" y="206063"/>
            <a:ext cx="10879694" cy="3973130"/>
          </a:xfrm>
          <a:prstGeom prst="rect">
            <a:avLst/>
          </a:prstGeom>
        </p:spPr>
      </p:pic>
    </p:spTree>
    <p:extLst>
      <p:ext uri="{BB962C8B-B14F-4D97-AF65-F5344CB8AC3E}">
        <p14:creationId xmlns:p14="http://schemas.microsoft.com/office/powerpoint/2010/main" val="401533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797" y="682581"/>
            <a:ext cx="11558844" cy="4942670"/>
          </a:xfrm>
          <a:prstGeom prst="rect">
            <a:avLst/>
          </a:prstGeom>
        </p:spPr>
      </p:pic>
    </p:spTree>
    <p:extLst>
      <p:ext uri="{BB962C8B-B14F-4D97-AF65-F5344CB8AC3E}">
        <p14:creationId xmlns:p14="http://schemas.microsoft.com/office/powerpoint/2010/main" val="161197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8150" y="669702"/>
            <a:ext cx="10472670" cy="5364050"/>
          </a:xfrm>
          <a:prstGeom prst="rect">
            <a:avLst/>
          </a:prstGeom>
        </p:spPr>
      </p:pic>
    </p:spTree>
    <p:extLst>
      <p:ext uri="{BB962C8B-B14F-4D97-AF65-F5344CB8AC3E}">
        <p14:creationId xmlns:p14="http://schemas.microsoft.com/office/powerpoint/2010/main" val="342738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332756"/>
            <a:ext cx="9917856" cy="5926376"/>
          </a:xfrm>
          <a:prstGeom prst="rect">
            <a:avLst/>
          </a:prstGeom>
        </p:spPr>
      </p:pic>
    </p:spTree>
    <p:extLst>
      <p:ext uri="{BB962C8B-B14F-4D97-AF65-F5344CB8AC3E}">
        <p14:creationId xmlns:p14="http://schemas.microsoft.com/office/powerpoint/2010/main" val="179974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6793" y="811369"/>
            <a:ext cx="9523142" cy="5215943"/>
          </a:xfrm>
          <a:prstGeom prst="rect">
            <a:avLst/>
          </a:prstGeom>
        </p:spPr>
      </p:pic>
    </p:spTree>
    <p:extLst>
      <p:ext uri="{BB962C8B-B14F-4D97-AF65-F5344CB8AC3E}">
        <p14:creationId xmlns:p14="http://schemas.microsoft.com/office/powerpoint/2010/main" val="70713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Bridge (1/3)</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Nombre del patrón: Bridge (Puente)</a:t>
            </a:r>
          </a:p>
          <a:p>
            <a:r>
              <a:rPr lang="es-MX" dirty="0" smtClean="0"/>
              <a:t>Sinopsis</a:t>
            </a:r>
            <a:r>
              <a:rPr lang="es-MX" dirty="0"/>
              <a:t>: La idea tras este </a:t>
            </a:r>
            <a:r>
              <a:rPr lang="es-MX" dirty="0" smtClean="0"/>
              <a:t>patrón </a:t>
            </a:r>
            <a:r>
              <a:rPr lang="es-MX" dirty="0"/>
              <a:t>es sencilla: dado que cualquier cambio que se realice sobre una abstracción afectará a todas las clases que la implementan, </a:t>
            </a:r>
            <a:r>
              <a:rPr lang="es-MX" i="1" dirty="0"/>
              <a:t>Bridge</a:t>
            </a:r>
            <a:r>
              <a:rPr lang="es-MX" dirty="0"/>
              <a:t> propone añadir un nuevo nivel de abstracción entre ambos elementos que permitan que puedan desarrollarse cada uno por su lado.</a:t>
            </a:r>
            <a:endParaRPr lang="es-MX" dirty="0" smtClean="0"/>
          </a:p>
          <a:p>
            <a:r>
              <a:rPr lang="es-MX" dirty="0" smtClean="0"/>
              <a:t>Contexto: Lo que busca es separar una interfaz de su implementación</a:t>
            </a:r>
          </a:p>
          <a:p>
            <a:r>
              <a:rPr lang="es-MX" dirty="0" smtClean="0"/>
              <a:t>Causas</a:t>
            </a:r>
            <a:r>
              <a:rPr lang="es-MX" dirty="0"/>
              <a:t>: </a:t>
            </a:r>
            <a:endParaRPr lang="es-MX" dirty="0" smtClean="0"/>
          </a:p>
          <a:p>
            <a:pPr lvl="1"/>
            <a:r>
              <a:rPr lang="es-MX" dirty="0" smtClean="0"/>
              <a:t>Cuando </a:t>
            </a:r>
            <a:r>
              <a:rPr lang="es-MX" dirty="0"/>
              <a:t>se desea evitar un enlace permanente entre la abstracción y (toda o parte de) su implementación.</a:t>
            </a:r>
          </a:p>
          <a:p>
            <a:pPr lvl="1"/>
            <a:r>
              <a:rPr lang="es-MX" dirty="0"/>
              <a:t>Cuando los cambios en la implementación de una abstracción no debe afectar a las clases que hace uso de ella.</a:t>
            </a:r>
          </a:p>
          <a:p>
            <a:pPr lvl="1"/>
            <a:r>
              <a:rPr lang="es-MX" dirty="0"/>
              <a:t>Cuando se desea compartir una implementación entre múltiples objetos.</a:t>
            </a:r>
            <a:endParaRPr lang="es-MX" dirty="0" smtClean="0"/>
          </a:p>
          <a:p>
            <a:endParaRPr lang="es-MX" dirty="0" smtClean="0"/>
          </a:p>
          <a:p>
            <a:pPr marL="457200" lvl="1" indent="0">
              <a:buNone/>
            </a:pPr>
            <a:endParaRPr lang="es-MX" dirty="0"/>
          </a:p>
          <a:p>
            <a:pPr marL="457200" lvl="1" indent="0">
              <a:buNone/>
            </a:pPr>
            <a:endParaRPr lang="es-MX" dirty="0" smtClean="0"/>
          </a:p>
        </p:txBody>
      </p:sp>
    </p:spTree>
    <p:extLst>
      <p:ext uri="{BB962C8B-B14F-4D97-AF65-F5344CB8AC3E}">
        <p14:creationId xmlns:p14="http://schemas.microsoft.com/office/powerpoint/2010/main" val="2560291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Desventajas</a:t>
            </a:r>
            <a:endParaRPr lang="es-MX" dirty="0"/>
          </a:p>
        </p:txBody>
      </p:sp>
      <p:sp>
        <p:nvSpPr>
          <p:cNvPr id="3" name="Content Placeholder 2"/>
          <p:cNvSpPr>
            <a:spLocks noGrp="1"/>
          </p:cNvSpPr>
          <p:nvPr>
            <p:ph idx="1"/>
          </p:nvPr>
        </p:nvSpPr>
        <p:spPr/>
        <p:txBody>
          <a:bodyPr/>
          <a:lstStyle/>
          <a:p>
            <a:r>
              <a:rPr lang="es-MX" dirty="0" smtClean="0"/>
              <a:t>Muchos objetos más pequeños y similares, haciendo del mantenimiento un dolor de cabeza.</a:t>
            </a:r>
          </a:p>
          <a:p>
            <a:r>
              <a:rPr lang="es-MX" dirty="0" smtClean="0"/>
              <a:t>El decorador y sus componentes no son idénticos, así que las pruebas </a:t>
            </a:r>
            <a:r>
              <a:rPr lang="es-MX" b="1" dirty="0" err="1" smtClean="0"/>
              <a:t>instanceof</a:t>
            </a:r>
            <a:r>
              <a:rPr lang="es-MX" dirty="0" smtClean="0"/>
              <a:t> fallarán.</a:t>
            </a:r>
            <a:endParaRPr lang="es-MX" dirty="0"/>
          </a:p>
        </p:txBody>
      </p:sp>
    </p:spTree>
    <p:extLst>
      <p:ext uri="{BB962C8B-B14F-4D97-AF65-F5344CB8AC3E}">
        <p14:creationId xmlns:p14="http://schemas.microsoft.com/office/powerpoint/2010/main" val="181205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Adapter</a:t>
            </a:r>
            <a:endParaRPr lang="es-MX" dirty="0"/>
          </a:p>
        </p:txBody>
      </p:sp>
      <p:sp>
        <p:nvSpPr>
          <p:cNvPr id="3" name="Subtítulo 2"/>
          <p:cNvSpPr>
            <a:spLocks noGrp="1"/>
          </p:cNvSpPr>
          <p:nvPr>
            <p:ph type="subTitle" idx="1"/>
          </p:nvPr>
        </p:nvSpPr>
        <p:spPr/>
        <p:txBody>
          <a:bodyPr>
            <a:normAutofit fontScale="77500" lnSpcReduction="20000"/>
          </a:bodyPr>
          <a:lstStyle/>
          <a:p>
            <a:pPr algn="l"/>
            <a:r>
              <a:rPr lang="es-MX" sz="2800" dirty="0" smtClean="0"/>
              <a:t>Se </a:t>
            </a:r>
            <a:r>
              <a:rPr lang="es-MX" sz="2800" dirty="0"/>
              <a:t>encarga de adaptar clases de interfaz incompatible para que trabajen de manera conjunta. </a:t>
            </a:r>
          </a:p>
        </p:txBody>
      </p:sp>
    </p:spTree>
    <p:extLst>
      <p:ext uri="{BB962C8B-B14F-4D97-AF65-F5344CB8AC3E}">
        <p14:creationId xmlns:p14="http://schemas.microsoft.com/office/powerpoint/2010/main" val="1407015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Descripción</a:t>
            </a:r>
            <a:endParaRPr lang="es-MX" dirty="0"/>
          </a:p>
        </p:txBody>
      </p:sp>
      <p:sp>
        <p:nvSpPr>
          <p:cNvPr id="3" name="Marcador de contenido 2"/>
          <p:cNvSpPr>
            <a:spLocks noGrp="1"/>
          </p:cNvSpPr>
          <p:nvPr>
            <p:ph idx="1"/>
          </p:nvPr>
        </p:nvSpPr>
        <p:spPr/>
        <p:txBody>
          <a:bodyPr>
            <a:normAutofit/>
          </a:bodyPr>
          <a:lstStyle/>
          <a:p>
            <a:pPr marL="0" indent="0" algn="just">
              <a:buNone/>
            </a:pPr>
            <a:r>
              <a:rPr lang="es-MX" sz="3200" dirty="0"/>
              <a:t>Convierte la interfaz de una clase en otra interfaz que el cliente espera. </a:t>
            </a:r>
            <a:r>
              <a:rPr lang="es-MX" sz="3200" i="1" dirty="0" err="1"/>
              <a:t>Adapter</a:t>
            </a:r>
            <a:r>
              <a:rPr lang="es-MX" sz="3200" dirty="0"/>
              <a:t> permite a las clases trabajar juntas, lo que de otra manera no podría hacerlo debido a sus interfaces incompatibles.</a:t>
            </a:r>
          </a:p>
        </p:txBody>
      </p:sp>
    </p:spTree>
    <p:extLst>
      <p:ext uri="{BB962C8B-B14F-4D97-AF65-F5344CB8AC3E}">
        <p14:creationId xmlns:p14="http://schemas.microsoft.com/office/powerpoint/2010/main" val="82721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143" y="2300797"/>
            <a:ext cx="6711584" cy="2395822"/>
          </a:xfrm>
        </p:spPr>
      </p:pic>
    </p:spTree>
    <p:extLst>
      <p:ext uri="{BB962C8B-B14F-4D97-AF65-F5344CB8AC3E}">
        <p14:creationId xmlns:p14="http://schemas.microsoft.com/office/powerpoint/2010/main" val="283588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Integrantes de Estructura</a:t>
            </a:r>
            <a:endParaRPr lang="es-MX" dirty="0"/>
          </a:p>
        </p:txBody>
      </p:sp>
      <p:sp>
        <p:nvSpPr>
          <p:cNvPr id="3" name="Marcador de contenido 2"/>
          <p:cNvSpPr>
            <a:spLocks noGrp="1"/>
          </p:cNvSpPr>
          <p:nvPr>
            <p:ph idx="1"/>
          </p:nvPr>
        </p:nvSpPr>
        <p:spPr/>
        <p:txBody>
          <a:bodyPr/>
          <a:lstStyle/>
          <a:p>
            <a:r>
              <a:rPr lang="es-MX" b="1" dirty="0"/>
              <a:t>Target</a:t>
            </a:r>
            <a:r>
              <a:rPr lang="es-MX" dirty="0"/>
              <a:t> define la interfaz específica del dominio que </a:t>
            </a:r>
            <a:r>
              <a:rPr lang="es-MX" i="1" dirty="0" err="1"/>
              <a:t>Client</a:t>
            </a:r>
            <a:r>
              <a:rPr lang="es-MX" dirty="0"/>
              <a:t> usa.</a:t>
            </a:r>
          </a:p>
          <a:p>
            <a:r>
              <a:rPr lang="es-MX" b="1" dirty="0" err="1"/>
              <a:t>Client</a:t>
            </a:r>
            <a:r>
              <a:rPr lang="es-MX" dirty="0"/>
              <a:t> colabora con la conformación de objetos para la interfaz </a:t>
            </a:r>
            <a:r>
              <a:rPr lang="es-MX" i="1" dirty="0"/>
              <a:t>Target</a:t>
            </a:r>
            <a:r>
              <a:rPr lang="es-MX" dirty="0"/>
              <a:t>.</a:t>
            </a:r>
          </a:p>
          <a:p>
            <a:r>
              <a:rPr lang="es-MX" b="1" dirty="0" err="1"/>
              <a:t>Adaptee</a:t>
            </a:r>
            <a:r>
              <a:rPr lang="es-MX" dirty="0"/>
              <a:t> define una interfaz existente que necesita adaptarse</a:t>
            </a:r>
          </a:p>
          <a:p>
            <a:r>
              <a:rPr lang="es-MX" b="1" dirty="0" err="1"/>
              <a:t>Adapter</a:t>
            </a:r>
            <a:r>
              <a:rPr lang="es-MX" dirty="0"/>
              <a:t> adapta la interfaz de </a:t>
            </a:r>
            <a:r>
              <a:rPr lang="es-MX" i="1" dirty="0" err="1"/>
              <a:t>Adaptee</a:t>
            </a:r>
            <a:r>
              <a:rPr lang="es-MX" dirty="0"/>
              <a:t> a la interfaz </a:t>
            </a:r>
            <a:r>
              <a:rPr lang="es-MX" i="1" dirty="0"/>
              <a:t>Target</a:t>
            </a:r>
            <a:endParaRPr lang="es-MX" dirty="0"/>
          </a:p>
          <a:p>
            <a:endParaRPr lang="es-MX" dirty="0"/>
          </a:p>
        </p:txBody>
      </p:sp>
    </p:spTree>
    <p:extLst>
      <p:ext uri="{BB962C8B-B14F-4D97-AF65-F5344CB8AC3E}">
        <p14:creationId xmlns:p14="http://schemas.microsoft.com/office/powerpoint/2010/main" val="826669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90943"/>
          </a:xfrm>
        </p:spPr>
        <p:txBody>
          <a:bodyPr>
            <a:normAutofit fontScale="90000"/>
          </a:bodyPr>
          <a:lstStyle/>
          <a:p>
            <a:r>
              <a:rPr lang="es-MX" dirty="0" smtClean="0"/>
              <a:t>Consecuencias</a:t>
            </a:r>
            <a:endParaRPr lang="es-MX" dirty="0"/>
          </a:p>
        </p:txBody>
      </p:sp>
      <p:sp>
        <p:nvSpPr>
          <p:cNvPr id="3" name="Marcador de contenido 2"/>
          <p:cNvSpPr>
            <a:spLocks noGrp="1"/>
          </p:cNvSpPr>
          <p:nvPr>
            <p:ph idx="1"/>
          </p:nvPr>
        </p:nvSpPr>
        <p:spPr>
          <a:xfrm>
            <a:off x="838200" y="1056068"/>
            <a:ext cx="10515600" cy="5525036"/>
          </a:xfrm>
        </p:spPr>
        <p:txBody>
          <a:bodyPr>
            <a:normAutofit/>
          </a:bodyPr>
          <a:lstStyle/>
          <a:p>
            <a:pPr marL="0" indent="0">
              <a:buNone/>
            </a:pPr>
            <a:r>
              <a:rPr lang="es-MX" i="1" dirty="0" smtClean="0"/>
              <a:t>Los </a:t>
            </a:r>
            <a:r>
              <a:rPr lang="es-MX" i="1" dirty="0"/>
              <a:t>adaptadores de clase y objetos tienen diferentes </a:t>
            </a:r>
            <a:r>
              <a:rPr lang="es-MX" i="1" dirty="0" err="1"/>
              <a:t>trade</a:t>
            </a:r>
            <a:r>
              <a:rPr lang="es-MX" i="1" dirty="0"/>
              <a:t>-off</a:t>
            </a:r>
            <a:endParaRPr lang="es-MX" dirty="0"/>
          </a:p>
          <a:p>
            <a:pPr lvl="1"/>
            <a:r>
              <a:rPr lang="es-MX" dirty="0"/>
              <a:t>Un adaptador de clase:</a:t>
            </a:r>
          </a:p>
          <a:p>
            <a:pPr lvl="2"/>
            <a:r>
              <a:rPr lang="es-MX" dirty="0"/>
              <a:t>Adapta </a:t>
            </a:r>
            <a:r>
              <a:rPr lang="es-MX" i="1" dirty="0" err="1"/>
              <a:t>Adaptee</a:t>
            </a:r>
            <a:r>
              <a:rPr lang="es-MX" dirty="0"/>
              <a:t> a </a:t>
            </a:r>
            <a:r>
              <a:rPr lang="es-MX" i="1" dirty="0"/>
              <a:t>Target</a:t>
            </a:r>
            <a:r>
              <a:rPr lang="es-MX" dirty="0"/>
              <a:t> encargando a una clase </a:t>
            </a:r>
            <a:r>
              <a:rPr lang="es-MX" i="1" dirty="0" err="1"/>
              <a:t>Adaptee</a:t>
            </a:r>
            <a:r>
              <a:rPr lang="es-MX" dirty="0"/>
              <a:t> concreta. Como consecuencia, una clase adaptadora no funcionará cuando se desea adaptar una clase</a:t>
            </a:r>
            <a:r>
              <a:rPr lang="es-MX"/>
              <a:t> </a:t>
            </a:r>
            <a:r>
              <a:rPr lang="es-MX" i="1" smtClean="0"/>
              <a:t>y </a:t>
            </a:r>
            <a:r>
              <a:rPr lang="es-MX" smtClean="0"/>
              <a:t>todas </a:t>
            </a:r>
            <a:r>
              <a:rPr lang="es-MX" dirty="0"/>
              <a:t>sus subclases.</a:t>
            </a:r>
          </a:p>
          <a:p>
            <a:pPr lvl="2"/>
            <a:r>
              <a:rPr lang="es-MX" dirty="0" smtClean="0"/>
              <a:t>Permite </a:t>
            </a:r>
            <a:r>
              <a:rPr lang="es-MX" dirty="0"/>
              <a:t>a los </a:t>
            </a:r>
            <a:r>
              <a:rPr lang="es-MX" i="1" dirty="0" err="1"/>
              <a:t>Adapter</a:t>
            </a:r>
            <a:r>
              <a:rPr lang="es-MX" dirty="0"/>
              <a:t> sobrescribir algo de comportamiento de </a:t>
            </a:r>
            <a:r>
              <a:rPr lang="es-MX" i="1" dirty="0" err="1"/>
              <a:t>Adaptee</a:t>
            </a:r>
            <a:r>
              <a:rPr lang="es-MX" dirty="0"/>
              <a:t>, ya que </a:t>
            </a:r>
            <a:r>
              <a:rPr lang="es-MX" i="1" dirty="0" err="1"/>
              <a:t>Adapter</a:t>
            </a:r>
            <a:r>
              <a:rPr lang="es-MX" dirty="0"/>
              <a:t> es una subclase de </a:t>
            </a:r>
            <a:r>
              <a:rPr lang="es-MX" i="1" dirty="0" err="1"/>
              <a:t>Adaptee</a:t>
            </a:r>
            <a:r>
              <a:rPr lang="es-MX" dirty="0"/>
              <a:t>.</a:t>
            </a:r>
          </a:p>
          <a:p>
            <a:pPr lvl="1"/>
            <a:r>
              <a:rPr lang="es-MX" dirty="0"/>
              <a:t>Un adaptador de objeto:</a:t>
            </a:r>
          </a:p>
          <a:p>
            <a:pPr lvl="2"/>
            <a:r>
              <a:rPr lang="es-MX" dirty="0"/>
              <a:t>Permite que un único </a:t>
            </a:r>
            <a:r>
              <a:rPr lang="es-MX" i="1" dirty="0" err="1"/>
              <a:t>Adapter</a:t>
            </a:r>
            <a:r>
              <a:rPr lang="es-MX" dirty="0"/>
              <a:t> trabaje con muchos </a:t>
            </a:r>
            <a:r>
              <a:rPr lang="es-MX" i="1" dirty="0" err="1"/>
              <a:t>Adaptees</a:t>
            </a:r>
            <a:r>
              <a:rPr lang="es-MX" dirty="0"/>
              <a:t>, es decir, el </a:t>
            </a:r>
            <a:r>
              <a:rPr lang="es-MX" i="1" dirty="0" err="1"/>
              <a:t>Adapter</a:t>
            </a:r>
            <a:r>
              <a:rPr lang="es-MX" dirty="0"/>
              <a:t> por sí mismo y las subclases (si es que la tiene). El </a:t>
            </a:r>
            <a:r>
              <a:rPr lang="es-MX" i="1" dirty="0" err="1"/>
              <a:t>Adapter</a:t>
            </a:r>
            <a:r>
              <a:rPr lang="es-MX" dirty="0"/>
              <a:t> también puede agregar funcionalidad a todos los </a:t>
            </a:r>
            <a:r>
              <a:rPr lang="es-MX" i="1" dirty="0" err="1"/>
              <a:t>Adaptees</a:t>
            </a:r>
            <a:r>
              <a:rPr lang="es-MX" dirty="0"/>
              <a:t> de una sola vez.</a:t>
            </a:r>
          </a:p>
          <a:p>
            <a:pPr lvl="2"/>
            <a:r>
              <a:rPr lang="es-MX" dirty="0"/>
              <a:t>Hace difícil sobrescribir el comportamiento de </a:t>
            </a:r>
            <a:r>
              <a:rPr lang="es-MX" i="1" dirty="0" err="1"/>
              <a:t>Adaptee</a:t>
            </a:r>
            <a:r>
              <a:rPr lang="es-MX" dirty="0"/>
              <a:t>. Esto requerirá derivar </a:t>
            </a:r>
            <a:r>
              <a:rPr lang="es-MX" i="1" dirty="0" err="1"/>
              <a:t>Adaptee</a:t>
            </a:r>
            <a:r>
              <a:rPr lang="es-MX" dirty="0"/>
              <a:t> y hacer que </a:t>
            </a:r>
            <a:r>
              <a:rPr lang="es-MX" i="1" dirty="0" err="1"/>
              <a:t>Adapter</a:t>
            </a:r>
            <a:r>
              <a:rPr lang="es-MX" dirty="0"/>
              <a:t> se refiera a la subclase en lugar que al </a:t>
            </a:r>
            <a:r>
              <a:rPr lang="es-MX" i="1" dirty="0" err="1"/>
              <a:t>Adaptee</a:t>
            </a:r>
            <a:r>
              <a:rPr lang="es-MX" dirty="0"/>
              <a:t> por sí mismo</a:t>
            </a:r>
            <a:r>
              <a:rPr lang="es-MX" dirty="0" smtClean="0"/>
              <a:t>.</a:t>
            </a:r>
            <a:endParaRPr lang="es-MX" dirty="0"/>
          </a:p>
        </p:txBody>
      </p:sp>
    </p:spTree>
    <p:extLst>
      <p:ext uri="{BB962C8B-B14F-4D97-AF65-F5344CB8AC3E}">
        <p14:creationId xmlns:p14="http://schemas.microsoft.com/office/powerpoint/2010/main" val="1397451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Implementación</a:t>
            </a:r>
            <a:endParaRPr lang="es-MX" dirty="0"/>
          </a:p>
        </p:txBody>
      </p:sp>
      <p:pic>
        <p:nvPicPr>
          <p:cNvPr id="1026" name="Picture 2" descr="http://2.bp.blogspot.com/-q7jICleJtKk/UOHcJ3PcB2I/AAAAAAAABeg/9gdZ6E8-75o/s400/Contact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7862" y="2124387"/>
            <a:ext cx="7936275" cy="194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1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2050" name="Picture 2" descr="http://2.bp.blogspot.com/-9PiL3gmfPM4/UOHcIjUtyUI/AAAAAAAABeQ/CmTRT-tDQOk/s400/Ami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3726" y="365125"/>
            <a:ext cx="6421333" cy="5618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711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3074" name="Picture 2" descr="http://4.bp.blogspot.com/-jVSRauaQLH4/UOHcKUAv8TI/AAAAAAAABeo/yfG9GBIxUzg/s400/Familia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4651" y="734096"/>
            <a:ext cx="6214194" cy="551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53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098" name="Picture 2" descr="http://1.bp.blogspot.com/-17JV0V8DeMs/UOHcJChPAwI/AAAAAAAABeY/Eok_Cl-4EMI/s640/Compa%25C3%25B1erosTrabaj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3763" y="468156"/>
            <a:ext cx="8924637" cy="552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41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Bridge </a:t>
            </a:r>
            <a:r>
              <a:rPr lang="es-MX" dirty="0" smtClean="0"/>
              <a:t>(2/3)</a:t>
            </a:r>
            <a:endParaRPr lang="es-MX" dirty="0"/>
          </a:p>
        </p:txBody>
      </p:sp>
      <p:sp>
        <p:nvSpPr>
          <p:cNvPr id="3" name="Marcador de contenido 2"/>
          <p:cNvSpPr>
            <a:spLocks noGrp="1"/>
          </p:cNvSpPr>
          <p:nvPr>
            <p:ph idx="1"/>
          </p:nvPr>
        </p:nvSpPr>
        <p:spPr/>
        <p:txBody>
          <a:bodyPr>
            <a:normAutofit/>
          </a:bodyPr>
          <a:lstStyle/>
          <a:p>
            <a:r>
              <a:rPr lang="es-MX" dirty="0"/>
              <a:t>Solución</a:t>
            </a:r>
            <a:r>
              <a:rPr lang="es-MX" dirty="0" smtClean="0"/>
              <a:t>:</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444" y="2703039"/>
            <a:ext cx="5904762" cy="2895238"/>
          </a:xfrm>
          <a:prstGeom prst="rect">
            <a:avLst/>
          </a:prstGeom>
        </p:spPr>
      </p:pic>
    </p:spTree>
    <p:extLst>
      <p:ext uri="{BB962C8B-B14F-4D97-AF65-F5344CB8AC3E}">
        <p14:creationId xmlns:p14="http://schemas.microsoft.com/office/powerpoint/2010/main" val="3143487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122" name="Picture 2" descr="http://3.bp.blogspot.com/-LCm2aXcFUXY/UOHcH_uuAVI/AAAAAAAABeI/hQBdSw4Ye6Q/s640/Adaptado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5970" y="169952"/>
            <a:ext cx="7540306" cy="630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90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6146" name="Picture 2" descr="http://4.bp.blogspot.com/-ZAYfe6bX-tc/UOHeV591rFI/AAAAAAAABe8/6zHY3RUsnXw/s640/Adaptad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309" y="2140321"/>
            <a:ext cx="10764125" cy="179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70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Proxy</a:t>
            </a:r>
            <a:endParaRPr lang="es-MX" dirty="0"/>
          </a:p>
        </p:txBody>
      </p:sp>
      <p:sp>
        <p:nvSpPr>
          <p:cNvPr id="3" name="Marcador de contenido 2"/>
          <p:cNvSpPr>
            <a:spLocks noGrp="1"/>
          </p:cNvSpPr>
          <p:nvPr>
            <p:ph idx="1"/>
          </p:nvPr>
        </p:nvSpPr>
        <p:spPr/>
        <p:txBody>
          <a:bodyPr/>
          <a:lstStyle/>
          <a:p>
            <a:pPr marL="0" indent="0">
              <a:buNone/>
            </a:pPr>
            <a:r>
              <a:rPr lang="es-MX" dirty="0" smtClean="0"/>
              <a:t>Se </a:t>
            </a:r>
            <a:r>
              <a:rPr lang="es-MX" dirty="0"/>
              <a:t>utiliza como intermediario para acceder a un objeto, permitiendo controlar el acceso a él. </a:t>
            </a:r>
          </a:p>
        </p:txBody>
      </p:sp>
    </p:spTree>
    <p:extLst>
      <p:ext uri="{BB962C8B-B14F-4D97-AF65-F5344CB8AC3E}">
        <p14:creationId xmlns:p14="http://schemas.microsoft.com/office/powerpoint/2010/main" val="915274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Aplicaciones</a:t>
            </a:r>
            <a:endParaRPr lang="es-MX" dirty="0"/>
          </a:p>
        </p:txBody>
      </p:sp>
      <p:sp>
        <p:nvSpPr>
          <p:cNvPr id="3" name="Marcador de contenido 2"/>
          <p:cNvSpPr>
            <a:spLocks noGrp="1"/>
          </p:cNvSpPr>
          <p:nvPr>
            <p:ph idx="1"/>
          </p:nvPr>
        </p:nvSpPr>
        <p:spPr/>
        <p:txBody>
          <a:bodyPr/>
          <a:lstStyle/>
          <a:p>
            <a:pPr marL="0" indent="0" algn="just">
              <a:buNone/>
            </a:pPr>
            <a:r>
              <a:rPr lang="es-MX" dirty="0" smtClean="0"/>
              <a:t>Es </a:t>
            </a:r>
            <a:r>
              <a:rPr lang="es-MX" dirty="0"/>
              <a:t>ampliamente utilizado en </a:t>
            </a:r>
            <a:r>
              <a:rPr lang="es-MX" dirty="0" err="1"/>
              <a:t>frameworks</a:t>
            </a:r>
            <a:r>
              <a:rPr lang="es-MX" dirty="0"/>
              <a:t> cómo </a:t>
            </a:r>
            <a:r>
              <a:rPr lang="es-MX" dirty="0" err="1"/>
              <a:t>Hibernate</a:t>
            </a:r>
            <a:r>
              <a:rPr lang="es-MX" dirty="0"/>
              <a:t> o Spring AOP, permitiendo capturar las llamadas a objetos POJO y permitiendo insertar en ellas capacidades de persistencia para el caso de </a:t>
            </a:r>
            <a:r>
              <a:rPr lang="es-MX" dirty="0" err="1"/>
              <a:t>Hibernate</a:t>
            </a:r>
            <a:r>
              <a:rPr lang="es-MX" dirty="0"/>
              <a:t>, u otro tipo de aspectos como gestión de seguridad o transacciones para Spring AOP. </a:t>
            </a:r>
          </a:p>
        </p:txBody>
      </p:sp>
    </p:spTree>
    <p:extLst>
      <p:ext uri="{BB962C8B-B14F-4D97-AF65-F5344CB8AC3E}">
        <p14:creationId xmlns:p14="http://schemas.microsoft.com/office/powerpoint/2010/main" val="3042016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a:t>
            </a:r>
            <a:endParaRPr lang="es-MX" dirty="0"/>
          </a:p>
        </p:txBody>
      </p:sp>
      <p:pic>
        <p:nvPicPr>
          <p:cNvPr id="7170" name="Picture 2" descr="http://3.bp.blogspot.com/_WQMxntNMWT0/TNgGaP0QdoI/AAAAAAAALCQ/Dao6oOrGdQU/s400/Prox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6536" y="1953535"/>
            <a:ext cx="5357610" cy="3071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20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dirty="0"/>
              <a:t>En este patrón se identifica una interfaz </a:t>
            </a:r>
            <a:r>
              <a:rPr lang="es-MX" i="1" dirty="0" err="1"/>
              <a:t>Subject</a:t>
            </a:r>
            <a:r>
              <a:rPr lang="es-MX" dirty="0"/>
              <a:t>, un objeto </a:t>
            </a:r>
            <a:r>
              <a:rPr lang="es-MX" i="1" dirty="0" err="1"/>
              <a:t>RealSubject</a:t>
            </a:r>
            <a:r>
              <a:rPr lang="es-MX" dirty="0"/>
              <a:t> que es el objeto al que se accede a través del </a:t>
            </a:r>
            <a:r>
              <a:rPr lang="es-MX" i="1" dirty="0"/>
              <a:t>Proxy</a:t>
            </a:r>
            <a:r>
              <a:rPr lang="es-MX" dirty="0"/>
              <a:t>. El objeto </a:t>
            </a:r>
            <a:r>
              <a:rPr lang="es-MX" i="1" dirty="0"/>
              <a:t>Proxy</a:t>
            </a:r>
            <a:r>
              <a:rPr lang="es-MX" dirty="0"/>
              <a:t> mantiene una referencia al objeto </a:t>
            </a:r>
            <a:r>
              <a:rPr lang="es-MX" i="1" dirty="0" err="1"/>
              <a:t>RealSubject</a:t>
            </a:r>
            <a:r>
              <a:rPr lang="es-MX" dirty="0"/>
              <a:t> y controla el acceso a sus métodos, </a:t>
            </a:r>
            <a:r>
              <a:rPr lang="es-MX" dirty="0" err="1"/>
              <a:t>intruciendo</a:t>
            </a:r>
            <a:r>
              <a:rPr lang="es-MX" dirty="0"/>
              <a:t> las capacidades adicionales que fuesen necesarias. Tanto la clase </a:t>
            </a:r>
            <a:r>
              <a:rPr lang="es-MX" i="1" dirty="0" err="1"/>
              <a:t>RealSubject</a:t>
            </a:r>
            <a:r>
              <a:rPr lang="es-MX" dirty="0"/>
              <a:t> como la clase </a:t>
            </a:r>
            <a:r>
              <a:rPr lang="es-MX" i="1" dirty="0"/>
              <a:t>Proxy</a:t>
            </a:r>
            <a:r>
              <a:rPr lang="es-MX" dirty="0"/>
              <a:t> implementan la interfaz </a:t>
            </a:r>
            <a:r>
              <a:rPr lang="es-MX" i="1" dirty="0" err="1"/>
              <a:t>Subject</a:t>
            </a:r>
            <a:r>
              <a:rPr lang="es-MX" dirty="0"/>
              <a:t>.</a:t>
            </a:r>
          </a:p>
        </p:txBody>
      </p:sp>
    </p:spTree>
    <p:extLst>
      <p:ext uri="{BB962C8B-B14F-4D97-AF65-F5344CB8AC3E}">
        <p14:creationId xmlns:p14="http://schemas.microsoft.com/office/powerpoint/2010/main" val="1073968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pic>
        <p:nvPicPr>
          <p:cNvPr id="8194" name="Picture 2" descr="http://1.bp.blogspot.com/-sZvdyV6QwLM/TekSnYtf6hI/AAAAAAAAJOU/oSaKfcnG1cs/s1600/prox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7297" y="1016450"/>
            <a:ext cx="4185566" cy="477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112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9218" name="Picture 2" descr="http://2.bp.blogspot.com/-QdcAUINg4Jk/TekR73hGRKI/AAAAAAAAJOI/r7qM3MkJhWk/s1600/iguarda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905" y="824247"/>
            <a:ext cx="6177078" cy="136528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2.bp.blogspot.com/-v6ZRwvV8vQQ/TekSA4j_jRI/AAAAAAAAJOM/F-Yhn7xuI0Y/s1600/gh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905" y="2802227"/>
            <a:ext cx="6177078" cy="156415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4.bp.blogspot.com/-e1oqFWAfHHQ/TekSHMFMQXI/AAAAAAAAJOQ/aJdRYi28MlY/s1600/objetoremot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905" y="4785574"/>
            <a:ext cx="6177078" cy="1315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33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10242" name="Picture 2" descr="http://1.bp.blogspot.com/-tP7jpNOSONM/TekS4HAS3wI/AAAAAAAAJOY/B02dHb406lI/s1600/guardardato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846" y="1339403"/>
            <a:ext cx="8228308" cy="347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81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Consecuencias</a:t>
            </a:r>
            <a:endParaRPr lang="es-MX" dirty="0"/>
          </a:p>
        </p:txBody>
      </p:sp>
      <p:sp>
        <p:nvSpPr>
          <p:cNvPr id="3" name="Marcador de contenido 2"/>
          <p:cNvSpPr>
            <a:spLocks noGrp="1"/>
          </p:cNvSpPr>
          <p:nvPr>
            <p:ph idx="1"/>
          </p:nvPr>
        </p:nvSpPr>
        <p:spPr/>
        <p:txBody>
          <a:bodyPr/>
          <a:lstStyle/>
          <a:p>
            <a:r>
              <a:rPr lang="es-MX" dirty="0"/>
              <a:t>Introduce un nivel de dirección con diferentes usos:</a:t>
            </a:r>
          </a:p>
          <a:p>
            <a:pPr lvl="1"/>
            <a:r>
              <a:rPr lang="es-MX" dirty="0"/>
              <a:t>Un proxy remoto puede ocultar el hecho de que un objeto reside en otro espacio de direcciones.</a:t>
            </a:r>
          </a:p>
          <a:p>
            <a:pPr lvl="1"/>
            <a:r>
              <a:rPr lang="es-MX" dirty="0"/>
              <a:t>Un proxy virtual puede realizar optimizaciones, como la creación de objetos bajo demanda.</a:t>
            </a:r>
          </a:p>
          <a:p>
            <a:pPr lvl="1"/>
            <a:r>
              <a:rPr lang="es-MX" dirty="0"/>
              <a:t>Los </a:t>
            </a:r>
            <a:r>
              <a:rPr lang="es-MX" dirty="0" err="1"/>
              <a:t>proxies</a:t>
            </a:r>
            <a:r>
              <a:rPr lang="es-MX" dirty="0"/>
              <a:t> de protección y las referencias inteligentes permiten realizar tareas de mantenimiento adicionales al acceder a un objeto.</a:t>
            </a:r>
          </a:p>
          <a:p>
            <a:r>
              <a:rPr lang="es-MX" dirty="0"/>
              <a:t>Copiar un objeto grande puede ser costoso. Si la copia no se modifica, no es necesario incurrir en dicho </a:t>
            </a:r>
            <a:r>
              <a:rPr lang="es-MX" dirty="0" smtClean="0"/>
              <a:t>gasto.</a:t>
            </a:r>
            <a:endParaRPr lang="es-MX" dirty="0"/>
          </a:p>
          <a:p>
            <a:pPr marL="0" indent="0">
              <a:buNone/>
            </a:pPr>
            <a:endParaRPr lang="es-MX" dirty="0"/>
          </a:p>
        </p:txBody>
      </p:sp>
    </p:spTree>
    <p:extLst>
      <p:ext uri="{BB962C8B-B14F-4D97-AF65-F5344CB8AC3E}">
        <p14:creationId xmlns:p14="http://schemas.microsoft.com/office/powerpoint/2010/main" val="320063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Bridge </a:t>
            </a:r>
            <a:r>
              <a:rPr lang="es-MX" dirty="0" smtClean="0"/>
              <a:t>(3/3)</a:t>
            </a: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Consecuencias:</a:t>
            </a:r>
          </a:p>
          <a:p>
            <a:r>
              <a:rPr lang="es-MX" dirty="0"/>
              <a:t>1.Desacopla interface e implementación: una implementación no es limitada permanentemente a una interface. La implementación de una abstracción puede ser configurada en tiempo de ejecución. Además le es posible a un objeto cambiar su implementación en tiempo de ejecución. Desacoplando </a:t>
            </a:r>
            <a:r>
              <a:rPr lang="es-MX" dirty="0" err="1"/>
              <a:t>Abstraction</a:t>
            </a:r>
            <a:r>
              <a:rPr lang="es-MX" dirty="0"/>
              <a:t> e </a:t>
            </a:r>
            <a:r>
              <a:rPr lang="es-MX" dirty="0" err="1"/>
              <a:t>Implementor</a:t>
            </a:r>
            <a:r>
              <a:rPr lang="es-MX" dirty="0"/>
              <a:t> también elimina las dependencias sobre la implementación en tiempo de compilación. Cambiar una clase de implementación no </a:t>
            </a:r>
            <a:r>
              <a:rPr lang="es-MX" dirty="0" err="1"/>
              <a:t>require</a:t>
            </a:r>
            <a:r>
              <a:rPr lang="es-MX" dirty="0"/>
              <a:t> recompilar la clase </a:t>
            </a:r>
            <a:r>
              <a:rPr lang="es-MX" dirty="0" err="1"/>
              <a:t>Abstraction</a:t>
            </a:r>
            <a:r>
              <a:rPr lang="es-MX" dirty="0"/>
              <a:t> ni sus clientes. Esta propiedad es esencial cuando te debes asegurar la compatibilidad binaria entre diferentes versiones de una biblioteca de clases. Es más, este desacoplamiento fomenta las capas, que pueden conducir a un sistema mejor estructurado. La parte de alto nivel de un sistema sólo tiene que conocer </a:t>
            </a:r>
            <a:r>
              <a:rPr lang="es-MX" dirty="0" err="1"/>
              <a:t>Abstraction</a:t>
            </a:r>
            <a:r>
              <a:rPr lang="es-MX" dirty="0"/>
              <a:t> e </a:t>
            </a:r>
            <a:r>
              <a:rPr lang="es-MX" dirty="0" err="1"/>
              <a:t>Implementor</a:t>
            </a:r>
            <a:r>
              <a:rPr lang="es-MX" dirty="0"/>
              <a:t>.</a:t>
            </a:r>
          </a:p>
          <a:p>
            <a:r>
              <a:rPr lang="es-MX" dirty="0"/>
              <a:t>2.Mejora la extensibilidad: se puede extender las jerarquías de </a:t>
            </a:r>
            <a:r>
              <a:rPr lang="es-MX" dirty="0" err="1"/>
              <a:t>Abstraction</a:t>
            </a:r>
            <a:r>
              <a:rPr lang="es-MX" dirty="0"/>
              <a:t> e </a:t>
            </a:r>
            <a:r>
              <a:rPr lang="es-MX" dirty="0" err="1"/>
              <a:t>Implementor</a:t>
            </a:r>
            <a:r>
              <a:rPr lang="es-MX" dirty="0"/>
              <a:t> independientemente.</a:t>
            </a:r>
          </a:p>
          <a:p>
            <a:r>
              <a:rPr lang="es-MX" dirty="0"/>
              <a:t>3.Esconde los detalles de la implementación a los </a:t>
            </a:r>
            <a:r>
              <a:rPr lang="es-MX" dirty="0" err="1"/>
              <a:t>clien</a:t>
            </a:r>
            <a:endParaRPr lang="es-MX" dirty="0"/>
          </a:p>
          <a:p>
            <a:r>
              <a:rPr lang="es-MX" dirty="0"/>
              <a:t>Patrones relacionados: </a:t>
            </a:r>
            <a:r>
              <a:rPr lang="es-MX" dirty="0" err="1"/>
              <a:t>Adapter</a:t>
            </a:r>
            <a:endParaRPr lang="es-MX" dirty="0"/>
          </a:p>
          <a:p>
            <a:endParaRPr lang="es-MX" dirty="0"/>
          </a:p>
        </p:txBody>
      </p:sp>
    </p:spTree>
    <p:extLst>
      <p:ext uri="{BB962C8B-B14F-4D97-AF65-F5344CB8AC3E}">
        <p14:creationId xmlns:p14="http://schemas.microsoft.com/office/powerpoint/2010/main" val="82314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Patrón </a:t>
            </a:r>
            <a:r>
              <a:rPr lang="es-MX" dirty="0" err="1" smtClean="0"/>
              <a:t>Composite</a:t>
            </a:r>
            <a:r>
              <a:rPr lang="es-MX" dirty="0" smtClean="0"/>
              <a:t/>
            </a:r>
            <a:br>
              <a:rPr lang="es-MX" dirty="0" smtClean="0"/>
            </a:br>
            <a:r>
              <a:rPr lang="es-MX" dirty="0" smtClean="0"/>
              <a:t>(compuesto)</a:t>
            </a:r>
            <a:endParaRPr lang="es-MX" dirty="0"/>
          </a:p>
        </p:txBody>
      </p:sp>
    </p:spTree>
    <p:extLst>
      <p:ext uri="{BB962C8B-B14F-4D97-AF65-F5344CB8AC3E}">
        <p14:creationId xmlns:p14="http://schemas.microsoft.com/office/powerpoint/2010/main" val="334460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41986" y="602132"/>
            <a:ext cx="3334555" cy="4523659"/>
          </a:xfrm>
        </p:spPr>
        <p:txBody>
          <a:bodyPr>
            <a:normAutofit fontScale="92500" lnSpcReduction="10000"/>
          </a:bodyPr>
          <a:lstStyle/>
          <a:p>
            <a:pPr marL="0" indent="0">
              <a:buNone/>
            </a:pPr>
            <a:r>
              <a:rPr lang="es-MX" sz="2300" dirty="0" smtClean="0"/>
              <a:t>El patrón </a:t>
            </a:r>
            <a:r>
              <a:rPr lang="es-MX" sz="2300" dirty="0" err="1" smtClean="0"/>
              <a:t>Composite</a:t>
            </a:r>
            <a:r>
              <a:rPr lang="es-MX" sz="2300" dirty="0" smtClean="0"/>
              <a:t> nos permite construir objetos complejos partiendo de otros más sencillos utilizando una estrategia de composición recursiva. Podemos equiparar este patrón a un panal y sus celdas. Cada objeto simple (celda) puede relacionarse con otros formando una estructura más compleja (panal).</a:t>
            </a:r>
            <a:endParaRPr lang="es-MX" sz="2300" dirty="0"/>
          </a:p>
        </p:txBody>
      </p:sp>
      <p:sp>
        <p:nvSpPr>
          <p:cNvPr id="4" name="Rectángulo 3"/>
          <p:cNvSpPr/>
          <p:nvPr/>
        </p:nvSpPr>
        <p:spPr>
          <a:xfrm>
            <a:off x="5211651" y="2909800"/>
            <a:ext cx="6096000" cy="2215991"/>
          </a:xfrm>
          <a:prstGeom prst="rect">
            <a:avLst/>
          </a:prstGeom>
        </p:spPr>
        <p:txBody>
          <a:bodyPr>
            <a:spAutoFit/>
          </a:bodyPr>
          <a:lstStyle/>
          <a:p>
            <a:r>
              <a:rPr lang="es-MX" sz="2300" dirty="0" smtClean="0"/>
              <a:t>También se puede usar este patrón para tratar a todos los componentes de la estructura en árbol para, mediante una interfaz o superclase, establecer unas reglas de comportamiento que nos permitan tratar a todos los elementos de la misma manera.</a:t>
            </a:r>
            <a:endParaRPr lang="es-MX" sz="2300" dirty="0"/>
          </a:p>
        </p:txBody>
      </p:sp>
    </p:spTree>
    <p:extLst>
      <p:ext uri="{BB962C8B-B14F-4D97-AF65-F5344CB8AC3E}">
        <p14:creationId xmlns:p14="http://schemas.microsoft.com/office/powerpoint/2010/main" val="3747960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Implementación del patrón</a:t>
            </a:r>
            <a:endParaRPr lang="es-MX" dirty="0"/>
          </a:p>
        </p:txBody>
      </p:sp>
      <p:sp>
        <p:nvSpPr>
          <p:cNvPr id="3" name="Marcador de contenido 2"/>
          <p:cNvSpPr>
            <a:spLocks noGrp="1"/>
          </p:cNvSpPr>
          <p:nvPr>
            <p:ph idx="1"/>
          </p:nvPr>
        </p:nvSpPr>
        <p:spPr/>
        <p:txBody>
          <a:bodyPr>
            <a:normAutofit fontScale="85000" lnSpcReduction="20000"/>
          </a:bodyPr>
          <a:lstStyle/>
          <a:p>
            <a:r>
              <a:rPr lang="es-MX" sz="2500" dirty="0" smtClean="0"/>
              <a:t>Interfaz o superclase de comportamiento: En ella estableceremos las pautas de comportamiento que tanto los componentes como el objeto compuesto deberán cumplir.</a:t>
            </a:r>
          </a:p>
          <a:p>
            <a:r>
              <a:rPr lang="es-MX" sz="2500" dirty="0" smtClean="0"/>
              <a:t>Hojas: Serán las clases que implementan la interfaz que define el comportamiento, es decir, cada una de las celdas de nuestro panal.</a:t>
            </a:r>
          </a:p>
          <a:p>
            <a:r>
              <a:rPr lang="es-MX" sz="2500" dirty="0" err="1" smtClean="0"/>
              <a:t>Composite</a:t>
            </a:r>
            <a:r>
              <a:rPr lang="es-MX" sz="2500" dirty="0" smtClean="0"/>
              <a:t>: Será la clase que define el objeto compuesto de hojas. En este caso, el panal.</a:t>
            </a:r>
          </a:p>
          <a:p>
            <a:r>
              <a:rPr lang="es-MX" sz="2500" dirty="0" smtClean="0"/>
              <a:t>Cliente: Será la clase que utilice la implementación de este patrón</a:t>
            </a:r>
          </a:p>
          <a:p>
            <a:pPr marL="0" indent="0">
              <a:buNone/>
            </a:pPr>
            <a:r>
              <a:rPr lang="es-MX" sz="2500" dirty="0" smtClean="0"/>
              <a:t>Link de ejemplo de el patrón en UML y Java</a:t>
            </a:r>
          </a:p>
          <a:p>
            <a:pPr marL="0" indent="0">
              <a:buNone/>
            </a:pPr>
            <a:r>
              <a:rPr lang="es-MX" sz="2500" dirty="0" smtClean="0"/>
              <a:t>http://www.seas.es/blog/informatica/patrones-de-diseno-en-java-patron-composite/</a:t>
            </a:r>
            <a:endParaRPr lang="es-MX" sz="2500" dirty="0"/>
          </a:p>
        </p:txBody>
      </p:sp>
    </p:spTree>
    <p:extLst>
      <p:ext uri="{BB962C8B-B14F-4D97-AF65-F5344CB8AC3E}">
        <p14:creationId xmlns:p14="http://schemas.microsoft.com/office/powerpoint/2010/main" val="4198957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Patrón </a:t>
            </a:r>
            <a:r>
              <a:rPr lang="es-MX" dirty="0" err="1" smtClean="0"/>
              <a:t>Flyweight</a:t>
            </a:r>
            <a:endParaRPr lang="es-MX" dirty="0"/>
          </a:p>
        </p:txBody>
      </p:sp>
    </p:spTree>
    <p:extLst>
      <p:ext uri="{BB962C8B-B14F-4D97-AF65-F5344CB8AC3E}">
        <p14:creationId xmlns:p14="http://schemas.microsoft.com/office/powerpoint/2010/main" val="298484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5017" y="241524"/>
            <a:ext cx="10515600" cy="4351338"/>
          </a:xfrm>
        </p:spPr>
        <p:txBody>
          <a:bodyPr>
            <a:normAutofit fontScale="85000" lnSpcReduction="10000"/>
          </a:bodyPr>
          <a:lstStyle/>
          <a:p>
            <a:pPr marL="0" indent="0">
              <a:buNone/>
            </a:pPr>
            <a:r>
              <a:rPr lang="es-MX" b="1" dirty="0" smtClean="0"/>
              <a:t>Su objetivo: </a:t>
            </a:r>
          </a:p>
          <a:p>
            <a:r>
              <a:rPr lang="es-MX" sz="2400" dirty="0"/>
              <a:t>Busca eliminar o reducir la redundancia cuando tenemos gran cantidad de objetos que contienen información idéntica, además de lograr un equilibrio entre flexibilidad y rendimiento (uso de recursos).</a:t>
            </a:r>
            <a:r>
              <a:rPr lang="es-MX" sz="2400" dirty="0" smtClean="0"/>
              <a:t/>
            </a:r>
            <a:br>
              <a:rPr lang="es-MX" sz="2400" dirty="0" smtClean="0"/>
            </a:br>
            <a:r>
              <a:rPr lang="es-MX" sz="2400" dirty="0"/>
              <a:t>Este patrón quiere evitar el hecho de crear un gran número estados de objeto para representar a un sistema. Permite compartir estados para soportar un gran número de objetos pequeños aumentando la eficiencia en espacio.</a:t>
            </a:r>
            <a:r>
              <a:rPr lang="es-MX" sz="2400" dirty="0" smtClean="0"/>
              <a:t/>
            </a:r>
            <a:br>
              <a:rPr lang="es-MX" sz="2400" dirty="0" smtClean="0"/>
            </a:br>
            <a:r>
              <a:rPr lang="es-MX" b="1" dirty="0" smtClean="0"/>
              <a:t/>
            </a:r>
            <a:br>
              <a:rPr lang="es-MX" b="1" dirty="0" smtClean="0"/>
            </a:br>
            <a:r>
              <a:rPr lang="es-MX" b="1" dirty="0"/>
              <a:t>Este patrón se debe utilizar cuando:</a:t>
            </a:r>
            <a:r>
              <a:rPr lang="es-MX" sz="2400" dirty="0" smtClean="0"/>
              <a:t/>
            </a:r>
            <a:br>
              <a:rPr lang="es-MX" sz="2400" dirty="0" smtClean="0"/>
            </a:br>
            <a:r>
              <a:rPr lang="es-MX" sz="2400" dirty="0"/>
              <a:t>Para eliminar o reducir la redundancia cuando se tiene gran cantidad de objetos que contienen la misma información.</a:t>
            </a:r>
          </a:p>
          <a:p>
            <a:r>
              <a:rPr lang="es-MX" sz="2400" dirty="0"/>
              <a:t>Cuando la memoria es crítica para el rendimiento de la aplicación.</a:t>
            </a:r>
          </a:p>
          <a:p>
            <a:r>
              <a:rPr lang="es-MX" sz="2400" dirty="0"/>
              <a:t>La aplicación no depende de la identidad de los objetos.</a:t>
            </a:r>
          </a:p>
          <a:p>
            <a:pPr marL="0" indent="0">
              <a:buNone/>
            </a:pPr>
            <a:r>
              <a:rPr lang="es-MX" sz="2400" dirty="0" smtClean="0"/>
              <a:t>objetos</a:t>
            </a:r>
            <a:r>
              <a:rPr lang="es-MX" sz="2400" dirty="0"/>
              <a:t> ligeros, para hacer el programa más liviano.</a:t>
            </a:r>
          </a:p>
        </p:txBody>
      </p:sp>
    </p:spTree>
    <p:extLst>
      <p:ext uri="{BB962C8B-B14F-4D97-AF65-F5344CB8AC3E}">
        <p14:creationId xmlns:p14="http://schemas.microsoft.com/office/powerpoint/2010/main" val="2664177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7896" y="408949"/>
            <a:ext cx="10515600" cy="4351338"/>
          </a:xfrm>
        </p:spPr>
        <p:txBody>
          <a:bodyPr/>
          <a:lstStyle/>
          <a:p>
            <a:pPr marL="0" indent="0">
              <a:buNone/>
            </a:pPr>
            <a:r>
              <a:rPr lang="es-MX" dirty="0" smtClean="0"/>
              <a:t>Consecuencias:</a:t>
            </a:r>
          </a:p>
          <a:p>
            <a:r>
              <a:rPr lang="es-MX" sz="2500" dirty="0" smtClean="0"/>
              <a:t>Reduce en gran cantidad el peso de los datos en un servidor.</a:t>
            </a:r>
          </a:p>
          <a:p>
            <a:r>
              <a:rPr lang="es-MX" sz="2500" dirty="0" smtClean="0"/>
              <a:t>Consume un poco mas de tiempo para realizar las búsquedas.</a:t>
            </a:r>
          </a:p>
          <a:p>
            <a:r>
              <a:rPr lang="es-MX" sz="2500" dirty="0" smtClean="0"/>
              <a:t>Se complica la codificación lo que puede redundar en el aumento en la aparición de errores.</a:t>
            </a:r>
          </a:p>
          <a:p>
            <a:r>
              <a:rPr lang="es-MX" sz="2500" dirty="0" smtClean="0"/>
              <a:t>El cliente debe tener algún conocimiento de la implementación. Por esto, puede romper con la estructura cliente-servidor</a:t>
            </a:r>
            <a:r>
              <a:rPr lang="es-MX" dirty="0" smtClean="0"/>
              <a:t>.</a:t>
            </a:r>
          </a:p>
          <a:p>
            <a:pPr marL="0" indent="0">
              <a:buNone/>
            </a:pPr>
            <a:r>
              <a:rPr lang="es-MX" dirty="0" smtClean="0"/>
              <a:t>Ejemplo de código:</a:t>
            </a:r>
            <a:br>
              <a:rPr lang="es-MX" dirty="0" smtClean="0"/>
            </a:br>
            <a:r>
              <a:rPr lang="es-MX" dirty="0" smtClean="0"/>
              <a:t>http://www.avajava.com/tutorials/lessons/flyweight-pattern.html</a:t>
            </a:r>
            <a:endParaRPr lang="es-MX" dirty="0"/>
          </a:p>
        </p:txBody>
      </p:sp>
    </p:spTree>
    <p:extLst>
      <p:ext uri="{BB962C8B-B14F-4D97-AF65-F5344CB8AC3E}">
        <p14:creationId xmlns:p14="http://schemas.microsoft.com/office/powerpoint/2010/main" val="118634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Facade</a:t>
            </a:r>
            <a:r>
              <a:rPr lang="es-MX" dirty="0" smtClean="0"/>
              <a:t> (1/4)</a:t>
            </a:r>
            <a:endParaRPr lang="es-MX" dirty="0"/>
          </a:p>
        </p:txBody>
      </p:sp>
      <p:sp>
        <p:nvSpPr>
          <p:cNvPr id="3" name="Marcador de contenido 2"/>
          <p:cNvSpPr>
            <a:spLocks noGrp="1"/>
          </p:cNvSpPr>
          <p:nvPr>
            <p:ph idx="1"/>
          </p:nvPr>
        </p:nvSpPr>
        <p:spPr/>
        <p:txBody>
          <a:bodyPr>
            <a:normAutofit/>
          </a:bodyPr>
          <a:lstStyle/>
          <a:p>
            <a:r>
              <a:rPr lang="es-MX" dirty="0" smtClean="0"/>
              <a:t>Nombre del patrón: </a:t>
            </a:r>
            <a:r>
              <a:rPr lang="es-MX" dirty="0" err="1" smtClean="0"/>
              <a:t>Facade</a:t>
            </a:r>
            <a:r>
              <a:rPr lang="es-MX" dirty="0" smtClean="0"/>
              <a:t> (Fachada)</a:t>
            </a:r>
          </a:p>
          <a:p>
            <a:r>
              <a:rPr lang="es-MX" dirty="0" smtClean="0"/>
              <a:t>Sinopsis: </a:t>
            </a:r>
            <a:r>
              <a:rPr lang="es-MX" dirty="0"/>
              <a:t>Proporcionar una interfaz simplificada para un grupo de subsistemas o un sistema complejo.</a:t>
            </a:r>
            <a:endParaRPr lang="es-MX" dirty="0" smtClean="0"/>
          </a:p>
          <a:p>
            <a:r>
              <a:rPr lang="es-MX" dirty="0"/>
              <a:t>Contexto: </a:t>
            </a:r>
            <a:endParaRPr lang="es-MX" dirty="0" smtClean="0"/>
          </a:p>
          <a:p>
            <a:pPr lvl="1"/>
            <a:r>
              <a:rPr lang="es-MX" dirty="0" smtClean="0"/>
              <a:t>Simplificar </a:t>
            </a:r>
            <a:r>
              <a:rPr lang="es-MX" dirty="0"/>
              <a:t>el acceso a un conjunto de clases proporcionando una única clase que todos utilizan para comunicarse con </a:t>
            </a:r>
            <a:r>
              <a:rPr lang="es-MX" dirty="0" smtClean="0"/>
              <a:t>dicho conjunto </a:t>
            </a:r>
            <a:r>
              <a:rPr lang="es-MX" dirty="0"/>
              <a:t>de clases.</a:t>
            </a:r>
          </a:p>
          <a:p>
            <a:pPr lvl="1"/>
            <a:r>
              <a:rPr lang="es-MX" dirty="0"/>
              <a:t> Reducir la complejidad y minimizar dependencias</a:t>
            </a:r>
            <a:endParaRPr lang="es-MX" dirty="0" smtClean="0"/>
          </a:p>
          <a:p>
            <a:pPr marL="457200" lvl="1" indent="0">
              <a:buNone/>
            </a:pPr>
            <a:endParaRPr lang="es-MX" dirty="0"/>
          </a:p>
          <a:p>
            <a:pPr marL="457200" lvl="1" indent="0">
              <a:buNone/>
            </a:pPr>
            <a:endParaRPr lang="es-MX" dirty="0" smtClean="0"/>
          </a:p>
        </p:txBody>
      </p:sp>
    </p:spTree>
    <p:extLst>
      <p:ext uri="{BB962C8B-B14F-4D97-AF65-F5344CB8AC3E}">
        <p14:creationId xmlns:p14="http://schemas.microsoft.com/office/powerpoint/2010/main" val="2640446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Facade</a:t>
            </a:r>
            <a:r>
              <a:rPr lang="es-MX" dirty="0"/>
              <a:t> </a:t>
            </a:r>
            <a:r>
              <a:rPr lang="es-MX" dirty="0" smtClean="0"/>
              <a:t>(2/4)</a:t>
            </a:r>
            <a:endParaRPr lang="es-MX" dirty="0"/>
          </a:p>
        </p:txBody>
      </p:sp>
      <p:sp>
        <p:nvSpPr>
          <p:cNvPr id="3" name="Marcador de contenido 2"/>
          <p:cNvSpPr>
            <a:spLocks noGrp="1"/>
          </p:cNvSpPr>
          <p:nvPr>
            <p:ph idx="1"/>
          </p:nvPr>
        </p:nvSpPr>
        <p:spPr/>
        <p:txBody>
          <a:bodyPr/>
          <a:lstStyle/>
          <a:p>
            <a:r>
              <a:rPr lang="es-MX" dirty="0"/>
              <a:t>Causas: Se aplicará el patrón fachada cuando se necesite proporcionar una interfaz simple para un subsistema complejo, o cuando se quiera estructurar varios subsistemas en capas, ya que las fachadas serían el punto de entrada a cada nivel. Otro escenario proclive para su aplicación surge de la necesidad de desacoplar un sistema de sus clientes y de otros subsistemas, haciéndolo más independiente, portable y reutilizable (esto es, reduciendo dependencias entre los subsistemas y los clientes)</a:t>
            </a:r>
          </a:p>
          <a:p>
            <a:endParaRPr lang="es-MX" dirty="0"/>
          </a:p>
        </p:txBody>
      </p:sp>
    </p:spTree>
    <p:extLst>
      <p:ext uri="{BB962C8B-B14F-4D97-AF65-F5344CB8AC3E}">
        <p14:creationId xmlns:p14="http://schemas.microsoft.com/office/powerpoint/2010/main" val="353838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Facade</a:t>
            </a:r>
            <a:r>
              <a:rPr lang="es-MX" dirty="0" smtClean="0"/>
              <a:t> (3/4)</a:t>
            </a:r>
            <a:endParaRPr lang="es-MX" dirty="0"/>
          </a:p>
        </p:txBody>
      </p:sp>
      <p:sp>
        <p:nvSpPr>
          <p:cNvPr id="3" name="Marcador de contenido 2"/>
          <p:cNvSpPr>
            <a:spLocks noGrp="1"/>
          </p:cNvSpPr>
          <p:nvPr>
            <p:ph idx="1"/>
          </p:nvPr>
        </p:nvSpPr>
        <p:spPr/>
        <p:txBody>
          <a:bodyPr>
            <a:normAutofit lnSpcReduction="10000"/>
          </a:bodyPr>
          <a:lstStyle/>
          <a:p>
            <a:r>
              <a:rPr lang="es-MX" dirty="0"/>
              <a:t>Solución</a:t>
            </a:r>
            <a:r>
              <a:rPr lang="es-MX" dirty="0" smtClean="0"/>
              <a:t>:</a:t>
            </a:r>
          </a:p>
          <a:p>
            <a:endParaRPr lang="es-MX" dirty="0"/>
          </a:p>
          <a:p>
            <a:endParaRPr lang="es-MX" dirty="0" smtClean="0"/>
          </a:p>
          <a:p>
            <a:endParaRPr lang="es-MX" dirty="0"/>
          </a:p>
          <a:p>
            <a:endParaRPr lang="es-MX" dirty="0" smtClean="0"/>
          </a:p>
          <a:p>
            <a:endParaRPr lang="es-MX" dirty="0"/>
          </a:p>
          <a:p>
            <a:endParaRPr lang="es-MX" dirty="0" smtClean="0"/>
          </a:p>
          <a:p>
            <a:pPr marL="0" indent="0">
              <a:buNone/>
            </a:pPr>
            <a:endParaRPr lang="es-MX" dirty="0" smtClean="0"/>
          </a:p>
          <a:p>
            <a:r>
              <a:rPr lang="es-MX" dirty="0" smtClean="0"/>
              <a:t>Patrones </a:t>
            </a:r>
            <a:r>
              <a:rPr lang="es-MX" dirty="0"/>
              <a:t>relacionados: Uno de los patrones relacionados más directamente es el singleton, dado que en determinadas ocasiones las fachadas pueden ser instancias únicas</a:t>
            </a:r>
          </a:p>
          <a:p>
            <a:pPr marL="457200" lvl="1" indent="0">
              <a:buNone/>
            </a:pPr>
            <a:endParaRPr lang="es-MX" dirty="0"/>
          </a:p>
          <a:p>
            <a:pPr marL="457200" lvl="1" indent="0">
              <a:buNone/>
            </a:pPr>
            <a:endParaRPr lang="es-MX"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454" y="1319823"/>
            <a:ext cx="4867275" cy="3695700"/>
          </a:xfrm>
          <a:prstGeom prst="rect">
            <a:avLst/>
          </a:prstGeom>
        </p:spPr>
      </p:pic>
    </p:spTree>
    <p:extLst>
      <p:ext uri="{BB962C8B-B14F-4D97-AF65-F5344CB8AC3E}">
        <p14:creationId xmlns:p14="http://schemas.microsoft.com/office/powerpoint/2010/main" val="3602639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Facade</a:t>
            </a:r>
            <a:r>
              <a:rPr lang="es-MX" dirty="0" smtClean="0"/>
              <a:t> (3/4)</a:t>
            </a:r>
            <a:endParaRPr lang="es-MX" dirty="0"/>
          </a:p>
        </p:txBody>
      </p:sp>
      <p:sp>
        <p:nvSpPr>
          <p:cNvPr id="3" name="Marcador de contenido 2"/>
          <p:cNvSpPr>
            <a:spLocks noGrp="1"/>
          </p:cNvSpPr>
          <p:nvPr>
            <p:ph idx="1"/>
          </p:nvPr>
        </p:nvSpPr>
        <p:spPr/>
        <p:txBody>
          <a:bodyPr>
            <a:normAutofit/>
          </a:bodyPr>
          <a:lstStyle/>
          <a:p>
            <a:r>
              <a:rPr lang="es-MX" dirty="0" smtClean="0"/>
              <a:t>Implementación (en sublime </a:t>
            </a:r>
            <a:r>
              <a:rPr lang="es-MX" dirty="0" err="1" smtClean="0"/>
              <a:t>text</a:t>
            </a:r>
            <a:r>
              <a:rPr lang="es-MX" dirty="0" smtClean="0"/>
              <a:t>)</a:t>
            </a:r>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pPr marL="457200" lvl="1" indent="0">
              <a:buNone/>
            </a:pPr>
            <a:endParaRPr lang="es-MX" dirty="0"/>
          </a:p>
          <a:p>
            <a:pPr marL="457200" lvl="1" indent="0">
              <a:buNone/>
            </a:pPr>
            <a:endParaRPr lang="es-MX" dirty="0" smtClean="0"/>
          </a:p>
        </p:txBody>
      </p:sp>
    </p:spTree>
    <p:extLst>
      <p:ext uri="{BB962C8B-B14F-4D97-AF65-F5344CB8AC3E}">
        <p14:creationId xmlns:p14="http://schemas.microsoft.com/office/powerpoint/2010/main" val="1336216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Patrón Decorador</a:t>
            </a:r>
            <a:endParaRPr lang="es-MX" dirty="0"/>
          </a:p>
        </p:txBody>
      </p:sp>
      <p:sp>
        <p:nvSpPr>
          <p:cNvPr id="3" name="Subtitle 2"/>
          <p:cNvSpPr>
            <a:spLocks noGrp="1"/>
          </p:cNvSpPr>
          <p:nvPr>
            <p:ph type="subTitle" idx="1"/>
          </p:nvPr>
        </p:nvSpPr>
        <p:spPr/>
        <p:txBody>
          <a:bodyPr>
            <a:normAutofit fontScale="70000" lnSpcReduction="20000"/>
          </a:bodyPr>
          <a:lstStyle/>
          <a:p>
            <a:r>
              <a:rPr lang="es-MX" dirty="0" smtClean="0"/>
              <a:t>Relacionados:</a:t>
            </a:r>
          </a:p>
          <a:p>
            <a:r>
              <a:rPr lang="es-MX" dirty="0" smtClean="0"/>
              <a:t>Patrón Adaptador</a:t>
            </a:r>
          </a:p>
          <a:p>
            <a:r>
              <a:rPr lang="es-MX" dirty="0" smtClean="0"/>
              <a:t>Patrón Compuesto</a:t>
            </a:r>
            <a:endParaRPr lang="es-MX" dirty="0"/>
          </a:p>
        </p:txBody>
      </p:sp>
    </p:spTree>
    <p:extLst>
      <p:ext uri="{BB962C8B-B14F-4D97-AF65-F5344CB8AC3E}">
        <p14:creationId xmlns:p14="http://schemas.microsoft.com/office/powerpoint/2010/main" val="2367824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115</TotalTime>
  <Words>1116</Words>
  <Application>Microsoft Office PowerPoint</Application>
  <PresentationFormat>Panorámica</PresentationFormat>
  <Paragraphs>125</Paragraphs>
  <Slides>45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Arial</vt:lpstr>
      <vt:lpstr>Century Gothic</vt:lpstr>
      <vt:lpstr>Wingdings 3</vt:lpstr>
      <vt:lpstr>Ion</vt:lpstr>
      <vt:lpstr>Patrones estructurales</vt:lpstr>
      <vt:lpstr>Bridge (1/3)</vt:lpstr>
      <vt:lpstr>Bridge (2/3)</vt:lpstr>
      <vt:lpstr>Bridge (3/3)</vt:lpstr>
      <vt:lpstr>Facade (1/4)</vt:lpstr>
      <vt:lpstr>Facade (2/4)</vt:lpstr>
      <vt:lpstr>Facade (3/4)</vt:lpstr>
      <vt:lpstr>Facade (3/4)</vt:lpstr>
      <vt:lpstr>Patrón Decorador</vt:lpstr>
      <vt:lpstr>Patrón decorador (Envoltura)</vt:lpstr>
      <vt:lpstr>¿Cuándo se utiliza?</vt:lpstr>
      <vt:lpstr>Presentación de PowerPoint</vt:lpstr>
      <vt:lpstr>Presentación de PowerPoint</vt:lpstr>
      <vt:lpstr>Código de la bebida</vt:lpstr>
      <vt:lpstr>Condimentos</vt:lpstr>
      <vt:lpstr>Presentación de PowerPoint</vt:lpstr>
      <vt:lpstr>Presentación de PowerPoint</vt:lpstr>
      <vt:lpstr>Presentación de PowerPoint</vt:lpstr>
      <vt:lpstr>Presentación de PowerPoint</vt:lpstr>
      <vt:lpstr>Desventajas</vt:lpstr>
      <vt:lpstr>Adapter</vt:lpstr>
      <vt:lpstr>Descripción</vt:lpstr>
      <vt:lpstr>Estructura</vt:lpstr>
      <vt:lpstr>Integrantes de Estructura</vt:lpstr>
      <vt:lpstr>Consecuencias</vt:lpstr>
      <vt:lpstr>Implementación</vt:lpstr>
      <vt:lpstr>Presentación de PowerPoint</vt:lpstr>
      <vt:lpstr>Presentación de PowerPoint</vt:lpstr>
      <vt:lpstr>Presentación de PowerPoint</vt:lpstr>
      <vt:lpstr>Presentación de PowerPoint</vt:lpstr>
      <vt:lpstr>Presentación de PowerPoint</vt:lpstr>
      <vt:lpstr>Proxy</vt:lpstr>
      <vt:lpstr>Aplicaciones</vt:lpstr>
      <vt:lpstr>Estructura</vt:lpstr>
      <vt:lpstr>Presentación de PowerPoint</vt:lpstr>
      <vt:lpstr>Ejemplo</vt:lpstr>
      <vt:lpstr>Presentación de PowerPoint</vt:lpstr>
      <vt:lpstr>Presentación de PowerPoint</vt:lpstr>
      <vt:lpstr>Consecuencias</vt:lpstr>
      <vt:lpstr>Patrón Composite (compuesto)</vt:lpstr>
      <vt:lpstr>Presentación de PowerPoint</vt:lpstr>
      <vt:lpstr>Implementación del patrón</vt:lpstr>
      <vt:lpstr>Patrón Flyweight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estructurales</dc:title>
  <dc:creator>osvaldo cordova</dc:creator>
  <cp:lastModifiedBy>osvaldo cordova</cp:lastModifiedBy>
  <cp:revision>18</cp:revision>
  <dcterms:created xsi:type="dcterms:W3CDTF">2014-08-20T03:49:24Z</dcterms:created>
  <dcterms:modified xsi:type="dcterms:W3CDTF">2014-08-22T18:45:20Z</dcterms:modified>
</cp:coreProperties>
</file>