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65" r:id="rId5"/>
    <p:sldId id="288" r:id="rId6"/>
    <p:sldId id="289" r:id="rId7"/>
    <p:sldId id="290" r:id="rId8"/>
    <p:sldId id="291" r:id="rId9"/>
    <p:sldId id="295" r:id="rId10"/>
    <p:sldId id="296" r:id="rId11"/>
    <p:sldId id="297" r:id="rId12"/>
    <p:sldId id="298" r:id="rId13"/>
    <p:sldId id="299" r:id="rId14"/>
    <p:sldId id="300" r:id="rId15"/>
    <p:sldId id="301" r:id="rId16"/>
    <p:sldId id="302" r:id="rId17"/>
    <p:sldId id="292" r:id="rId18"/>
    <p:sldId id="293" r:id="rId19"/>
    <p:sldId id="294" r:id="rId20"/>
    <p:sldId id="264" r:id="rId21"/>
    <p:sldId id="258" r:id="rId22"/>
    <p:sldId id="269" r:id="rId23"/>
    <p:sldId id="270" r:id="rId24"/>
    <p:sldId id="271" r:id="rId25"/>
    <p:sldId id="272" r:id="rId26"/>
    <p:sldId id="259" r:id="rId27"/>
    <p:sldId id="260" r:id="rId28"/>
    <p:sldId id="261" r:id="rId29"/>
    <p:sldId id="263" r:id="rId30"/>
    <p:sldId id="262" r:id="rId31"/>
    <p:sldId id="266" r:id="rId32"/>
    <p:sldId id="267" r:id="rId33"/>
    <p:sldId id="268"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258448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132558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218654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31127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52480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125298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277489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199966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392844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72126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44038E-3E29-48A8-B0DD-67CDD85306EE}" type="datetimeFigureOut">
              <a:rPr lang="es-MX" smtClean="0"/>
              <a:t>19/09/2014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1F08103-9F19-4D3C-B7B9-F4AB32E8A9D9}" type="slidenum">
              <a:rPr lang="es-MX" smtClean="0"/>
              <a:t>‹Nº›</a:t>
            </a:fld>
            <a:endParaRPr lang="es-MX"/>
          </a:p>
        </p:txBody>
      </p:sp>
    </p:spTree>
    <p:extLst>
      <p:ext uri="{BB962C8B-B14F-4D97-AF65-F5344CB8AC3E}">
        <p14:creationId xmlns:p14="http://schemas.microsoft.com/office/powerpoint/2010/main" val="417860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038E-3E29-48A8-B0DD-67CDD85306EE}" type="datetimeFigureOut">
              <a:rPr lang="es-MX" smtClean="0"/>
              <a:t>19/09/2014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08103-9F19-4D3C-B7B9-F4AB32E8A9D9}" type="slidenum">
              <a:rPr lang="es-MX" smtClean="0"/>
              <a:t>‹Nº›</a:t>
            </a:fld>
            <a:endParaRPr lang="es-MX"/>
          </a:p>
        </p:txBody>
      </p:sp>
    </p:spTree>
    <p:extLst>
      <p:ext uri="{BB962C8B-B14F-4D97-AF65-F5344CB8AC3E}">
        <p14:creationId xmlns:p14="http://schemas.microsoft.com/office/powerpoint/2010/main" val="277391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3.bp.blogspot.com/-qbzTYbFo_og/T9E6fYetjgI/AAAAAAAAAlk/9cNRyJ2EFZs/s1600/Memento.gi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2.bp.blogspot.com/-v5i_OGZVzCw/T8Q6JjB7MUI/AAAAAAAAAko/inwxJJKJlO0/s1600/Mediator3.gif" TargetMode="Externa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hyperlink" Target="http://3.bp.blogspot.com/-iqjKDGCEblE/T8Q6LzpMb-I/AAAAAAAAAk4/407Y6fqj9To/s1600/Mediator_example.gi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196752"/>
            <a:ext cx="7772400" cy="1470025"/>
          </a:xfrm>
        </p:spPr>
        <p:txBody>
          <a:bodyPr>
            <a:normAutofit/>
          </a:bodyPr>
          <a:lstStyle/>
          <a:p>
            <a:r>
              <a:rPr lang="es-MX" sz="4800" b="1" dirty="0" smtClean="0">
                <a:solidFill>
                  <a:schemeClr val="accent1">
                    <a:lumMod val="75000"/>
                  </a:schemeClr>
                </a:solidFill>
              </a:rPr>
              <a:t>Patrones de Comportamiento</a:t>
            </a:r>
            <a:endParaRPr lang="es-MX" sz="4800" b="1" dirty="0">
              <a:solidFill>
                <a:schemeClr val="accent1">
                  <a:lumMod val="75000"/>
                </a:schemeClr>
              </a:solidFill>
            </a:endParaRPr>
          </a:p>
        </p:txBody>
      </p:sp>
      <p:sp>
        <p:nvSpPr>
          <p:cNvPr id="3" name="2 Subtítulo"/>
          <p:cNvSpPr>
            <a:spLocks noGrp="1"/>
          </p:cNvSpPr>
          <p:nvPr>
            <p:ph type="subTitle" idx="1"/>
          </p:nvPr>
        </p:nvSpPr>
        <p:spPr/>
        <p:txBody>
          <a:bodyPr/>
          <a:lstStyle/>
          <a:p>
            <a:endParaRPr lang="es-MX"/>
          </a:p>
        </p:txBody>
      </p:sp>
    </p:spTree>
    <p:extLst>
      <p:ext uri="{BB962C8B-B14F-4D97-AF65-F5344CB8AC3E}">
        <p14:creationId xmlns:p14="http://schemas.microsoft.com/office/powerpoint/2010/main" val="2100460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a:t>
            </a:r>
            <a:endParaRPr lang="es-MX" dirty="0"/>
          </a:p>
        </p:txBody>
      </p:sp>
      <p:sp>
        <p:nvSpPr>
          <p:cNvPr id="3" name="Marcador de contenido 2"/>
          <p:cNvSpPr>
            <a:spLocks noGrp="1"/>
          </p:cNvSpPr>
          <p:nvPr>
            <p:ph idx="1"/>
          </p:nvPr>
        </p:nvSpPr>
        <p:spPr/>
        <p:txBody>
          <a:bodyPr/>
          <a:lstStyle/>
          <a:p>
            <a:r>
              <a:rPr lang="es-MX" dirty="0"/>
              <a:t>Este patrón permite solicitar una operación a un objeto sin conocer realmente el contenido de esta operación, ni el receptor real de la misma. Para ello se encapsula la petición como un objeto, con lo que además se facilita la </a:t>
            </a:r>
            <a:r>
              <a:rPr lang="es-MX" dirty="0" err="1"/>
              <a:t>parametrización</a:t>
            </a:r>
            <a:r>
              <a:rPr lang="es-MX" dirty="0"/>
              <a:t> de los métodos</a:t>
            </a:r>
            <a:r>
              <a:rPr lang="es-MX" dirty="0" smtClean="0"/>
              <a:t>.</a:t>
            </a:r>
          </a:p>
          <a:p>
            <a:endParaRPr lang="es-MX" dirty="0"/>
          </a:p>
        </p:txBody>
      </p:sp>
    </p:spTree>
    <p:extLst>
      <p:ext uri="{BB962C8B-B14F-4D97-AF65-F5344CB8AC3E}">
        <p14:creationId xmlns:p14="http://schemas.microsoft.com/office/powerpoint/2010/main" val="101796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Encapsula un mensaje como un objeto, con lo que permite gestionar colas o registro de mensaje y deshacer operaciones.</a:t>
            </a:r>
          </a:p>
          <a:p>
            <a:r>
              <a:rPr lang="es-MX" dirty="0"/>
              <a:t>Soportar restaurar el estado a partir de un momento dado.</a:t>
            </a:r>
          </a:p>
          <a:p>
            <a:r>
              <a:rPr lang="es-MX" dirty="0"/>
              <a:t>Ofrecer una interfaz común que permita invocar las acciones de forma uniforme y extender el sistema con nuevas acciones de forma más sencilla.</a:t>
            </a:r>
          </a:p>
          <a:p>
            <a:endParaRPr lang="es-MX" dirty="0"/>
          </a:p>
        </p:txBody>
      </p:sp>
    </p:spTree>
    <p:extLst>
      <p:ext uri="{BB962C8B-B14F-4D97-AF65-F5344CB8AC3E}">
        <p14:creationId xmlns:p14="http://schemas.microsoft.com/office/powerpoint/2010/main" val="153967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Aplicaciones	</a:t>
            </a:r>
            <a:endParaRPr lang="es-MX" dirty="0"/>
          </a:p>
        </p:txBody>
      </p:sp>
      <p:sp>
        <p:nvSpPr>
          <p:cNvPr id="3" name="Marcador de contenido 2"/>
          <p:cNvSpPr>
            <a:spLocks noGrp="1"/>
          </p:cNvSpPr>
          <p:nvPr>
            <p:ph idx="1"/>
          </p:nvPr>
        </p:nvSpPr>
        <p:spPr/>
        <p:txBody>
          <a:bodyPr/>
          <a:lstStyle/>
          <a:p>
            <a:r>
              <a:rPr lang="es-MX" dirty="0"/>
              <a:t>Facilitar la </a:t>
            </a:r>
            <a:r>
              <a:rPr lang="es-MX" dirty="0" err="1"/>
              <a:t>parametrización</a:t>
            </a:r>
            <a:r>
              <a:rPr lang="es-MX" dirty="0"/>
              <a:t> de las acciones a realizar.</a:t>
            </a:r>
          </a:p>
          <a:p>
            <a:r>
              <a:rPr lang="es-MX" dirty="0"/>
              <a:t>Independizar el momento de petición del de ejecución.</a:t>
            </a:r>
          </a:p>
          <a:p>
            <a:r>
              <a:rPr lang="es-MX" dirty="0"/>
              <a:t>Implementar </a:t>
            </a:r>
            <a:r>
              <a:rPr lang="es-MX" dirty="0" err="1"/>
              <a:t>CallBacks</a:t>
            </a:r>
            <a:r>
              <a:rPr lang="es-MX" dirty="0"/>
              <a:t>, especificando que órdenes queremos que se ejecuten en ciertas situaciones de otras órdenes. Es decir, un parámetro de una orden puede ser otra orden a ejecutar.</a:t>
            </a:r>
          </a:p>
          <a:p>
            <a:r>
              <a:rPr lang="es-MX" dirty="0"/>
              <a:t>Soportar el "deshacer".</a:t>
            </a:r>
          </a:p>
          <a:p>
            <a:r>
              <a:rPr lang="es-MX" dirty="0"/>
              <a:t>Desarrollar sistemas utilizando órdenes de alto nivel que se construyen con operaciones sencillas (primitivas).</a:t>
            </a:r>
          </a:p>
          <a:p>
            <a:endParaRPr lang="es-MX" dirty="0"/>
          </a:p>
        </p:txBody>
      </p:sp>
    </p:spTree>
    <p:extLst>
      <p:ext uri="{BB962C8B-B14F-4D97-AF65-F5344CB8AC3E}">
        <p14:creationId xmlns:p14="http://schemas.microsoft.com/office/powerpoint/2010/main" val="217028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Participantes</a:t>
            </a:r>
            <a:endParaRPr lang="es-MX" dirty="0"/>
          </a:p>
        </p:txBody>
      </p:sp>
      <p:sp>
        <p:nvSpPr>
          <p:cNvPr id="3" name="Marcador de contenido 2"/>
          <p:cNvSpPr>
            <a:spLocks noGrp="1"/>
          </p:cNvSpPr>
          <p:nvPr>
            <p:ph idx="1"/>
          </p:nvPr>
        </p:nvSpPr>
        <p:spPr/>
        <p:txBody>
          <a:bodyPr>
            <a:normAutofit fontScale="92500" lnSpcReduction="10000"/>
          </a:bodyPr>
          <a:lstStyle/>
          <a:p>
            <a:r>
              <a:rPr lang="es-MX" dirty="0" err="1" smtClean="0"/>
              <a:t>AbstractCommand</a:t>
            </a:r>
            <a:r>
              <a:rPr lang="es-MX" dirty="0" smtClean="0"/>
              <a:t> : Clase </a:t>
            </a:r>
            <a:r>
              <a:rPr lang="es-MX" dirty="0"/>
              <a:t>que ofrece una interfaz para la ejecución de órdenes. Define los métodos </a:t>
            </a:r>
            <a:r>
              <a:rPr lang="es-MX" b="1" dirty="0"/>
              <a:t>do</a:t>
            </a:r>
            <a:r>
              <a:rPr lang="es-MX" dirty="0"/>
              <a:t> y </a:t>
            </a:r>
            <a:r>
              <a:rPr lang="es-MX" b="1" dirty="0" err="1"/>
              <a:t>undo</a:t>
            </a:r>
            <a:r>
              <a:rPr lang="es-MX" dirty="0"/>
              <a:t> que se implementarán en cada clase concreta.</a:t>
            </a:r>
          </a:p>
          <a:p>
            <a:r>
              <a:rPr lang="es-MX" dirty="0" err="1" smtClean="0"/>
              <a:t>ConcreteCommand</a:t>
            </a:r>
            <a:r>
              <a:rPr lang="es-MX" dirty="0" smtClean="0"/>
              <a:t> : Clase </a:t>
            </a:r>
            <a:r>
              <a:rPr lang="es-MX" dirty="0"/>
              <a:t>que implementa una orden concreta y sus métodos do y </a:t>
            </a:r>
            <a:r>
              <a:rPr lang="es-MX" dirty="0" err="1"/>
              <a:t>undo</a:t>
            </a:r>
            <a:r>
              <a:rPr lang="es-MX" dirty="0"/>
              <a:t>. Su constructor debe inicializar los parámetros de la orden.</a:t>
            </a:r>
          </a:p>
          <a:p>
            <a:r>
              <a:rPr lang="es-MX" dirty="0" err="1" smtClean="0"/>
              <a:t>Invoker</a:t>
            </a:r>
            <a:r>
              <a:rPr lang="es-MX" dirty="0"/>
              <a:t> </a:t>
            </a:r>
            <a:r>
              <a:rPr lang="es-MX" dirty="0" smtClean="0"/>
              <a:t>: Clase </a:t>
            </a:r>
            <a:r>
              <a:rPr lang="es-MX" dirty="0"/>
              <a:t>que instancia las órdenes, puede a su vez ejecutarlas inmediatamente (llamando a do) o dejar que el </a:t>
            </a:r>
            <a:r>
              <a:rPr lang="es-MX" dirty="0" err="1"/>
              <a:t>CommandManager</a:t>
            </a:r>
            <a:r>
              <a:rPr lang="es-MX" dirty="0"/>
              <a:t> lo haga.</a:t>
            </a:r>
          </a:p>
          <a:p>
            <a:r>
              <a:rPr lang="es-MX" dirty="0" err="1" smtClean="0"/>
              <a:t>CommandManager</a:t>
            </a:r>
            <a:r>
              <a:rPr lang="es-MX" dirty="0"/>
              <a:t> </a:t>
            </a:r>
            <a:r>
              <a:rPr lang="es-MX" dirty="0" smtClean="0"/>
              <a:t>: Responsable </a:t>
            </a:r>
            <a:r>
              <a:rPr lang="es-MX" dirty="0"/>
              <a:t>de gestionar una colección de objetos orden creadas por el </a:t>
            </a:r>
            <a:r>
              <a:rPr lang="es-MX" dirty="0" err="1"/>
              <a:t>Invoker</a:t>
            </a:r>
            <a:r>
              <a:rPr lang="es-MX" dirty="0"/>
              <a:t>. llamará a los métodos do y </a:t>
            </a:r>
            <a:r>
              <a:rPr lang="es-MX" dirty="0" err="1"/>
              <a:t>unDo</a:t>
            </a:r>
            <a:r>
              <a:rPr lang="es-MX" dirty="0"/>
              <a:t>. Gestionará su secuenciación y reordenación (sobre la base de prioridades por ejemplo).</a:t>
            </a:r>
          </a:p>
          <a:p>
            <a:endParaRPr lang="es-MX" dirty="0"/>
          </a:p>
        </p:txBody>
      </p:sp>
    </p:spTree>
    <p:extLst>
      <p:ext uri="{BB962C8B-B14F-4D97-AF65-F5344CB8AC3E}">
        <p14:creationId xmlns:p14="http://schemas.microsoft.com/office/powerpoint/2010/main" val="119528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a:t>
            </a:r>
            <a:endParaRPr lang="es-MX" dirty="0"/>
          </a:p>
        </p:txBody>
      </p:sp>
      <p:sp>
        <p:nvSpPr>
          <p:cNvPr id="3" name="Marcador de contenido 2"/>
          <p:cNvSpPr>
            <a:spLocks noGrp="1"/>
          </p:cNvSpPr>
          <p:nvPr>
            <p:ph idx="1"/>
          </p:nvPr>
        </p:nvSpPr>
        <p:spPr/>
        <p:txBody>
          <a:bodyPr/>
          <a:lstStyle/>
          <a:p>
            <a:r>
              <a:rPr lang="es-MX" dirty="0"/>
              <a:t>Se independiza la parte de la aplicación que invoca las órdenes de la implementación de los mismos.</a:t>
            </a:r>
          </a:p>
          <a:p>
            <a:r>
              <a:rPr lang="es-MX" dirty="0"/>
              <a:t>Al tratarse las órdenes como objetos, se puede realizar herencia de las mismas, composiciones de órdenes (mediante el patrón </a:t>
            </a:r>
            <a:r>
              <a:rPr lang="es-MX" dirty="0" err="1"/>
              <a:t>Composite</a:t>
            </a:r>
            <a:r>
              <a:rPr lang="es-MX" dirty="0"/>
              <a:t>).</a:t>
            </a:r>
          </a:p>
          <a:p>
            <a:r>
              <a:rPr lang="es-MX" dirty="0"/>
              <a:t>Se facilita la ampliación del conjunto de órdenes.</a:t>
            </a:r>
          </a:p>
          <a:p>
            <a:endParaRPr lang="es-MX" dirty="0"/>
          </a:p>
        </p:txBody>
      </p:sp>
    </p:spTree>
    <p:extLst>
      <p:ext uri="{BB962C8B-B14F-4D97-AF65-F5344CB8AC3E}">
        <p14:creationId xmlns:p14="http://schemas.microsoft.com/office/powerpoint/2010/main" val="385242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976" y="2052638"/>
            <a:ext cx="4965380" cy="4195762"/>
          </a:xfrm>
        </p:spPr>
      </p:pic>
    </p:spTree>
    <p:extLst>
      <p:ext uri="{BB962C8B-B14F-4D97-AF65-F5344CB8AC3E}">
        <p14:creationId xmlns:p14="http://schemas.microsoft.com/office/powerpoint/2010/main" val="190988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sp>
        <p:nvSpPr>
          <p:cNvPr id="3" name="Marcador de contenido 2"/>
          <p:cNvSpPr>
            <a:spLocks noGrp="1"/>
          </p:cNvSpPr>
          <p:nvPr>
            <p:ph idx="1"/>
          </p:nvPr>
        </p:nvSpPr>
        <p:spPr/>
        <p:txBody>
          <a:bodyPr/>
          <a:lstStyle/>
          <a:p>
            <a:r>
              <a:rPr lang="es-MX" dirty="0"/>
              <a:t>Considérese un "simple" interruptor. En este ejemplo configuramos el interruptor con dos órdenes: encender la luz </a:t>
            </a:r>
            <a:r>
              <a:rPr lang="es-MX" dirty="0" smtClean="0"/>
              <a:t>y apagar </a:t>
            </a:r>
            <a:r>
              <a:rPr lang="es-MX" dirty="0"/>
              <a:t>la luz.</a:t>
            </a:r>
          </a:p>
          <a:p>
            <a:r>
              <a:rPr lang="es-MX" dirty="0"/>
              <a:t>Un beneficio de esta implementación en particular del patrón orden es que el interruptor puede ser usado </a:t>
            </a:r>
            <a:r>
              <a:rPr lang="es-MX" dirty="0" smtClean="0"/>
              <a:t>en cualquier </a:t>
            </a:r>
            <a:r>
              <a:rPr lang="es-MX" dirty="0"/>
              <a:t>dispositivo, no solo con una luz - el interruptor en el siguiente ejemplo enciende y apaga la luz, pero </a:t>
            </a:r>
            <a:r>
              <a:rPr lang="es-MX" dirty="0" smtClean="0"/>
              <a:t>el constructor </a:t>
            </a:r>
            <a:r>
              <a:rPr lang="es-MX" dirty="0"/>
              <a:t>del interruptor es capaz de aceptar cualquier subclase de Orden para sus dos parámetros. </a:t>
            </a:r>
            <a:r>
              <a:rPr lang="es-MX" smtClean="0"/>
              <a:t>Por ejemplo</a:t>
            </a:r>
            <a:r>
              <a:rPr lang="es-MX" dirty="0"/>
              <a:t>, se podría configurar el interruptor para encender un </a:t>
            </a:r>
            <a:r>
              <a:rPr lang="es-MX"/>
              <a:t>motor</a:t>
            </a:r>
            <a:r>
              <a:rPr lang="es-MX" smtClean="0"/>
              <a:t>.</a:t>
            </a:r>
          </a:p>
          <a:p>
            <a:endParaRPr lang="es-MX" dirty="0"/>
          </a:p>
        </p:txBody>
      </p:sp>
    </p:spTree>
    <p:extLst>
      <p:ext uri="{BB962C8B-B14F-4D97-AF65-F5344CB8AC3E}">
        <p14:creationId xmlns:p14="http://schemas.microsoft.com/office/powerpoint/2010/main" val="195768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p:spPr>
        <p:txBody>
          <a:bodyPr/>
          <a:lstStyle/>
          <a:p>
            <a:pPr algn="just"/>
            <a:r>
              <a:rPr lang="es-MX" dirty="0"/>
              <a:t>El patrón de diseño </a:t>
            </a:r>
            <a:r>
              <a:rPr lang="es-MX" i="1" dirty="0"/>
              <a:t>Memento</a:t>
            </a:r>
            <a:r>
              <a:rPr lang="es-MX" dirty="0"/>
              <a:t> define tres roles diferentes:</a:t>
            </a:r>
          </a:p>
          <a:p>
            <a:pPr marL="0" lvl="0" indent="0" algn="just">
              <a:buNone/>
            </a:pPr>
            <a:r>
              <a:rPr lang="es-MX" b="1" i="1" dirty="0" smtClean="0"/>
              <a:t>	Originador</a:t>
            </a:r>
            <a:r>
              <a:rPr lang="es-MX" dirty="0"/>
              <a:t>: Es el objeto que sabe cómo </a:t>
            </a:r>
            <a:r>
              <a:rPr lang="es-MX" dirty="0" smtClean="0"/>
              <a:t>	resguardarse </a:t>
            </a:r>
            <a:r>
              <a:rPr lang="es-MX" dirty="0"/>
              <a:t>a sí mismo.</a:t>
            </a:r>
          </a:p>
          <a:p>
            <a:pPr marL="0" lvl="0" indent="0" algn="just">
              <a:buNone/>
            </a:pPr>
            <a:r>
              <a:rPr lang="es-MX" b="1" i="1" dirty="0" smtClean="0"/>
              <a:t>	Guardián</a:t>
            </a:r>
            <a:r>
              <a:rPr lang="es-MX" dirty="0"/>
              <a:t>: Es el objeto que conoce por qué </a:t>
            </a:r>
            <a:r>
              <a:rPr lang="es-MX" dirty="0" smtClean="0"/>
              <a:t>	y </a:t>
            </a:r>
            <a:r>
              <a:rPr lang="es-MX" dirty="0"/>
              <a:t>cuándo el </a:t>
            </a:r>
            <a:r>
              <a:rPr lang="es-MX" i="1" dirty="0"/>
              <a:t>Originador</a:t>
            </a:r>
            <a:r>
              <a:rPr lang="es-MX" dirty="0"/>
              <a:t> necesita almacenar </a:t>
            </a:r>
            <a:r>
              <a:rPr lang="es-MX" dirty="0" smtClean="0"/>
              <a:t>	y </a:t>
            </a:r>
            <a:r>
              <a:rPr lang="es-MX" dirty="0"/>
              <a:t>restaurarse a sí mismo.</a:t>
            </a:r>
          </a:p>
          <a:p>
            <a:pPr marL="0" lvl="0" indent="0" algn="just">
              <a:buNone/>
            </a:pPr>
            <a:r>
              <a:rPr lang="es-MX" b="1" i="1" dirty="0" smtClean="0"/>
              <a:t>	Memento</a:t>
            </a:r>
            <a:r>
              <a:rPr lang="es-MX" dirty="0"/>
              <a:t>: La "caja" de almacenamiento </a:t>
            </a:r>
            <a:r>
              <a:rPr lang="es-MX" dirty="0" smtClean="0"/>
              <a:t>	que </a:t>
            </a:r>
            <a:r>
              <a:rPr lang="es-MX" dirty="0"/>
              <a:t>es utilizado como almacenamiento por </a:t>
            </a:r>
            <a:r>
              <a:rPr lang="es-MX" dirty="0" smtClean="0"/>
              <a:t>	el </a:t>
            </a:r>
            <a:r>
              <a:rPr lang="es-MX" i="1" dirty="0"/>
              <a:t>Originador</a:t>
            </a:r>
            <a:r>
              <a:rPr lang="es-MX" dirty="0"/>
              <a:t> y cuidado por el </a:t>
            </a:r>
            <a:r>
              <a:rPr lang="es-MX" i="1" dirty="0"/>
              <a:t>Guardián</a:t>
            </a:r>
            <a:r>
              <a:rPr lang="es-MX" dirty="0"/>
              <a:t>.</a:t>
            </a:r>
          </a:p>
          <a:p>
            <a:endParaRPr lang="es-MX" dirty="0"/>
          </a:p>
        </p:txBody>
      </p:sp>
    </p:spTree>
    <p:extLst>
      <p:ext uri="{BB962C8B-B14F-4D97-AF65-F5344CB8AC3E}">
        <p14:creationId xmlns:p14="http://schemas.microsoft.com/office/powerpoint/2010/main" val="981246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lstStyle/>
          <a:p>
            <a:endParaRPr lang="es-MX" dirty="0"/>
          </a:p>
        </p:txBody>
      </p:sp>
      <p:pic>
        <p:nvPicPr>
          <p:cNvPr id="4" name="3 Imagen" descr="http://3.bp.blogspot.com/-qbzTYbFo_og/T9E6fYetjgI/AAAAAAAAAlk/9cNRyJ2EFZs/s400/Memento.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12776"/>
            <a:ext cx="3810000" cy="1619250"/>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745" y="3032026"/>
            <a:ext cx="4796058" cy="320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790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229600" cy="5505475"/>
          </a:xfrm>
        </p:spPr>
        <p:txBody>
          <a:bodyPr/>
          <a:lstStyle/>
          <a:p>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908720"/>
            <a:ext cx="8324987"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5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Cadena de responsabilidad </a:t>
            </a:r>
            <a:endParaRPr lang="es-MX" dirty="0"/>
          </a:p>
        </p:txBody>
      </p:sp>
      <p:sp>
        <p:nvSpPr>
          <p:cNvPr id="3" name="2 Subtítulo"/>
          <p:cNvSpPr>
            <a:spLocks noGrp="1"/>
          </p:cNvSpPr>
          <p:nvPr>
            <p:ph type="subTitle" idx="1"/>
          </p:nvPr>
        </p:nvSpPr>
        <p:spPr/>
        <p:txBody>
          <a:bodyPr/>
          <a:lstStyle/>
          <a:p>
            <a:endParaRPr lang="es-MX"/>
          </a:p>
        </p:txBody>
      </p:sp>
    </p:spTree>
    <p:extLst>
      <p:ext uri="{BB962C8B-B14F-4D97-AF65-F5344CB8AC3E}">
        <p14:creationId xmlns:p14="http://schemas.microsoft.com/office/powerpoint/2010/main" val="271305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a:t>
            </a:r>
            <a:endParaRPr lang="es-MX" dirty="0"/>
          </a:p>
        </p:txBody>
      </p:sp>
      <p:sp>
        <p:nvSpPr>
          <p:cNvPr id="3" name="2 Marcador de contenido"/>
          <p:cNvSpPr>
            <a:spLocks noGrp="1"/>
          </p:cNvSpPr>
          <p:nvPr>
            <p:ph idx="1"/>
          </p:nvPr>
        </p:nvSpPr>
        <p:spPr/>
        <p:txBody>
          <a:bodyPr>
            <a:normAutofit fontScale="85000" lnSpcReduction="20000"/>
          </a:bodyPr>
          <a:lstStyle/>
          <a:p>
            <a:r>
              <a:rPr lang="es-MX" b="1" dirty="0"/>
              <a:t>Reduce el acoplamiento</a:t>
            </a:r>
            <a:r>
              <a:rPr lang="es-MX" dirty="0"/>
              <a:t>. El patrón libera a un objeto de tener que saber qué otro objeto maneja una petición. Ni el receptor ni el emisor se conocen explícitamente entre ellos, y un objeto de la cadena tampoco tiene que conocer la estructura </a:t>
            </a:r>
            <a:r>
              <a:rPr lang="es-MX"/>
              <a:t>de </a:t>
            </a:r>
            <a:r>
              <a:rPr lang="es-MX" smtClean="0"/>
              <a:t>ésta</a:t>
            </a:r>
          </a:p>
          <a:p>
            <a:endParaRPr lang="es-MX" dirty="0" smtClean="0"/>
          </a:p>
          <a:p>
            <a:r>
              <a:rPr lang="es-MX" b="1" dirty="0" smtClean="0"/>
              <a:t>Añade </a:t>
            </a:r>
            <a:r>
              <a:rPr lang="es-MX" b="1" dirty="0"/>
              <a:t>flexibilidad para asignar responsabilidades a objetos</a:t>
            </a:r>
            <a:r>
              <a:rPr lang="es-MX" dirty="0"/>
              <a:t>. Se pueden añadir o cambiar responsabilidades entre objetos para tratar una petición modificando la cadena de ejecución en tiempo de ejecución. Esto se puede combinar con la herencia para especializar los manejadores estáticamente</a:t>
            </a:r>
            <a:r>
              <a:rPr lang="es-MX" dirty="0" smtClean="0"/>
              <a:t>.</a:t>
            </a:r>
            <a:endParaRPr lang="es-MX" dirty="0"/>
          </a:p>
        </p:txBody>
      </p:sp>
    </p:spTree>
    <p:extLst>
      <p:ext uri="{BB962C8B-B14F-4D97-AF65-F5344CB8AC3E}">
        <p14:creationId xmlns:p14="http://schemas.microsoft.com/office/powerpoint/2010/main" val="3845299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539552" y="1556792"/>
            <a:ext cx="8208912" cy="43924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dirty="0"/>
          </a:p>
          <a:p>
            <a:pPr algn="ctr"/>
            <a:endParaRPr lang="es-MX" dirty="0"/>
          </a:p>
        </p:txBody>
      </p:sp>
      <p:sp>
        <p:nvSpPr>
          <p:cNvPr id="5" name="4 Rectángulo"/>
          <p:cNvSpPr/>
          <p:nvPr/>
        </p:nvSpPr>
        <p:spPr>
          <a:xfrm>
            <a:off x="2051720" y="2564904"/>
            <a:ext cx="5904656" cy="29523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CAPA INTERMEDIA</a:t>
            </a:r>
            <a:endParaRPr lang="es-MX" dirty="0"/>
          </a:p>
        </p:txBody>
      </p:sp>
      <p:sp>
        <p:nvSpPr>
          <p:cNvPr id="6" name="5 Elipse"/>
          <p:cNvSpPr/>
          <p:nvPr/>
        </p:nvSpPr>
        <p:spPr>
          <a:xfrm>
            <a:off x="4355976" y="4221088"/>
            <a:ext cx="2808312" cy="11521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Capa Presentación</a:t>
            </a:r>
          </a:p>
          <a:p>
            <a:pPr algn="ctr"/>
            <a:r>
              <a:rPr lang="es-MX" dirty="0" err="1" smtClean="0"/>
              <a:t>getAyuda</a:t>
            </a:r>
            <a:r>
              <a:rPr lang="es-MX" dirty="0" smtClean="0"/>
              <a:t>()</a:t>
            </a:r>
          </a:p>
        </p:txBody>
      </p:sp>
      <p:sp>
        <p:nvSpPr>
          <p:cNvPr id="7" name="6 Título"/>
          <p:cNvSpPr>
            <a:spLocks noGrp="1"/>
          </p:cNvSpPr>
          <p:nvPr>
            <p:ph type="title"/>
          </p:nvPr>
        </p:nvSpPr>
        <p:spPr/>
        <p:txBody>
          <a:bodyPr/>
          <a:lstStyle/>
          <a:p>
            <a:endParaRPr lang="es-MX"/>
          </a:p>
        </p:txBody>
      </p:sp>
      <p:sp>
        <p:nvSpPr>
          <p:cNvPr id="8" name="1 Título"/>
          <p:cNvSpPr>
            <a:spLocks noGrp="1"/>
          </p:cNvSpPr>
          <p:nvPr>
            <p:ph idx="1"/>
          </p:nvPr>
        </p:nvSpPr>
        <p:spPr>
          <a:xfrm>
            <a:off x="2123728" y="1811858"/>
            <a:ext cx="8229600" cy="5289550"/>
          </a:xfrm>
        </p:spPr>
        <p:txBody>
          <a:bodyPr>
            <a:normAutofit fontScale="97500"/>
          </a:bodyPr>
          <a:lstStyle/>
          <a:p>
            <a:pPr marL="0" indent="0">
              <a:buNone/>
            </a:pPr>
            <a:r>
              <a:rPr lang="es-MX" dirty="0" smtClean="0"/>
              <a:t>CAPA APLICACION</a:t>
            </a:r>
            <a:br>
              <a:rPr lang="es-MX" dirty="0" smtClean="0"/>
            </a:br>
            <a:endParaRPr lang="es-MX" dirty="0"/>
          </a:p>
        </p:txBody>
      </p:sp>
    </p:spTree>
    <p:extLst>
      <p:ext uri="{BB962C8B-B14F-4D97-AF65-F5344CB8AC3E}">
        <p14:creationId xmlns:p14="http://schemas.microsoft.com/office/powerpoint/2010/main" val="175281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47500" lnSpcReduction="20000"/>
          </a:bodyPr>
          <a:lstStyle/>
          <a:p>
            <a:endParaRPr lang="es-MX" dirty="0"/>
          </a:p>
          <a:p>
            <a:r>
              <a:rPr lang="es-MX" b="1" dirty="0" err="1"/>
              <a:t>public</a:t>
            </a:r>
            <a:r>
              <a:rPr lang="es-MX" b="1" dirty="0"/>
              <a:t> interface </a:t>
            </a:r>
            <a:r>
              <a:rPr lang="es-MX" b="1" dirty="0" err="1"/>
              <a:t>InterfaceAyuda</a:t>
            </a:r>
            <a:r>
              <a:rPr lang="es-MX" b="1" dirty="0"/>
              <a:t> {</a:t>
            </a:r>
          </a:p>
          <a:p>
            <a:r>
              <a:rPr lang="es-MX" b="1" dirty="0" err="1"/>
              <a:t>public</a:t>
            </a:r>
            <a:r>
              <a:rPr lang="es-MX" b="1" dirty="0"/>
              <a:t> </a:t>
            </a:r>
            <a:r>
              <a:rPr lang="es-MX" b="1" dirty="0" err="1"/>
              <a:t>void</a:t>
            </a:r>
            <a:r>
              <a:rPr lang="es-MX" b="1" dirty="0"/>
              <a:t> </a:t>
            </a:r>
            <a:r>
              <a:rPr lang="es-MX" b="1" dirty="0" err="1"/>
              <a:t>getayuda</a:t>
            </a:r>
            <a:r>
              <a:rPr lang="es-MX" b="1" dirty="0"/>
              <a:t>(</a:t>
            </a:r>
            <a:r>
              <a:rPr lang="es-MX" b="1" dirty="0" err="1"/>
              <a:t>int</a:t>
            </a:r>
            <a:r>
              <a:rPr lang="es-MX" b="1" dirty="0"/>
              <a:t> </a:t>
            </a:r>
            <a:r>
              <a:rPr lang="es-MX" b="1" dirty="0" err="1"/>
              <a:t>tipoAyuda</a:t>
            </a:r>
            <a:r>
              <a:rPr lang="es-MX" b="1" dirty="0"/>
              <a:t>);</a:t>
            </a:r>
          </a:p>
          <a:p>
            <a:r>
              <a:rPr lang="es-MX" dirty="0"/>
              <a:t>}</a:t>
            </a:r>
          </a:p>
          <a:p>
            <a:endParaRPr lang="es-MX" dirty="0"/>
          </a:p>
          <a:p>
            <a:r>
              <a:rPr lang="es-MX" b="1" dirty="0" err="1"/>
              <a:t>public</a:t>
            </a:r>
            <a:r>
              <a:rPr lang="es-MX" b="1" dirty="0"/>
              <a:t> </a:t>
            </a:r>
            <a:r>
              <a:rPr lang="es-MX" b="1" dirty="0" err="1"/>
              <a:t>class</a:t>
            </a:r>
            <a:r>
              <a:rPr lang="es-MX" b="1" dirty="0"/>
              <a:t> </a:t>
            </a:r>
            <a:r>
              <a:rPr lang="es-MX" b="1" dirty="0" err="1"/>
              <a:t>Aplicacion</a:t>
            </a:r>
            <a:r>
              <a:rPr lang="es-MX" b="1" dirty="0"/>
              <a:t> </a:t>
            </a:r>
            <a:r>
              <a:rPr lang="es-MX" b="1" dirty="0" err="1"/>
              <a:t>implements</a:t>
            </a:r>
            <a:r>
              <a:rPr lang="es-MX" b="1" dirty="0"/>
              <a:t> </a:t>
            </a:r>
            <a:r>
              <a:rPr lang="es-MX" b="1" dirty="0" err="1"/>
              <a:t>InterfaceAyuda</a:t>
            </a:r>
            <a:r>
              <a:rPr lang="es-MX" b="1" dirty="0"/>
              <a:t> {</a:t>
            </a:r>
          </a:p>
          <a:p>
            <a:r>
              <a:rPr lang="es-MX" b="1" dirty="0" err="1"/>
              <a:t>private</a:t>
            </a:r>
            <a:r>
              <a:rPr lang="es-MX" b="1" dirty="0"/>
              <a:t> final </a:t>
            </a:r>
            <a:r>
              <a:rPr lang="es-MX" b="1" dirty="0" err="1"/>
              <a:t>int</a:t>
            </a:r>
            <a:r>
              <a:rPr lang="es-MX" b="1" dirty="0"/>
              <a:t> </a:t>
            </a:r>
            <a:r>
              <a:rPr lang="es-MX" b="1" u="sng" dirty="0"/>
              <a:t>TIPO_AYUDA = 3; </a:t>
            </a:r>
          </a:p>
          <a:p>
            <a:endParaRPr lang="es-MX" dirty="0"/>
          </a:p>
          <a:p>
            <a:r>
              <a:rPr lang="es-MX" b="1" dirty="0" err="1"/>
              <a:t>public</a:t>
            </a:r>
            <a:r>
              <a:rPr lang="es-MX" b="1" dirty="0"/>
              <a:t> </a:t>
            </a:r>
            <a:r>
              <a:rPr lang="es-MX" b="1" dirty="0" err="1"/>
              <a:t>Aplicacion</a:t>
            </a:r>
            <a:r>
              <a:rPr lang="es-MX" b="1" dirty="0"/>
              <a:t>(){</a:t>
            </a:r>
          </a:p>
          <a:p>
            <a:endParaRPr lang="es-MX" dirty="0"/>
          </a:p>
          <a:p>
            <a:r>
              <a:rPr lang="es-MX" dirty="0"/>
              <a:t>}</a:t>
            </a:r>
          </a:p>
          <a:p>
            <a:endParaRPr lang="es-MX" dirty="0"/>
          </a:p>
          <a:p>
            <a:r>
              <a:rPr lang="es-MX" dirty="0"/>
              <a:t>@</a:t>
            </a:r>
            <a:r>
              <a:rPr lang="es-MX" dirty="0" err="1"/>
              <a:t>Override</a:t>
            </a:r>
            <a:endParaRPr lang="es-MX" dirty="0"/>
          </a:p>
          <a:p>
            <a:r>
              <a:rPr lang="es-MX" b="1" dirty="0" err="1"/>
              <a:t>public</a:t>
            </a:r>
            <a:r>
              <a:rPr lang="es-MX" b="1" dirty="0"/>
              <a:t> </a:t>
            </a:r>
            <a:r>
              <a:rPr lang="es-MX" b="1" dirty="0" err="1"/>
              <a:t>void</a:t>
            </a:r>
            <a:r>
              <a:rPr lang="es-MX" b="1" dirty="0"/>
              <a:t> </a:t>
            </a:r>
            <a:r>
              <a:rPr lang="es-MX" b="1" dirty="0" err="1"/>
              <a:t>getayuda</a:t>
            </a:r>
            <a:r>
              <a:rPr lang="es-MX" b="1" dirty="0"/>
              <a:t>(</a:t>
            </a:r>
            <a:r>
              <a:rPr lang="es-MX" b="1" dirty="0" err="1"/>
              <a:t>int</a:t>
            </a:r>
            <a:r>
              <a:rPr lang="es-MX" b="1" dirty="0"/>
              <a:t> </a:t>
            </a:r>
            <a:r>
              <a:rPr lang="es-MX" b="1" dirty="0" err="1"/>
              <a:t>tipoAyuda</a:t>
            </a:r>
            <a:r>
              <a:rPr lang="es-MX" b="1" dirty="0"/>
              <a:t>) {</a:t>
            </a:r>
          </a:p>
          <a:p>
            <a:r>
              <a:rPr lang="es-MX" dirty="0" err="1"/>
              <a:t>System.</a:t>
            </a:r>
            <a:r>
              <a:rPr lang="es-MX" b="1" i="1" dirty="0" err="1"/>
              <a:t>out.println</a:t>
            </a:r>
            <a:r>
              <a:rPr lang="es-MX" b="1" i="1" dirty="0"/>
              <a:t>("\t Ayuda desde la </a:t>
            </a:r>
            <a:r>
              <a:rPr lang="es-MX" b="1" i="1" dirty="0" err="1"/>
              <a:t>aplicacion</a:t>
            </a:r>
            <a:r>
              <a:rPr lang="es-MX" b="1" i="1" dirty="0"/>
              <a:t>");</a:t>
            </a:r>
          </a:p>
          <a:p>
            <a:r>
              <a:rPr lang="es-MX" dirty="0"/>
              <a:t>}</a:t>
            </a:r>
          </a:p>
          <a:p>
            <a:endParaRPr lang="es-MX" dirty="0"/>
          </a:p>
          <a:p>
            <a:endParaRPr lang="es-MX" dirty="0"/>
          </a:p>
          <a:p>
            <a:r>
              <a:rPr lang="es-MX" dirty="0"/>
              <a:t>}</a:t>
            </a:r>
          </a:p>
          <a:p>
            <a:endParaRPr lang="es-MX" dirty="0"/>
          </a:p>
        </p:txBody>
      </p:sp>
    </p:spTree>
    <p:extLst>
      <p:ext uri="{BB962C8B-B14F-4D97-AF65-F5344CB8AC3E}">
        <p14:creationId xmlns:p14="http://schemas.microsoft.com/office/powerpoint/2010/main" val="241823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40000" lnSpcReduction="20000"/>
          </a:bodyPr>
          <a:lstStyle/>
          <a:p>
            <a:endParaRPr lang="es-MX" dirty="0"/>
          </a:p>
          <a:p>
            <a:r>
              <a:rPr lang="en-US" b="1" dirty="0"/>
              <a:t>public class Middle implements </a:t>
            </a:r>
            <a:r>
              <a:rPr lang="en-US" b="1" dirty="0" err="1"/>
              <a:t>InterfaceAyuda</a:t>
            </a:r>
            <a:r>
              <a:rPr lang="en-US" b="1" dirty="0"/>
              <a:t> {</a:t>
            </a:r>
          </a:p>
          <a:p>
            <a:r>
              <a:rPr lang="es-MX" b="1" dirty="0" err="1"/>
              <a:t>private</a:t>
            </a:r>
            <a:r>
              <a:rPr lang="es-MX" b="1" dirty="0"/>
              <a:t> final </a:t>
            </a:r>
            <a:r>
              <a:rPr lang="es-MX" b="1" dirty="0" err="1"/>
              <a:t>int</a:t>
            </a:r>
            <a:r>
              <a:rPr lang="es-MX" b="1" dirty="0"/>
              <a:t> TIPO_AYUDA = 2;</a:t>
            </a:r>
          </a:p>
          <a:p>
            <a:r>
              <a:rPr lang="es-MX" b="1" dirty="0" err="1"/>
              <a:t>private</a:t>
            </a:r>
            <a:r>
              <a:rPr lang="es-MX" b="1" dirty="0"/>
              <a:t> </a:t>
            </a:r>
            <a:r>
              <a:rPr lang="es-MX" b="1" dirty="0" err="1"/>
              <a:t>InterfaceAyuda</a:t>
            </a:r>
            <a:r>
              <a:rPr lang="es-MX" b="1" dirty="0"/>
              <a:t> sucesor;</a:t>
            </a:r>
          </a:p>
          <a:p>
            <a:endParaRPr lang="es-MX" dirty="0"/>
          </a:p>
          <a:p>
            <a:r>
              <a:rPr lang="es-MX" b="1" dirty="0" err="1"/>
              <a:t>public</a:t>
            </a:r>
            <a:r>
              <a:rPr lang="es-MX" b="1" dirty="0"/>
              <a:t> </a:t>
            </a:r>
            <a:r>
              <a:rPr lang="es-MX" b="1" dirty="0" err="1"/>
              <a:t>Middle</a:t>
            </a:r>
            <a:r>
              <a:rPr lang="es-MX" b="1" dirty="0"/>
              <a:t>(</a:t>
            </a:r>
            <a:r>
              <a:rPr lang="es-MX" b="1" dirty="0" err="1"/>
              <a:t>InterfaceAyuda</a:t>
            </a:r>
            <a:r>
              <a:rPr lang="es-MX" b="1" dirty="0"/>
              <a:t> s){</a:t>
            </a:r>
          </a:p>
          <a:p>
            <a:r>
              <a:rPr lang="es-MX" b="1" dirty="0" err="1"/>
              <a:t>this.sucesor</a:t>
            </a:r>
            <a:r>
              <a:rPr lang="es-MX" b="1" dirty="0"/>
              <a:t> = s;</a:t>
            </a:r>
          </a:p>
          <a:p>
            <a:r>
              <a:rPr lang="es-MX" dirty="0"/>
              <a:t>}</a:t>
            </a:r>
          </a:p>
          <a:p>
            <a:endParaRPr lang="es-MX" dirty="0"/>
          </a:p>
          <a:p>
            <a:r>
              <a:rPr lang="es-MX" dirty="0"/>
              <a:t>@</a:t>
            </a:r>
            <a:r>
              <a:rPr lang="es-MX" dirty="0" err="1"/>
              <a:t>Override</a:t>
            </a:r>
            <a:endParaRPr lang="es-MX" dirty="0"/>
          </a:p>
          <a:p>
            <a:r>
              <a:rPr lang="es-MX" b="1" dirty="0" err="1"/>
              <a:t>public</a:t>
            </a:r>
            <a:r>
              <a:rPr lang="es-MX" b="1" dirty="0"/>
              <a:t> </a:t>
            </a:r>
            <a:r>
              <a:rPr lang="es-MX" b="1" dirty="0" err="1"/>
              <a:t>void</a:t>
            </a:r>
            <a:r>
              <a:rPr lang="es-MX" b="1" dirty="0"/>
              <a:t> </a:t>
            </a:r>
            <a:r>
              <a:rPr lang="es-MX" b="1" dirty="0" err="1"/>
              <a:t>getayuda</a:t>
            </a:r>
            <a:r>
              <a:rPr lang="es-MX" b="1" dirty="0"/>
              <a:t>(</a:t>
            </a:r>
            <a:r>
              <a:rPr lang="es-MX" b="1" dirty="0" err="1"/>
              <a:t>int</a:t>
            </a:r>
            <a:r>
              <a:rPr lang="es-MX" b="1" dirty="0"/>
              <a:t> </a:t>
            </a:r>
            <a:r>
              <a:rPr lang="es-MX" b="1" dirty="0" err="1"/>
              <a:t>tipoAyuda</a:t>
            </a:r>
            <a:r>
              <a:rPr lang="es-MX" b="1" dirty="0"/>
              <a:t>) {</a:t>
            </a:r>
          </a:p>
          <a:p>
            <a:r>
              <a:rPr lang="es-MX" dirty="0"/>
              <a:t>// </a:t>
            </a:r>
            <a:r>
              <a:rPr lang="es-MX" b="1" dirty="0"/>
              <a:t>TODO Auto-</a:t>
            </a:r>
            <a:r>
              <a:rPr lang="es-MX" b="1" dirty="0" err="1"/>
              <a:t>generated</a:t>
            </a:r>
            <a:r>
              <a:rPr lang="es-MX" b="1" dirty="0"/>
              <a:t> </a:t>
            </a:r>
            <a:r>
              <a:rPr lang="es-MX" b="1" dirty="0" err="1"/>
              <a:t>method</a:t>
            </a:r>
            <a:r>
              <a:rPr lang="es-MX" b="1" dirty="0"/>
              <a:t> </a:t>
            </a:r>
            <a:r>
              <a:rPr lang="es-MX" b="1" dirty="0" err="1"/>
              <a:t>stub</a:t>
            </a:r>
            <a:endParaRPr lang="es-MX" b="1" dirty="0"/>
          </a:p>
          <a:p>
            <a:r>
              <a:rPr lang="es-MX" b="1" dirty="0" err="1"/>
              <a:t>if</a:t>
            </a:r>
            <a:r>
              <a:rPr lang="es-MX" b="1" dirty="0"/>
              <a:t>(</a:t>
            </a:r>
            <a:r>
              <a:rPr lang="es-MX" b="1" dirty="0" err="1"/>
              <a:t>tipoAyuda</a:t>
            </a:r>
            <a:r>
              <a:rPr lang="es-MX" b="1" dirty="0"/>
              <a:t> == </a:t>
            </a:r>
            <a:r>
              <a:rPr lang="es-MX" b="1" dirty="0" err="1"/>
              <a:t>this.TIPO_AYUDA</a:t>
            </a:r>
            <a:r>
              <a:rPr lang="es-MX" b="1" dirty="0"/>
              <a:t>){</a:t>
            </a:r>
          </a:p>
          <a:p>
            <a:r>
              <a:rPr lang="es-MX" dirty="0" err="1"/>
              <a:t>System.</a:t>
            </a:r>
            <a:r>
              <a:rPr lang="es-MX" b="1" i="1" dirty="0" err="1"/>
              <a:t>out.println</a:t>
            </a:r>
            <a:r>
              <a:rPr lang="es-MX" b="1" i="1" dirty="0"/>
              <a:t>("\t Ayuda desde el </a:t>
            </a:r>
            <a:r>
              <a:rPr lang="es-MX" b="1" i="1" dirty="0" err="1"/>
              <a:t>Middle</a:t>
            </a:r>
            <a:r>
              <a:rPr lang="es-MX" b="1" i="1" dirty="0"/>
              <a:t>.");</a:t>
            </a:r>
          </a:p>
          <a:p>
            <a:r>
              <a:rPr lang="es-MX" dirty="0"/>
              <a:t>}</a:t>
            </a:r>
            <a:r>
              <a:rPr lang="es-MX" b="1" dirty="0" err="1"/>
              <a:t>else</a:t>
            </a:r>
            <a:r>
              <a:rPr lang="es-MX" b="1" dirty="0"/>
              <a:t>{</a:t>
            </a:r>
          </a:p>
          <a:p>
            <a:r>
              <a:rPr lang="es-MX" dirty="0" err="1"/>
              <a:t>sucesor.getayuda</a:t>
            </a:r>
            <a:r>
              <a:rPr lang="es-MX" dirty="0"/>
              <a:t>(</a:t>
            </a:r>
            <a:r>
              <a:rPr lang="es-MX" dirty="0" err="1"/>
              <a:t>tipoAyuda</a:t>
            </a:r>
            <a:r>
              <a:rPr lang="es-MX" dirty="0"/>
              <a:t>);</a:t>
            </a:r>
          </a:p>
          <a:p>
            <a:r>
              <a:rPr lang="es-MX" dirty="0"/>
              <a:t>}</a:t>
            </a:r>
          </a:p>
          <a:p>
            <a:endParaRPr lang="es-MX" dirty="0"/>
          </a:p>
          <a:p>
            <a:r>
              <a:rPr lang="es-MX" dirty="0"/>
              <a:t>}</a:t>
            </a:r>
          </a:p>
          <a:p>
            <a:r>
              <a:rPr lang="es-MX" dirty="0"/>
              <a:t>}</a:t>
            </a:r>
          </a:p>
          <a:p>
            <a:endParaRPr lang="es-MX" dirty="0"/>
          </a:p>
        </p:txBody>
      </p:sp>
    </p:spTree>
    <p:extLst>
      <p:ext uri="{BB962C8B-B14F-4D97-AF65-F5344CB8AC3E}">
        <p14:creationId xmlns:p14="http://schemas.microsoft.com/office/powerpoint/2010/main" val="3539364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40000" lnSpcReduction="20000"/>
          </a:bodyPr>
          <a:lstStyle/>
          <a:p>
            <a:endParaRPr lang="es-MX" dirty="0"/>
          </a:p>
          <a:p>
            <a:r>
              <a:rPr lang="en-US" b="1" dirty="0"/>
              <a:t>public class </a:t>
            </a:r>
            <a:r>
              <a:rPr lang="en-US" b="1" dirty="0" err="1"/>
              <a:t>FrontEnd</a:t>
            </a:r>
            <a:r>
              <a:rPr lang="en-US" b="1" dirty="0"/>
              <a:t> implements </a:t>
            </a:r>
            <a:r>
              <a:rPr lang="en-US" b="1" dirty="0" err="1"/>
              <a:t>InterfaceAyuda</a:t>
            </a:r>
            <a:r>
              <a:rPr lang="en-US" b="1" dirty="0"/>
              <a:t> {</a:t>
            </a:r>
          </a:p>
          <a:p>
            <a:endParaRPr lang="es-MX" dirty="0"/>
          </a:p>
          <a:p>
            <a:r>
              <a:rPr lang="es-MX" b="1" dirty="0" err="1"/>
              <a:t>private</a:t>
            </a:r>
            <a:r>
              <a:rPr lang="es-MX" b="1" dirty="0"/>
              <a:t> final </a:t>
            </a:r>
            <a:r>
              <a:rPr lang="es-MX" b="1" dirty="0" err="1"/>
              <a:t>int</a:t>
            </a:r>
            <a:r>
              <a:rPr lang="es-MX" b="1" dirty="0"/>
              <a:t> TIPO_AYUDA = 1;</a:t>
            </a:r>
          </a:p>
          <a:p>
            <a:r>
              <a:rPr lang="es-MX" b="1" dirty="0" err="1"/>
              <a:t>private</a:t>
            </a:r>
            <a:r>
              <a:rPr lang="es-MX" b="1" dirty="0"/>
              <a:t> </a:t>
            </a:r>
            <a:r>
              <a:rPr lang="es-MX" b="1" dirty="0" err="1"/>
              <a:t>InterfaceAyuda</a:t>
            </a:r>
            <a:r>
              <a:rPr lang="es-MX" b="1" dirty="0"/>
              <a:t> sucesor;</a:t>
            </a:r>
          </a:p>
          <a:p>
            <a:endParaRPr lang="es-MX" dirty="0"/>
          </a:p>
          <a:p>
            <a:r>
              <a:rPr lang="es-MX" b="1" dirty="0" err="1"/>
              <a:t>public</a:t>
            </a:r>
            <a:r>
              <a:rPr lang="es-MX" b="1" dirty="0"/>
              <a:t> </a:t>
            </a:r>
            <a:r>
              <a:rPr lang="es-MX" b="1" dirty="0" err="1"/>
              <a:t>FrontEnd</a:t>
            </a:r>
            <a:r>
              <a:rPr lang="es-MX" b="1" dirty="0"/>
              <a:t>(</a:t>
            </a:r>
            <a:r>
              <a:rPr lang="es-MX" b="1" dirty="0" err="1"/>
              <a:t>InterfaceAyuda</a:t>
            </a:r>
            <a:r>
              <a:rPr lang="es-MX" b="1" dirty="0"/>
              <a:t> s){</a:t>
            </a:r>
          </a:p>
          <a:p>
            <a:r>
              <a:rPr lang="es-MX" b="1" dirty="0" err="1"/>
              <a:t>this.sucesor</a:t>
            </a:r>
            <a:r>
              <a:rPr lang="es-MX" b="1" dirty="0"/>
              <a:t> = s;</a:t>
            </a:r>
          </a:p>
          <a:p>
            <a:r>
              <a:rPr lang="es-MX" dirty="0"/>
              <a:t>}</a:t>
            </a:r>
          </a:p>
          <a:p>
            <a:endParaRPr lang="es-MX" dirty="0"/>
          </a:p>
          <a:p>
            <a:r>
              <a:rPr lang="es-MX" dirty="0"/>
              <a:t>@</a:t>
            </a:r>
            <a:r>
              <a:rPr lang="es-MX" dirty="0" err="1"/>
              <a:t>Override</a:t>
            </a:r>
            <a:endParaRPr lang="es-MX" dirty="0"/>
          </a:p>
          <a:p>
            <a:r>
              <a:rPr lang="es-MX" b="1" dirty="0" err="1"/>
              <a:t>public</a:t>
            </a:r>
            <a:r>
              <a:rPr lang="es-MX" b="1" dirty="0"/>
              <a:t> </a:t>
            </a:r>
            <a:r>
              <a:rPr lang="es-MX" b="1" dirty="0" err="1"/>
              <a:t>void</a:t>
            </a:r>
            <a:r>
              <a:rPr lang="es-MX" b="1" dirty="0"/>
              <a:t> </a:t>
            </a:r>
            <a:r>
              <a:rPr lang="es-MX" b="1" dirty="0" err="1"/>
              <a:t>getayuda</a:t>
            </a:r>
            <a:r>
              <a:rPr lang="es-MX" b="1" dirty="0"/>
              <a:t>(</a:t>
            </a:r>
            <a:r>
              <a:rPr lang="es-MX" b="1" dirty="0" err="1"/>
              <a:t>int</a:t>
            </a:r>
            <a:r>
              <a:rPr lang="es-MX" b="1" dirty="0"/>
              <a:t> </a:t>
            </a:r>
            <a:r>
              <a:rPr lang="es-MX" b="1" dirty="0" err="1"/>
              <a:t>tipoAyuda</a:t>
            </a:r>
            <a:r>
              <a:rPr lang="es-MX" b="1" dirty="0"/>
              <a:t>) {</a:t>
            </a:r>
          </a:p>
          <a:p>
            <a:r>
              <a:rPr lang="es-MX" dirty="0"/>
              <a:t>// </a:t>
            </a:r>
            <a:r>
              <a:rPr lang="es-MX" b="1" dirty="0"/>
              <a:t>TODO Auto-</a:t>
            </a:r>
            <a:r>
              <a:rPr lang="es-MX" b="1" dirty="0" err="1"/>
              <a:t>generated</a:t>
            </a:r>
            <a:r>
              <a:rPr lang="es-MX" b="1" dirty="0"/>
              <a:t> </a:t>
            </a:r>
            <a:r>
              <a:rPr lang="es-MX" b="1" dirty="0" err="1"/>
              <a:t>method</a:t>
            </a:r>
            <a:r>
              <a:rPr lang="es-MX" b="1" dirty="0"/>
              <a:t> </a:t>
            </a:r>
            <a:r>
              <a:rPr lang="es-MX" b="1" dirty="0" err="1"/>
              <a:t>stub</a:t>
            </a:r>
            <a:endParaRPr lang="es-MX" b="1" dirty="0"/>
          </a:p>
          <a:p>
            <a:r>
              <a:rPr lang="es-MX" b="1" dirty="0" err="1"/>
              <a:t>if</a:t>
            </a:r>
            <a:r>
              <a:rPr lang="es-MX" b="1" dirty="0"/>
              <a:t>(</a:t>
            </a:r>
            <a:r>
              <a:rPr lang="es-MX" b="1" dirty="0" err="1"/>
              <a:t>tipoAyuda</a:t>
            </a:r>
            <a:r>
              <a:rPr lang="es-MX" b="1" dirty="0"/>
              <a:t> == </a:t>
            </a:r>
            <a:r>
              <a:rPr lang="es-MX" b="1" dirty="0" err="1"/>
              <a:t>this.TIPO_AYUDA</a:t>
            </a:r>
            <a:r>
              <a:rPr lang="es-MX" b="1" dirty="0"/>
              <a:t>){</a:t>
            </a:r>
          </a:p>
          <a:p>
            <a:r>
              <a:rPr lang="es-MX" dirty="0" err="1"/>
              <a:t>System.</a:t>
            </a:r>
            <a:r>
              <a:rPr lang="es-MX" b="1" i="1" dirty="0" err="1"/>
              <a:t>out.println</a:t>
            </a:r>
            <a:r>
              <a:rPr lang="es-MX" b="1" i="1" dirty="0"/>
              <a:t>("\t Ayuda desde el </a:t>
            </a:r>
            <a:r>
              <a:rPr lang="es-MX" b="1" i="1" dirty="0" err="1"/>
              <a:t>FrontEnd</a:t>
            </a:r>
            <a:r>
              <a:rPr lang="es-MX" b="1" i="1" dirty="0"/>
              <a:t>.");</a:t>
            </a:r>
          </a:p>
          <a:p>
            <a:r>
              <a:rPr lang="es-MX" dirty="0"/>
              <a:t>}</a:t>
            </a:r>
            <a:r>
              <a:rPr lang="es-MX" b="1" dirty="0" err="1"/>
              <a:t>else</a:t>
            </a:r>
            <a:r>
              <a:rPr lang="es-MX" b="1" dirty="0"/>
              <a:t>{</a:t>
            </a:r>
          </a:p>
          <a:p>
            <a:r>
              <a:rPr lang="es-MX" dirty="0" err="1"/>
              <a:t>sucesor.getayuda</a:t>
            </a:r>
            <a:r>
              <a:rPr lang="es-MX" dirty="0"/>
              <a:t>(</a:t>
            </a:r>
            <a:r>
              <a:rPr lang="es-MX" dirty="0" err="1"/>
              <a:t>tipoAyuda</a:t>
            </a:r>
            <a:r>
              <a:rPr lang="es-MX" dirty="0"/>
              <a:t>);</a:t>
            </a:r>
          </a:p>
          <a:p>
            <a:r>
              <a:rPr lang="es-MX" dirty="0"/>
              <a:t>}</a:t>
            </a:r>
          </a:p>
          <a:p>
            <a:r>
              <a:rPr lang="es-MX" dirty="0"/>
              <a:t>}</a:t>
            </a:r>
          </a:p>
          <a:p>
            <a:r>
              <a:rPr lang="es-MX" dirty="0"/>
              <a:t>}</a:t>
            </a:r>
          </a:p>
        </p:txBody>
      </p:sp>
    </p:spTree>
    <p:extLst>
      <p:ext uri="{BB962C8B-B14F-4D97-AF65-F5344CB8AC3E}">
        <p14:creationId xmlns:p14="http://schemas.microsoft.com/office/powerpoint/2010/main" val="2790335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32500" lnSpcReduction="20000"/>
          </a:bodyPr>
          <a:lstStyle/>
          <a:p>
            <a:r>
              <a:rPr lang="es-MX" b="1" dirty="0" err="1"/>
              <a:t>import</a:t>
            </a:r>
            <a:r>
              <a:rPr lang="es-MX" b="1" dirty="0"/>
              <a:t> </a:t>
            </a:r>
            <a:r>
              <a:rPr lang="es-MX" b="1" dirty="0" err="1"/>
              <a:t>java.util.Scanner</a:t>
            </a:r>
            <a:r>
              <a:rPr lang="es-MX" b="1" dirty="0"/>
              <a:t>;</a:t>
            </a:r>
          </a:p>
          <a:p>
            <a:endParaRPr lang="es-MX" dirty="0"/>
          </a:p>
          <a:p>
            <a:r>
              <a:rPr lang="es-MX" b="1" dirty="0" err="1"/>
              <a:t>public</a:t>
            </a:r>
            <a:r>
              <a:rPr lang="es-MX" b="1" dirty="0"/>
              <a:t> </a:t>
            </a:r>
            <a:r>
              <a:rPr lang="es-MX" b="1" dirty="0" err="1"/>
              <a:t>class</a:t>
            </a:r>
            <a:r>
              <a:rPr lang="es-MX" b="1" dirty="0"/>
              <a:t> </a:t>
            </a:r>
            <a:r>
              <a:rPr lang="es-MX" b="1" dirty="0" err="1"/>
              <a:t>main</a:t>
            </a:r>
            <a:r>
              <a:rPr lang="es-MX" b="1" dirty="0"/>
              <a:t> {</a:t>
            </a:r>
          </a:p>
          <a:p>
            <a:r>
              <a:rPr lang="en-US" b="1" dirty="0"/>
              <a:t>public static void </a:t>
            </a:r>
            <a:r>
              <a:rPr lang="en-US" b="1" u="sng" dirty="0"/>
              <a:t>main (String... </a:t>
            </a:r>
            <a:r>
              <a:rPr lang="en-US" b="1" u="sng" dirty="0" err="1"/>
              <a:t>args</a:t>
            </a:r>
            <a:r>
              <a:rPr lang="en-US" b="1" u="sng" dirty="0"/>
              <a:t>){</a:t>
            </a:r>
          </a:p>
          <a:p>
            <a:r>
              <a:rPr lang="es-MX" dirty="0"/>
              <a:t>Scanner </a:t>
            </a:r>
            <a:r>
              <a:rPr lang="es-MX" u="sng" dirty="0" err="1"/>
              <a:t>sc</a:t>
            </a:r>
            <a:r>
              <a:rPr lang="es-MX" u="sng" dirty="0"/>
              <a:t> = </a:t>
            </a:r>
            <a:r>
              <a:rPr lang="es-MX" b="1" u="sng" dirty="0"/>
              <a:t>new Scanner(System.</a:t>
            </a:r>
            <a:r>
              <a:rPr lang="es-MX" b="1" i="1" u="sng" dirty="0"/>
              <a:t>in);</a:t>
            </a:r>
          </a:p>
          <a:p>
            <a:r>
              <a:rPr lang="es-MX" b="1" dirty="0" err="1"/>
              <a:t>int</a:t>
            </a:r>
            <a:r>
              <a:rPr lang="es-MX" b="1" dirty="0"/>
              <a:t> </a:t>
            </a:r>
            <a:r>
              <a:rPr lang="es-MX" b="1" dirty="0" err="1"/>
              <a:t>opcion</a:t>
            </a:r>
            <a:r>
              <a:rPr lang="es-MX" b="1" dirty="0"/>
              <a:t> = 0;</a:t>
            </a:r>
          </a:p>
          <a:p>
            <a:endParaRPr lang="es-MX" dirty="0"/>
          </a:p>
          <a:p>
            <a:r>
              <a:rPr lang="es-MX" dirty="0" err="1"/>
              <a:t>Aplicacion</a:t>
            </a:r>
            <a:r>
              <a:rPr lang="es-MX" dirty="0"/>
              <a:t> </a:t>
            </a:r>
            <a:r>
              <a:rPr lang="es-MX" dirty="0" err="1"/>
              <a:t>aplicacion</a:t>
            </a:r>
            <a:r>
              <a:rPr lang="es-MX" dirty="0"/>
              <a:t> = </a:t>
            </a:r>
            <a:r>
              <a:rPr lang="es-MX" b="1" dirty="0"/>
              <a:t>new </a:t>
            </a:r>
            <a:r>
              <a:rPr lang="es-MX" b="1" dirty="0" err="1"/>
              <a:t>Aplicacion</a:t>
            </a:r>
            <a:r>
              <a:rPr lang="es-MX" b="1" dirty="0"/>
              <a:t>();</a:t>
            </a:r>
          </a:p>
          <a:p>
            <a:r>
              <a:rPr lang="es-MX" dirty="0" err="1"/>
              <a:t>Middle</a:t>
            </a:r>
            <a:r>
              <a:rPr lang="es-MX" dirty="0"/>
              <a:t> medio = </a:t>
            </a:r>
            <a:r>
              <a:rPr lang="es-MX" b="1" dirty="0"/>
              <a:t>new </a:t>
            </a:r>
            <a:r>
              <a:rPr lang="es-MX" b="1" dirty="0" err="1"/>
              <a:t>Middle</a:t>
            </a:r>
            <a:r>
              <a:rPr lang="es-MX" b="1" dirty="0"/>
              <a:t>(</a:t>
            </a:r>
            <a:r>
              <a:rPr lang="es-MX" b="1" dirty="0" err="1"/>
              <a:t>aplicacion</a:t>
            </a:r>
            <a:r>
              <a:rPr lang="es-MX" b="1" dirty="0"/>
              <a:t>);</a:t>
            </a:r>
          </a:p>
          <a:p>
            <a:r>
              <a:rPr lang="es-MX" dirty="0" err="1"/>
              <a:t>FrontEnd</a:t>
            </a:r>
            <a:r>
              <a:rPr lang="es-MX" dirty="0"/>
              <a:t> </a:t>
            </a:r>
            <a:r>
              <a:rPr lang="es-MX" dirty="0" err="1"/>
              <a:t>presentacion</a:t>
            </a:r>
            <a:r>
              <a:rPr lang="es-MX" dirty="0"/>
              <a:t> = </a:t>
            </a:r>
            <a:r>
              <a:rPr lang="es-MX" b="1" dirty="0"/>
              <a:t>new </a:t>
            </a:r>
            <a:r>
              <a:rPr lang="es-MX" b="1" dirty="0" err="1"/>
              <a:t>FrontEnd</a:t>
            </a:r>
            <a:r>
              <a:rPr lang="es-MX" b="1" dirty="0"/>
              <a:t>(medio);</a:t>
            </a:r>
          </a:p>
          <a:p>
            <a:endParaRPr lang="es-MX" dirty="0"/>
          </a:p>
          <a:p>
            <a:r>
              <a:rPr lang="es-MX" b="1" dirty="0"/>
              <a:t>do{</a:t>
            </a:r>
          </a:p>
          <a:p>
            <a:r>
              <a:rPr lang="es-MX" dirty="0" err="1"/>
              <a:t>System.</a:t>
            </a:r>
            <a:r>
              <a:rPr lang="es-MX" b="1" i="1" dirty="0" err="1"/>
              <a:t>out.println</a:t>
            </a:r>
            <a:r>
              <a:rPr lang="es-MX" b="1" i="1" dirty="0"/>
              <a:t>("SELECCIONE LA AYUDA QUE DESEA VER");</a:t>
            </a:r>
          </a:p>
          <a:p>
            <a:r>
              <a:rPr lang="es-MX" dirty="0" err="1"/>
              <a:t>System.</a:t>
            </a:r>
            <a:r>
              <a:rPr lang="es-MX" b="1" i="1" dirty="0" err="1"/>
              <a:t>out.println</a:t>
            </a:r>
            <a:r>
              <a:rPr lang="es-MX" b="1" i="1" dirty="0"/>
              <a:t>("1 = </a:t>
            </a:r>
            <a:r>
              <a:rPr lang="es-MX" b="1" i="1" dirty="0" err="1"/>
              <a:t>Presentacion</a:t>
            </a:r>
            <a:r>
              <a:rPr lang="es-MX" b="1" i="1" dirty="0"/>
              <a:t>");</a:t>
            </a:r>
          </a:p>
          <a:p>
            <a:r>
              <a:rPr lang="es-MX" dirty="0" err="1"/>
              <a:t>System.</a:t>
            </a:r>
            <a:r>
              <a:rPr lang="es-MX" b="1" i="1" dirty="0" err="1"/>
              <a:t>out.println</a:t>
            </a:r>
            <a:r>
              <a:rPr lang="es-MX" b="1" i="1" dirty="0"/>
              <a:t>("2 = </a:t>
            </a:r>
            <a:r>
              <a:rPr lang="es-MX" b="1" i="1" dirty="0" err="1"/>
              <a:t>Logica</a:t>
            </a:r>
            <a:r>
              <a:rPr lang="es-MX" b="1" i="1" dirty="0"/>
              <a:t>");</a:t>
            </a:r>
          </a:p>
          <a:p>
            <a:r>
              <a:rPr lang="es-MX" dirty="0" err="1"/>
              <a:t>System.</a:t>
            </a:r>
            <a:r>
              <a:rPr lang="es-MX" b="1" i="1" dirty="0" err="1"/>
              <a:t>out.println</a:t>
            </a:r>
            <a:r>
              <a:rPr lang="es-MX" b="1" i="1" dirty="0"/>
              <a:t>("3 = </a:t>
            </a:r>
            <a:r>
              <a:rPr lang="es-MX" b="1" i="1" dirty="0" err="1"/>
              <a:t>Aplicacion</a:t>
            </a:r>
            <a:r>
              <a:rPr lang="es-MX" b="1" i="1" dirty="0"/>
              <a:t>");</a:t>
            </a:r>
          </a:p>
          <a:p>
            <a:r>
              <a:rPr lang="es-MX" dirty="0" err="1"/>
              <a:t>System.</a:t>
            </a:r>
            <a:r>
              <a:rPr lang="es-MX" b="1" i="1" dirty="0" err="1"/>
              <a:t>out.println</a:t>
            </a:r>
            <a:r>
              <a:rPr lang="es-MX" b="1" i="1" dirty="0"/>
              <a:t>("0 = salir\t");</a:t>
            </a:r>
          </a:p>
          <a:p>
            <a:r>
              <a:rPr lang="es-MX" dirty="0" err="1"/>
              <a:t>opcion</a:t>
            </a:r>
            <a:r>
              <a:rPr lang="es-MX" dirty="0"/>
              <a:t>= </a:t>
            </a:r>
            <a:r>
              <a:rPr lang="es-MX" dirty="0" err="1"/>
              <a:t>sc.nextInt</a:t>
            </a:r>
            <a:r>
              <a:rPr lang="es-MX" dirty="0"/>
              <a:t>();</a:t>
            </a:r>
          </a:p>
          <a:p>
            <a:r>
              <a:rPr lang="es-MX" b="1" dirty="0" err="1"/>
              <a:t>if</a:t>
            </a:r>
            <a:r>
              <a:rPr lang="es-MX" b="1" dirty="0"/>
              <a:t>(</a:t>
            </a:r>
            <a:r>
              <a:rPr lang="es-MX" b="1" dirty="0" err="1"/>
              <a:t>opcion</a:t>
            </a:r>
            <a:r>
              <a:rPr lang="es-MX" b="1" dirty="0"/>
              <a:t> != 0){</a:t>
            </a:r>
          </a:p>
          <a:p>
            <a:r>
              <a:rPr lang="es-MX" dirty="0" err="1"/>
              <a:t>presentacion.getayuda</a:t>
            </a:r>
            <a:r>
              <a:rPr lang="es-MX" dirty="0"/>
              <a:t>(</a:t>
            </a:r>
            <a:r>
              <a:rPr lang="es-MX" dirty="0" err="1"/>
              <a:t>opcion</a:t>
            </a:r>
            <a:r>
              <a:rPr lang="es-MX" dirty="0"/>
              <a:t>);</a:t>
            </a:r>
          </a:p>
          <a:p>
            <a:r>
              <a:rPr lang="es-MX" dirty="0"/>
              <a:t>}</a:t>
            </a:r>
          </a:p>
          <a:p>
            <a:r>
              <a:rPr lang="es-MX" dirty="0"/>
              <a:t>}</a:t>
            </a:r>
            <a:r>
              <a:rPr lang="es-MX" b="1" dirty="0" err="1"/>
              <a:t>while</a:t>
            </a:r>
            <a:r>
              <a:rPr lang="es-MX" b="1" dirty="0"/>
              <a:t>(</a:t>
            </a:r>
            <a:r>
              <a:rPr lang="es-MX" b="1" dirty="0" err="1"/>
              <a:t>opcion</a:t>
            </a:r>
            <a:r>
              <a:rPr lang="es-MX" b="1" dirty="0"/>
              <a:t> != 0);</a:t>
            </a:r>
          </a:p>
          <a:p>
            <a:endParaRPr lang="es-MX" dirty="0"/>
          </a:p>
          <a:p>
            <a:r>
              <a:rPr lang="es-MX" dirty="0"/>
              <a:t>}</a:t>
            </a:r>
          </a:p>
          <a:p>
            <a:r>
              <a:rPr lang="es-MX" dirty="0"/>
              <a:t>}</a:t>
            </a:r>
          </a:p>
          <a:p>
            <a:endParaRPr lang="es-MX" dirty="0"/>
          </a:p>
        </p:txBody>
      </p:sp>
    </p:spTree>
    <p:extLst>
      <p:ext uri="{BB962C8B-B14F-4D97-AF65-F5344CB8AC3E}">
        <p14:creationId xmlns:p14="http://schemas.microsoft.com/office/powerpoint/2010/main" val="837734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18048"/>
            <a:ext cx="8229600" cy="1143000"/>
          </a:xfrm>
        </p:spPr>
        <p:txBody>
          <a:bodyPr/>
          <a:lstStyle/>
          <a:p>
            <a:r>
              <a:rPr lang="es-MX" dirty="0" err="1" smtClean="0"/>
              <a:t>State</a:t>
            </a:r>
            <a:endParaRPr lang="es-MX" dirty="0"/>
          </a:p>
        </p:txBody>
      </p:sp>
    </p:spTree>
    <p:extLst>
      <p:ext uri="{BB962C8B-B14F-4D97-AF65-F5344CB8AC3E}">
        <p14:creationId xmlns:p14="http://schemas.microsoft.com/office/powerpoint/2010/main" val="324778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Comportamiento</a:t>
            </a:r>
            <a:endParaRPr lang="es-MX" dirty="0"/>
          </a:p>
        </p:txBody>
      </p:sp>
      <p:sp>
        <p:nvSpPr>
          <p:cNvPr id="3" name="2 Marcador de contenido"/>
          <p:cNvSpPr>
            <a:spLocks noGrp="1"/>
          </p:cNvSpPr>
          <p:nvPr>
            <p:ph idx="1"/>
          </p:nvPr>
        </p:nvSpPr>
        <p:spPr/>
        <p:txBody>
          <a:bodyPr/>
          <a:lstStyle/>
          <a:p>
            <a:r>
              <a:rPr lang="es-MX" dirty="0" smtClean="0"/>
              <a:t>Objetivo: Permitir a un objeto cambiar su comportamiento dependiendo del estado en el que se encuentre.</a:t>
            </a:r>
          </a:p>
          <a:p>
            <a:endParaRPr lang="es-MX" dirty="0"/>
          </a:p>
          <a:p>
            <a:endParaRPr lang="es-MX" dirty="0"/>
          </a:p>
        </p:txBody>
      </p:sp>
    </p:spTree>
    <p:extLst>
      <p:ext uri="{BB962C8B-B14F-4D97-AF65-F5344CB8AC3E}">
        <p14:creationId xmlns:p14="http://schemas.microsoft.com/office/powerpoint/2010/main" val="49174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a:t>
            </a:r>
            <a:endParaRPr lang="es-MX" dirty="0"/>
          </a:p>
        </p:txBody>
      </p:sp>
      <p:sp>
        <p:nvSpPr>
          <p:cNvPr id="3" name="2 Marcador de contenido"/>
          <p:cNvSpPr>
            <a:spLocks noGrp="1"/>
          </p:cNvSpPr>
          <p:nvPr>
            <p:ph idx="1"/>
          </p:nvPr>
        </p:nvSpPr>
        <p:spPr/>
        <p:txBody>
          <a:bodyPr>
            <a:normAutofit fontScale="77500" lnSpcReduction="20000"/>
          </a:bodyPr>
          <a:lstStyle/>
          <a:p>
            <a:pPr marL="0" indent="0">
              <a:buNone/>
            </a:pPr>
            <a:endParaRPr lang="es-MX" dirty="0"/>
          </a:p>
          <a:p>
            <a:r>
              <a:rPr lang="es-MX" dirty="0" smtClean="0"/>
              <a:t>Se </a:t>
            </a:r>
            <a:r>
              <a:rPr lang="es-MX" dirty="0"/>
              <a:t>localizan fácilmente las responsabilidades de los estados específicos, dado que se encuentran en las clases que corresponden a cada estado. </a:t>
            </a:r>
          </a:p>
          <a:p>
            <a:r>
              <a:rPr lang="es-MX" dirty="0" smtClean="0"/>
              <a:t>Los </a:t>
            </a:r>
            <a:r>
              <a:rPr lang="es-MX" dirty="0"/>
              <a:t>objetos </a:t>
            </a:r>
            <a:r>
              <a:rPr lang="es-MX" dirty="0" err="1"/>
              <a:t>State</a:t>
            </a:r>
            <a:r>
              <a:rPr lang="es-MX" dirty="0"/>
              <a:t> pueden ser compartidos si no contienen variables de instancia, esto se puede lograr si el estado que representan esta enteramente codificado en su </a:t>
            </a:r>
            <a:r>
              <a:rPr lang="es-MX" dirty="0" smtClean="0"/>
              <a:t>tipo.</a:t>
            </a:r>
            <a:endParaRPr lang="es-MX" dirty="0"/>
          </a:p>
          <a:p>
            <a:r>
              <a:rPr lang="es-MX" dirty="0"/>
              <a:t>Facilita la ampliación de estados</a:t>
            </a:r>
          </a:p>
          <a:p>
            <a:r>
              <a:rPr lang="es-MX" dirty="0"/>
              <a:t>Permite a un objeto cambiar de clase en tiempo de ejecución dado que al cambiar sus responsabilidades por las de otro objeto de otra clase la herencia y responsabilidades del primero han cambiado por las del segundo</a:t>
            </a:r>
            <a:r>
              <a:rPr lang="es-MX" dirty="0" smtClean="0"/>
              <a:t>.</a:t>
            </a:r>
            <a:endParaRPr lang="es-MX" dirty="0"/>
          </a:p>
        </p:txBody>
      </p:sp>
    </p:spTree>
    <p:extLst>
      <p:ext uri="{BB962C8B-B14F-4D97-AF65-F5344CB8AC3E}">
        <p14:creationId xmlns:p14="http://schemas.microsoft.com/office/powerpoint/2010/main" val="1205657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a:t>
            </a:r>
            <a:endParaRPr lang="es-MX" dirty="0"/>
          </a:p>
        </p:txBody>
      </p:sp>
      <p:sp>
        <p:nvSpPr>
          <p:cNvPr id="3" name="2 Marcador de contenido"/>
          <p:cNvSpPr>
            <a:spLocks noGrp="1"/>
          </p:cNvSpPr>
          <p:nvPr>
            <p:ph idx="1"/>
          </p:nvPr>
        </p:nvSpPr>
        <p:spPr/>
        <p:txBody>
          <a:bodyPr/>
          <a:lstStyle/>
          <a:p>
            <a:r>
              <a:rPr lang="es-MX" dirty="0"/>
              <a:t>Se incrementa el número de subclases</a:t>
            </a:r>
          </a:p>
          <a:p>
            <a:endParaRPr lang="es-MX" dirty="0"/>
          </a:p>
        </p:txBody>
      </p:sp>
    </p:spTree>
    <p:extLst>
      <p:ext uri="{BB962C8B-B14F-4D97-AF65-F5344CB8AC3E}">
        <p14:creationId xmlns:p14="http://schemas.microsoft.com/office/powerpoint/2010/main" val="191827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Comportamiento</a:t>
            </a:r>
            <a:endParaRPr lang="es-MX" dirty="0"/>
          </a:p>
        </p:txBody>
      </p:sp>
      <p:sp>
        <p:nvSpPr>
          <p:cNvPr id="3" name="2 Marcador de contenido"/>
          <p:cNvSpPr>
            <a:spLocks noGrp="1"/>
          </p:cNvSpPr>
          <p:nvPr>
            <p:ph idx="1"/>
          </p:nvPr>
        </p:nvSpPr>
        <p:spPr>
          <a:xfrm>
            <a:off x="457200" y="1600201"/>
            <a:ext cx="8229600" cy="2908920"/>
          </a:xfrm>
        </p:spPr>
        <p:txBody>
          <a:bodyPr/>
          <a:lstStyle/>
          <a:p>
            <a:r>
              <a:rPr lang="es-MX" dirty="0" smtClean="0"/>
              <a:t>CHAIN OF RESPONSABILITY</a:t>
            </a:r>
          </a:p>
          <a:p>
            <a:r>
              <a:rPr lang="es-MX" dirty="0" smtClean="0"/>
              <a:t>Su objetivo es: evitar el acoplamiento de una solicitud desde el remitente a su receptor, dando a más de un objeto la oportunidad de manejar la petición.</a:t>
            </a:r>
          </a:p>
          <a:p>
            <a:pPr marL="0" indent="0">
              <a:buNone/>
            </a:pPr>
            <a:endParaRPr lang="es-MX" dirty="0"/>
          </a:p>
        </p:txBody>
      </p:sp>
      <p:sp>
        <p:nvSpPr>
          <p:cNvPr id="4" name="3 Rectángulo redondeado"/>
          <p:cNvSpPr/>
          <p:nvPr/>
        </p:nvSpPr>
        <p:spPr>
          <a:xfrm>
            <a:off x="179512" y="4725144"/>
            <a:ext cx="180020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Sujeto</a:t>
            </a:r>
            <a:endParaRPr lang="es-MX" dirty="0"/>
          </a:p>
        </p:txBody>
      </p:sp>
      <p:sp>
        <p:nvSpPr>
          <p:cNvPr id="5" name="4 Rectángulo"/>
          <p:cNvSpPr/>
          <p:nvPr/>
        </p:nvSpPr>
        <p:spPr>
          <a:xfrm>
            <a:off x="2483768" y="4869160"/>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Objeto A</a:t>
            </a:r>
            <a:endParaRPr lang="es-MX" dirty="0"/>
          </a:p>
        </p:txBody>
      </p:sp>
      <p:sp>
        <p:nvSpPr>
          <p:cNvPr id="6" name="5 Rectángulo"/>
          <p:cNvSpPr/>
          <p:nvPr/>
        </p:nvSpPr>
        <p:spPr>
          <a:xfrm>
            <a:off x="4860032" y="4907940"/>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Objeto  B</a:t>
            </a:r>
            <a:endParaRPr lang="es-MX" dirty="0"/>
          </a:p>
        </p:txBody>
      </p:sp>
      <p:sp>
        <p:nvSpPr>
          <p:cNvPr id="7" name="6 Rectángulo"/>
          <p:cNvSpPr/>
          <p:nvPr/>
        </p:nvSpPr>
        <p:spPr>
          <a:xfrm>
            <a:off x="7236296" y="4869160"/>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Receptor</a:t>
            </a:r>
            <a:endParaRPr lang="es-MX" dirty="0"/>
          </a:p>
        </p:txBody>
      </p:sp>
      <p:cxnSp>
        <p:nvCxnSpPr>
          <p:cNvPr id="9" name="8 Conector recto de flecha"/>
          <p:cNvCxnSpPr>
            <a:stCxn id="4" idx="3"/>
            <a:endCxn id="5" idx="1"/>
          </p:cNvCxnSpPr>
          <p:nvPr/>
        </p:nvCxnSpPr>
        <p:spPr>
          <a:xfrm>
            <a:off x="1979712" y="5229200"/>
            <a:ext cx="50405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4355976" y="5301208"/>
            <a:ext cx="50405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6732240" y="5301208"/>
            <a:ext cx="50405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21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upload.wikimedia.org/wikipedia/commons/thumb/e/e8/State_Design_Pattern_UML_Class_Diagram.svg/470px-State_Design_Pattern_UML_Class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16231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47500" lnSpcReduction="20000"/>
          </a:bodyPr>
          <a:lstStyle/>
          <a:p>
            <a:endParaRPr lang="es-MX" dirty="0"/>
          </a:p>
          <a:p>
            <a:r>
              <a:rPr lang="es-MX" b="1" dirty="0" err="1"/>
              <a:t>public</a:t>
            </a:r>
            <a:r>
              <a:rPr lang="es-MX" b="1" dirty="0"/>
              <a:t> </a:t>
            </a:r>
            <a:r>
              <a:rPr lang="es-MX" b="1" dirty="0" err="1"/>
              <a:t>class</a:t>
            </a:r>
            <a:r>
              <a:rPr lang="es-MX" b="1" dirty="0"/>
              <a:t> Activa </a:t>
            </a:r>
            <a:r>
              <a:rPr lang="es-MX" b="1" dirty="0" err="1"/>
              <a:t>implements</a:t>
            </a:r>
            <a:r>
              <a:rPr lang="es-MX" b="1" dirty="0"/>
              <a:t> Estado {</a:t>
            </a:r>
          </a:p>
          <a:p>
            <a:endParaRPr lang="es-MX" dirty="0"/>
          </a:p>
          <a:p>
            <a:r>
              <a:rPr lang="es-MX" dirty="0"/>
              <a:t>@</a:t>
            </a:r>
            <a:r>
              <a:rPr lang="es-MX" dirty="0" err="1"/>
              <a:t>Override</a:t>
            </a:r>
            <a:endParaRPr lang="es-MX" dirty="0"/>
          </a:p>
          <a:p>
            <a:r>
              <a:rPr lang="es-MX" b="1" dirty="0" err="1"/>
              <a:t>public</a:t>
            </a:r>
            <a:r>
              <a:rPr lang="es-MX" b="1" dirty="0"/>
              <a:t> </a:t>
            </a:r>
            <a:r>
              <a:rPr lang="es-MX" b="1" dirty="0" err="1"/>
              <a:t>void</a:t>
            </a:r>
            <a:r>
              <a:rPr lang="es-MX" b="1" dirty="0"/>
              <a:t> </a:t>
            </a:r>
            <a:r>
              <a:rPr lang="es-MX" b="1" dirty="0" err="1"/>
              <a:t>ejecutarAccion</a:t>
            </a:r>
            <a:r>
              <a:rPr lang="es-MX" b="1" dirty="0"/>
              <a:t>() {</a:t>
            </a:r>
          </a:p>
          <a:p>
            <a:r>
              <a:rPr lang="es-MX" dirty="0" err="1"/>
              <a:t>System.</a:t>
            </a:r>
            <a:r>
              <a:rPr lang="es-MX" b="1" i="1" dirty="0" err="1"/>
              <a:t>out.println</a:t>
            </a:r>
            <a:r>
              <a:rPr lang="es-MX" b="1" i="1" dirty="0"/>
              <a:t>("Estado Activo: Atento");</a:t>
            </a:r>
          </a:p>
          <a:p>
            <a:r>
              <a:rPr lang="es-MX" dirty="0"/>
              <a:t>}</a:t>
            </a:r>
          </a:p>
          <a:p>
            <a:endParaRPr lang="es-MX" dirty="0"/>
          </a:p>
          <a:p>
            <a:r>
              <a:rPr lang="es-MX" dirty="0"/>
              <a:t>}</a:t>
            </a:r>
          </a:p>
          <a:p>
            <a:endParaRPr lang="es-MX" dirty="0" smtClean="0"/>
          </a:p>
          <a:p>
            <a:r>
              <a:rPr lang="es-MX" b="1" dirty="0" err="1"/>
              <a:t>public</a:t>
            </a:r>
            <a:r>
              <a:rPr lang="es-MX" b="1" dirty="0"/>
              <a:t> </a:t>
            </a:r>
            <a:r>
              <a:rPr lang="es-MX" b="1" dirty="0" err="1"/>
              <a:t>class</a:t>
            </a:r>
            <a:r>
              <a:rPr lang="es-MX" b="1" dirty="0"/>
              <a:t> Mantenimiento </a:t>
            </a:r>
            <a:r>
              <a:rPr lang="es-MX" b="1" dirty="0" err="1"/>
              <a:t>implements</a:t>
            </a:r>
            <a:r>
              <a:rPr lang="es-MX" b="1" dirty="0"/>
              <a:t> Estado{</a:t>
            </a:r>
          </a:p>
          <a:p>
            <a:endParaRPr lang="es-MX" dirty="0"/>
          </a:p>
          <a:p>
            <a:r>
              <a:rPr lang="es-MX" dirty="0"/>
              <a:t>@</a:t>
            </a:r>
            <a:r>
              <a:rPr lang="es-MX" dirty="0" err="1"/>
              <a:t>Override</a:t>
            </a:r>
            <a:endParaRPr lang="es-MX" dirty="0"/>
          </a:p>
          <a:p>
            <a:r>
              <a:rPr lang="es-MX" b="1" dirty="0" err="1"/>
              <a:t>public</a:t>
            </a:r>
            <a:r>
              <a:rPr lang="es-MX" b="1" dirty="0"/>
              <a:t> </a:t>
            </a:r>
            <a:r>
              <a:rPr lang="es-MX" b="1" dirty="0" err="1"/>
              <a:t>void</a:t>
            </a:r>
            <a:r>
              <a:rPr lang="es-MX" b="1" dirty="0"/>
              <a:t> </a:t>
            </a:r>
            <a:r>
              <a:rPr lang="es-MX" b="1" dirty="0" err="1"/>
              <a:t>ejecutarAccion</a:t>
            </a:r>
            <a:r>
              <a:rPr lang="es-MX" b="1" dirty="0"/>
              <a:t>() {</a:t>
            </a:r>
          </a:p>
          <a:p>
            <a:r>
              <a:rPr lang="es-MX" dirty="0" err="1"/>
              <a:t>System.</a:t>
            </a:r>
            <a:r>
              <a:rPr lang="es-MX" b="1" i="1" dirty="0" err="1"/>
              <a:t>out.println</a:t>
            </a:r>
            <a:r>
              <a:rPr lang="es-MX" b="1" i="1" dirty="0"/>
              <a:t>("Estado en mantenimiento: No atento ");</a:t>
            </a:r>
          </a:p>
          <a:p>
            <a:r>
              <a:rPr lang="es-MX" dirty="0"/>
              <a:t>}</a:t>
            </a:r>
          </a:p>
          <a:p>
            <a:endParaRPr lang="es-MX" dirty="0"/>
          </a:p>
          <a:p>
            <a:r>
              <a:rPr lang="es-MX" dirty="0"/>
              <a:t>}</a:t>
            </a:r>
          </a:p>
          <a:p>
            <a:endParaRPr lang="es-MX" dirty="0"/>
          </a:p>
        </p:txBody>
      </p:sp>
    </p:spTree>
    <p:extLst>
      <p:ext uri="{BB962C8B-B14F-4D97-AF65-F5344CB8AC3E}">
        <p14:creationId xmlns:p14="http://schemas.microsoft.com/office/powerpoint/2010/main" val="402126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62500" lnSpcReduction="20000"/>
          </a:bodyPr>
          <a:lstStyle/>
          <a:p>
            <a:endParaRPr lang="es-MX" dirty="0"/>
          </a:p>
          <a:p>
            <a:r>
              <a:rPr lang="es-MX" b="1" dirty="0" err="1"/>
              <a:t>public</a:t>
            </a:r>
            <a:r>
              <a:rPr lang="es-MX" b="1" dirty="0"/>
              <a:t> </a:t>
            </a:r>
            <a:r>
              <a:rPr lang="es-MX" b="1" dirty="0" err="1"/>
              <a:t>class</a:t>
            </a:r>
            <a:r>
              <a:rPr lang="es-MX" b="1" dirty="0"/>
              <a:t> Alarma {</a:t>
            </a:r>
          </a:p>
          <a:p>
            <a:r>
              <a:rPr lang="es-MX" b="1" dirty="0" err="1"/>
              <a:t>private</a:t>
            </a:r>
            <a:r>
              <a:rPr lang="es-MX" b="1" dirty="0"/>
              <a:t> Estado </a:t>
            </a:r>
            <a:r>
              <a:rPr lang="es-MX" b="1" dirty="0" err="1"/>
              <a:t>miEstado</a:t>
            </a:r>
            <a:r>
              <a:rPr lang="es-MX" b="1" dirty="0"/>
              <a:t>;</a:t>
            </a:r>
          </a:p>
          <a:p>
            <a:r>
              <a:rPr lang="es-MX" b="1" dirty="0" err="1"/>
              <a:t>public</a:t>
            </a:r>
            <a:r>
              <a:rPr lang="es-MX" b="1" dirty="0"/>
              <a:t> </a:t>
            </a:r>
            <a:r>
              <a:rPr lang="es-MX" b="1" dirty="0" err="1"/>
              <a:t>void</a:t>
            </a:r>
            <a:r>
              <a:rPr lang="es-MX" b="1" dirty="0"/>
              <a:t> </a:t>
            </a:r>
            <a:r>
              <a:rPr lang="es-MX" b="1" dirty="0" err="1"/>
              <a:t>setEstado</a:t>
            </a:r>
            <a:r>
              <a:rPr lang="es-MX" b="1" dirty="0"/>
              <a:t>(Estado e){</a:t>
            </a:r>
          </a:p>
          <a:p>
            <a:r>
              <a:rPr lang="es-MX" b="1" dirty="0" err="1"/>
              <a:t>this.miEstado</a:t>
            </a:r>
            <a:r>
              <a:rPr lang="es-MX" b="1" dirty="0"/>
              <a:t> = e;</a:t>
            </a:r>
          </a:p>
          <a:p>
            <a:r>
              <a:rPr lang="es-MX" dirty="0"/>
              <a:t>}</a:t>
            </a:r>
          </a:p>
          <a:p>
            <a:r>
              <a:rPr lang="es-MX" b="1" dirty="0" err="1"/>
              <a:t>public</a:t>
            </a:r>
            <a:r>
              <a:rPr lang="es-MX" b="1" dirty="0"/>
              <a:t> </a:t>
            </a:r>
            <a:r>
              <a:rPr lang="es-MX" b="1" dirty="0" err="1"/>
              <a:t>void</a:t>
            </a:r>
            <a:r>
              <a:rPr lang="es-MX" b="1" dirty="0"/>
              <a:t> </a:t>
            </a:r>
            <a:r>
              <a:rPr lang="es-MX" b="1" dirty="0" err="1"/>
              <a:t>ejecutarAccion</a:t>
            </a:r>
            <a:r>
              <a:rPr lang="es-MX" b="1" dirty="0"/>
              <a:t>(){</a:t>
            </a:r>
          </a:p>
          <a:p>
            <a:r>
              <a:rPr lang="es-MX" dirty="0" err="1"/>
              <a:t>miEstado.ejecutarAccion</a:t>
            </a:r>
            <a:r>
              <a:rPr lang="es-MX" dirty="0"/>
              <a:t>();</a:t>
            </a:r>
          </a:p>
          <a:p>
            <a:r>
              <a:rPr lang="es-MX" dirty="0"/>
              <a:t>}</a:t>
            </a:r>
          </a:p>
          <a:p>
            <a:r>
              <a:rPr lang="es-MX" dirty="0"/>
              <a:t>}</a:t>
            </a:r>
          </a:p>
          <a:p>
            <a:endParaRPr lang="es-MX" dirty="0"/>
          </a:p>
          <a:p>
            <a:r>
              <a:rPr lang="es-MX" b="1" dirty="0" err="1"/>
              <a:t>public</a:t>
            </a:r>
            <a:r>
              <a:rPr lang="es-MX" b="1" dirty="0"/>
              <a:t> interface Estado {</a:t>
            </a:r>
          </a:p>
          <a:p>
            <a:r>
              <a:rPr lang="es-MX" b="1" dirty="0" err="1"/>
              <a:t>public</a:t>
            </a:r>
            <a:r>
              <a:rPr lang="es-MX" b="1" dirty="0"/>
              <a:t> </a:t>
            </a:r>
            <a:r>
              <a:rPr lang="es-MX" b="1" dirty="0" err="1"/>
              <a:t>void</a:t>
            </a:r>
            <a:r>
              <a:rPr lang="es-MX" b="1" dirty="0"/>
              <a:t> </a:t>
            </a:r>
            <a:r>
              <a:rPr lang="es-MX" b="1" dirty="0" err="1"/>
              <a:t>ejecutarAccion</a:t>
            </a:r>
            <a:r>
              <a:rPr lang="es-MX" b="1" dirty="0"/>
              <a:t>();</a:t>
            </a:r>
          </a:p>
          <a:p>
            <a:r>
              <a:rPr lang="es-MX" dirty="0"/>
              <a:t>}</a:t>
            </a:r>
          </a:p>
          <a:p>
            <a:endParaRPr lang="es-MX" dirty="0"/>
          </a:p>
        </p:txBody>
      </p:sp>
    </p:spTree>
    <p:extLst>
      <p:ext uri="{BB962C8B-B14F-4D97-AF65-F5344CB8AC3E}">
        <p14:creationId xmlns:p14="http://schemas.microsoft.com/office/powerpoint/2010/main" val="427750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25000" lnSpcReduction="20000"/>
          </a:bodyPr>
          <a:lstStyle/>
          <a:p>
            <a:r>
              <a:rPr lang="es-MX" b="1" dirty="0" err="1"/>
              <a:t>import</a:t>
            </a:r>
            <a:r>
              <a:rPr lang="es-MX" b="1" dirty="0"/>
              <a:t> </a:t>
            </a:r>
            <a:r>
              <a:rPr lang="es-MX" b="1" dirty="0" err="1"/>
              <a:t>java.util.Scanner</a:t>
            </a:r>
            <a:r>
              <a:rPr lang="es-MX" b="1" dirty="0"/>
              <a:t>;</a:t>
            </a:r>
          </a:p>
          <a:p>
            <a:endParaRPr lang="es-MX" dirty="0"/>
          </a:p>
          <a:p>
            <a:r>
              <a:rPr lang="es-MX" b="1" dirty="0" err="1"/>
              <a:t>public</a:t>
            </a:r>
            <a:r>
              <a:rPr lang="es-MX" b="1" dirty="0"/>
              <a:t> </a:t>
            </a:r>
            <a:r>
              <a:rPr lang="es-MX" b="1" dirty="0" err="1"/>
              <a:t>class</a:t>
            </a:r>
            <a:r>
              <a:rPr lang="es-MX" b="1" dirty="0"/>
              <a:t> </a:t>
            </a:r>
            <a:r>
              <a:rPr lang="es-MX" b="1" dirty="0" err="1"/>
              <a:t>PruebaEstado</a:t>
            </a:r>
            <a:r>
              <a:rPr lang="es-MX" b="1" dirty="0"/>
              <a:t> {</a:t>
            </a:r>
          </a:p>
          <a:p>
            <a:r>
              <a:rPr lang="es-MX" b="1" dirty="0" err="1"/>
              <a:t>public</a:t>
            </a:r>
            <a:r>
              <a:rPr lang="es-MX" b="1" dirty="0"/>
              <a:t> </a:t>
            </a:r>
            <a:r>
              <a:rPr lang="es-MX" b="1" dirty="0" err="1"/>
              <a:t>static</a:t>
            </a:r>
            <a:r>
              <a:rPr lang="es-MX" b="1" dirty="0"/>
              <a:t> </a:t>
            </a:r>
            <a:r>
              <a:rPr lang="es-MX" b="1" dirty="0" err="1"/>
              <a:t>void</a:t>
            </a:r>
            <a:r>
              <a:rPr lang="es-MX" b="1" dirty="0"/>
              <a:t> </a:t>
            </a:r>
            <a:r>
              <a:rPr lang="es-MX" b="1" dirty="0" err="1"/>
              <a:t>muestraMenu</a:t>
            </a:r>
            <a:r>
              <a:rPr lang="es-MX" b="1" dirty="0"/>
              <a:t>(){</a:t>
            </a:r>
          </a:p>
          <a:p>
            <a:r>
              <a:rPr lang="es-MX" dirty="0" err="1"/>
              <a:t>StringBuffer</a:t>
            </a:r>
            <a:r>
              <a:rPr lang="es-MX" dirty="0"/>
              <a:t> </a:t>
            </a:r>
            <a:r>
              <a:rPr lang="es-MX" dirty="0" err="1"/>
              <a:t>menu</a:t>
            </a:r>
            <a:r>
              <a:rPr lang="es-MX" dirty="0"/>
              <a:t> = </a:t>
            </a:r>
            <a:r>
              <a:rPr lang="es-MX" b="1" dirty="0"/>
              <a:t>new </a:t>
            </a:r>
            <a:r>
              <a:rPr lang="es-MX" b="1" dirty="0" err="1"/>
              <a:t>StringBuffer</a:t>
            </a:r>
            <a:r>
              <a:rPr lang="es-MX" b="1" dirty="0"/>
              <a:t>();</a:t>
            </a:r>
          </a:p>
          <a:p>
            <a:r>
              <a:rPr lang="es-MX" dirty="0" err="1"/>
              <a:t>menu.append</a:t>
            </a:r>
            <a:r>
              <a:rPr lang="es-MX" dirty="0"/>
              <a:t>("SELECCIONE EL ESTADO DE LA ALARMA \n");</a:t>
            </a:r>
          </a:p>
          <a:p>
            <a:r>
              <a:rPr lang="es-MX" dirty="0" err="1"/>
              <a:t>menu.append</a:t>
            </a:r>
            <a:r>
              <a:rPr lang="es-MX" dirty="0"/>
              <a:t>("1- Activa 2 - Mantenimiento 0- Salir\n");</a:t>
            </a:r>
          </a:p>
          <a:p>
            <a:r>
              <a:rPr lang="es-MX" dirty="0" err="1"/>
              <a:t>System.</a:t>
            </a:r>
            <a:r>
              <a:rPr lang="es-MX" b="1" i="1" dirty="0" err="1"/>
              <a:t>out.println</a:t>
            </a:r>
            <a:r>
              <a:rPr lang="es-MX" b="1" i="1" dirty="0"/>
              <a:t>(</a:t>
            </a:r>
            <a:r>
              <a:rPr lang="es-MX" b="1" i="1" dirty="0" err="1"/>
              <a:t>menu.toString</a:t>
            </a:r>
            <a:r>
              <a:rPr lang="es-MX" b="1" i="1" dirty="0"/>
              <a:t>());</a:t>
            </a:r>
          </a:p>
          <a:p>
            <a:r>
              <a:rPr lang="es-MX" dirty="0"/>
              <a:t>}</a:t>
            </a:r>
          </a:p>
          <a:p>
            <a:r>
              <a:rPr lang="en-US" b="1" dirty="0"/>
              <a:t>public static void main(String... </a:t>
            </a:r>
            <a:r>
              <a:rPr lang="en-US" b="1" dirty="0" err="1"/>
              <a:t>args</a:t>
            </a:r>
            <a:r>
              <a:rPr lang="en-US" b="1" dirty="0"/>
              <a:t>){</a:t>
            </a:r>
          </a:p>
          <a:p>
            <a:r>
              <a:rPr lang="es-MX" dirty="0"/>
              <a:t>Alarma </a:t>
            </a:r>
            <a:r>
              <a:rPr lang="es-MX" dirty="0" err="1"/>
              <a:t>alarma</a:t>
            </a:r>
            <a:r>
              <a:rPr lang="es-MX" dirty="0"/>
              <a:t> = </a:t>
            </a:r>
            <a:r>
              <a:rPr lang="es-MX" b="1" dirty="0"/>
              <a:t>new Alarma();</a:t>
            </a:r>
          </a:p>
          <a:p>
            <a:r>
              <a:rPr lang="es-MX" dirty="0"/>
              <a:t>Activa </a:t>
            </a:r>
            <a:r>
              <a:rPr lang="es-MX" dirty="0" err="1"/>
              <a:t>activa</a:t>
            </a:r>
            <a:r>
              <a:rPr lang="es-MX" dirty="0"/>
              <a:t> = </a:t>
            </a:r>
            <a:r>
              <a:rPr lang="es-MX" b="1" dirty="0"/>
              <a:t>new Activa();</a:t>
            </a:r>
          </a:p>
          <a:p>
            <a:r>
              <a:rPr lang="es-MX" dirty="0"/>
              <a:t>Mantenimiento </a:t>
            </a:r>
            <a:r>
              <a:rPr lang="es-MX" dirty="0" err="1"/>
              <a:t>mantenimiento</a:t>
            </a:r>
            <a:r>
              <a:rPr lang="es-MX" dirty="0"/>
              <a:t> = </a:t>
            </a:r>
            <a:r>
              <a:rPr lang="es-MX" b="1" dirty="0"/>
              <a:t>new Mantenimiento();</a:t>
            </a:r>
          </a:p>
          <a:p>
            <a:r>
              <a:rPr lang="es-MX" b="1" dirty="0" err="1"/>
              <a:t>int</a:t>
            </a:r>
            <a:r>
              <a:rPr lang="es-MX" b="1" dirty="0"/>
              <a:t> </a:t>
            </a:r>
            <a:r>
              <a:rPr lang="es-MX" b="1" dirty="0" err="1"/>
              <a:t>opcion</a:t>
            </a:r>
            <a:r>
              <a:rPr lang="es-MX" b="1" dirty="0"/>
              <a:t> = 0;</a:t>
            </a:r>
          </a:p>
          <a:p>
            <a:r>
              <a:rPr lang="en-US" dirty="0"/>
              <a:t>Scanner </a:t>
            </a:r>
            <a:r>
              <a:rPr lang="en-US" u="sng" dirty="0" err="1"/>
              <a:t>sc</a:t>
            </a:r>
            <a:r>
              <a:rPr lang="en-US" u="sng" dirty="0"/>
              <a:t> = </a:t>
            </a:r>
            <a:r>
              <a:rPr lang="en-US" b="1" u="sng" dirty="0"/>
              <a:t>new Scanner (System.</a:t>
            </a:r>
            <a:r>
              <a:rPr lang="en-US" b="1" i="1" u="sng" dirty="0"/>
              <a:t>in);</a:t>
            </a:r>
          </a:p>
          <a:p>
            <a:r>
              <a:rPr lang="es-MX" b="1" dirty="0"/>
              <a:t>do{</a:t>
            </a:r>
          </a:p>
          <a:p>
            <a:r>
              <a:rPr lang="es-MX" i="1" dirty="0" err="1"/>
              <a:t>muestraMenu</a:t>
            </a:r>
            <a:r>
              <a:rPr lang="es-MX" i="1" dirty="0"/>
              <a:t>();</a:t>
            </a:r>
          </a:p>
          <a:p>
            <a:r>
              <a:rPr lang="es-MX" dirty="0" err="1"/>
              <a:t>opcion</a:t>
            </a:r>
            <a:r>
              <a:rPr lang="es-MX" dirty="0"/>
              <a:t> = </a:t>
            </a:r>
            <a:r>
              <a:rPr lang="es-MX" dirty="0" err="1"/>
              <a:t>sc.nextInt</a:t>
            </a:r>
            <a:r>
              <a:rPr lang="es-MX" dirty="0"/>
              <a:t>();</a:t>
            </a:r>
          </a:p>
          <a:p>
            <a:r>
              <a:rPr lang="es-MX" b="1" dirty="0" err="1"/>
              <a:t>switch</a:t>
            </a:r>
            <a:r>
              <a:rPr lang="es-MX" b="1" dirty="0"/>
              <a:t>(</a:t>
            </a:r>
            <a:r>
              <a:rPr lang="es-MX" b="1" dirty="0" err="1"/>
              <a:t>opcion</a:t>
            </a:r>
            <a:r>
              <a:rPr lang="es-MX" b="1" dirty="0"/>
              <a:t>){</a:t>
            </a:r>
          </a:p>
          <a:p>
            <a:r>
              <a:rPr lang="es-MX" b="1" dirty="0"/>
              <a:t>case 1:</a:t>
            </a:r>
          </a:p>
          <a:p>
            <a:r>
              <a:rPr lang="es-MX" dirty="0" err="1"/>
              <a:t>alarma.setEstado</a:t>
            </a:r>
            <a:r>
              <a:rPr lang="es-MX" dirty="0"/>
              <a:t>(activa);</a:t>
            </a:r>
          </a:p>
          <a:p>
            <a:r>
              <a:rPr lang="es-MX" b="1" dirty="0"/>
              <a:t>break;</a:t>
            </a:r>
          </a:p>
          <a:p>
            <a:r>
              <a:rPr lang="es-MX" b="1" dirty="0"/>
              <a:t>case 2:</a:t>
            </a:r>
          </a:p>
          <a:p>
            <a:r>
              <a:rPr lang="es-MX" dirty="0" err="1"/>
              <a:t>alarma.setEstado</a:t>
            </a:r>
            <a:r>
              <a:rPr lang="es-MX" dirty="0"/>
              <a:t>(mantenimiento);</a:t>
            </a:r>
          </a:p>
          <a:p>
            <a:r>
              <a:rPr lang="es-MX" b="1" dirty="0"/>
              <a:t>break;</a:t>
            </a:r>
          </a:p>
          <a:p>
            <a:r>
              <a:rPr lang="es-MX" b="1" dirty="0"/>
              <a:t>case 0:</a:t>
            </a:r>
          </a:p>
          <a:p>
            <a:r>
              <a:rPr lang="es-MX" dirty="0" err="1"/>
              <a:t>System.</a:t>
            </a:r>
            <a:r>
              <a:rPr lang="es-MX" i="1" dirty="0" err="1"/>
              <a:t>exit</a:t>
            </a:r>
            <a:r>
              <a:rPr lang="es-MX" i="1" dirty="0"/>
              <a:t>(0);</a:t>
            </a:r>
          </a:p>
          <a:p>
            <a:r>
              <a:rPr lang="es-MX" b="1" dirty="0"/>
              <a:t>default :</a:t>
            </a:r>
          </a:p>
          <a:p>
            <a:r>
              <a:rPr lang="es-MX" dirty="0" err="1"/>
              <a:t>System.</a:t>
            </a:r>
            <a:r>
              <a:rPr lang="es-MX" b="1" i="1" dirty="0" err="1"/>
              <a:t>out.println</a:t>
            </a:r>
            <a:r>
              <a:rPr lang="es-MX" b="1" i="1" dirty="0"/>
              <a:t>("</a:t>
            </a:r>
            <a:r>
              <a:rPr lang="es-MX" b="1" i="1" dirty="0" err="1"/>
              <a:t>Opcion</a:t>
            </a:r>
            <a:r>
              <a:rPr lang="es-MX" b="1" i="1" dirty="0"/>
              <a:t> errada");</a:t>
            </a:r>
          </a:p>
          <a:p>
            <a:r>
              <a:rPr lang="es-MX" dirty="0"/>
              <a:t>}</a:t>
            </a:r>
          </a:p>
          <a:p>
            <a:r>
              <a:rPr lang="es-MX" dirty="0" err="1"/>
              <a:t>alarma.ejecutarAccion</a:t>
            </a:r>
            <a:r>
              <a:rPr lang="es-MX" dirty="0"/>
              <a:t>();</a:t>
            </a:r>
          </a:p>
          <a:p>
            <a:r>
              <a:rPr lang="es-MX" dirty="0"/>
              <a:t>}</a:t>
            </a:r>
            <a:r>
              <a:rPr lang="es-MX" b="1" dirty="0" err="1"/>
              <a:t>while</a:t>
            </a:r>
            <a:r>
              <a:rPr lang="es-MX" b="1" dirty="0"/>
              <a:t>(</a:t>
            </a:r>
            <a:r>
              <a:rPr lang="es-MX" b="1" dirty="0" err="1"/>
              <a:t>opcion</a:t>
            </a:r>
            <a:r>
              <a:rPr lang="es-MX" b="1" dirty="0"/>
              <a:t> !=0);</a:t>
            </a:r>
          </a:p>
          <a:p>
            <a:r>
              <a:rPr lang="es-MX" dirty="0"/>
              <a:t>}</a:t>
            </a:r>
          </a:p>
          <a:p>
            <a:endParaRPr lang="es-MX" dirty="0"/>
          </a:p>
          <a:p>
            <a:r>
              <a:rPr lang="es-MX" dirty="0"/>
              <a:t>}</a:t>
            </a:r>
          </a:p>
          <a:p>
            <a:endParaRPr lang="es-MX" dirty="0"/>
          </a:p>
        </p:txBody>
      </p:sp>
    </p:spTree>
    <p:extLst>
      <p:ext uri="{BB962C8B-B14F-4D97-AF65-F5344CB8AC3E}">
        <p14:creationId xmlns:p14="http://schemas.microsoft.com/office/powerpoint/2010/main" val="3781600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7484" y="927280"/>
            <a:ext cx="6709906" cy="5125792"/>
          </a:xfrm>
        </p:spPr>
        <p:txBody>
          <a:bodyPr>
            <a:normAutofit fontScale="85000" lnSpcReduction="10000"/>
          </a:bodyPr>
          <a:lstStyle/>
          <a:p>
            <a:endParaRPr lang="es-MX" dirty="0" smtClean="0"/>
          </a:p>
          <a:p>
            <a:pPr>
              <a:buFont typeface="Arial" panose="020B0604020202020204" pitchFamily="34" charset="0"/>
              <a:buChar char="•"/>
            </a:pPr>
            <a:r>
              <a:rPr lang="es-MX" b="1" u="sng" dirty="0" smtClean="0"/>
              <a:t>Nombre del patrón</a:t>
            </a:r>
            <a:r>
              <a:rPr lang="es-MX" u="sng" dirty="0" smtClean="0"/>
              <a:t>: </a:t>
            </a:r>
            <a:r>
              <a:rPr lang="es-MX" dirty="0" smtClean="0"/>
              <a:t>ITERATOR.</a:t>
            </a:r>
          </a:p>
          <a:p>
            <a:pPr marL="0" indent="0">
              <a:buNone/>
            </a:pPr>
            <a:endParaRPr lang="es-MX" dirty="0" smtClean="0"/>
          </a:p>
          <a:p>
            <a:pPr>
              <a:buFont typeface="Arial" panose="020B0604020202020204" pitchFamily="34" charset="0"/>
              <a:buChar char="•"/>
            </a:pPr>
            <a:r>
              <a:rPr lang="es-MX" b="1" u="sng" dirty="0" smtClean="0"/>
              <a:t>Sinopsis:</a:t>
            </a:r>
            <a:r>
              <a:rPr lang="es-MX" b="1" u="sng" dirty="0"/>
              <a:t> </a:t>
            </a:r>
            <a:r>
              <a:rPr lang="es-MX" dirty="0" smtClean="0"/>
              <a:t>El </a:t>
            </a:r>
            <a:r>
              <a:rPr lang="es-MX" dirty="0"/>
              <a:t>patrón </a:t>
            </a:r>
            <a:r>
              <a:rPr lang="es-MX" dirty="0" err="1"/>
              <a:t>Iterador</a:t>
            </a:r>
            <a:r>
              <a:rPr lang="es-MX" dirty="0"/>
              <a:t> es un mecanismo de acceso a los elementos que constituyen una estructura de datos para la utilización de estos sin exponer su estructura interna</a:t>
            </a:r>
            <a:r>
              <a:rPr lang="es-MX" dirty="0" smtClean="0"/>
              <a:t>.</a:t>
            </a:r>
          </a:p>
          <a:p>
            <a:pPr marL="0" indent="0">
              <a:buNone/>
            </a:pPr>
            <a:r>
              <a:rPr lang="es-MX" dirty="0"/>
              <a:t> </a:t>
            </a:r>
            <a:endParaRPr lang="es-MX" dirty="0" smtClean="0"/>
          </a:p>
          <a:p>
            <a:pPr>
              <a:buFont typeface="Arial" panose="020B0604020202020204" pitchFamily="34" charset="0"/>
              <a:buChar char="•"/>
            </a:pPr>
            <a:r>
              <a:rPr lang="es-MX" b="1" u="sng" dirty="0" smtClean="0"/>
              <a:t>intensión: </a:t>
            </a:r>
            <a:r>
              <a:rPr lang="es-MX" dirty="0"/>
              <a:t>P</a:t>
            </a:r>
            <a:r>
              <a:rPr lang="es-MX" dirty="0" smtClean="0"/>
              <a:t>roporcionar una forma coherente de acceder secuencialmente a los elementos de una colección subyacente.</a:t>
            </a:r>
          </a:p>
          <a:p>
            <a:endParaRPr lang="es-MX" dirty="0" smtClean="0"/>
          </a:p>
          <a:p>
            <a:endParaRPr lang="es-MX" dirty="0" smtClean="0"/>
          </a:p>
          <a:p>
            <a:endParaRPr lang="es-MX" dirty="0" smtClean="0"/>
          </a:p>
          <a:p>
            <a:endParaRPr lang="es-MX" dirty="0"/>
          </a:p>
          <a:p>
            <a:endParaRPr lang="es-MX" dirty="0"/>
          </a:p>
        </p:txBody>
      </p:sp>
    </p:spTree>
    <p:extLst>
      <p:ext uri="{BB962C8B-B14F-4D97-AF65-F5344CB8AC3E}">
        <p14:creationId xmlns:p14="http://schemas.microsoft.com/office/powerpoint/2010/main" val="2805917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a:t>
            </a:r>
            <a:endParaRPr lang="es-MX"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810" y="1603744"/>
            <a:ext cx="4040495" cy="4384932"/>
          </a:xfrm>
        </p:spPr>
      </p:pic>
      <p:sp>
        <p:nvSpPr>
          <p:cNvPr id="7" name="CuadroTexto 6"/>
          <p:cNvSpPr txBox="1"/>
          <p:nvPr/>
        </p:nvSpPr>
        <p:spPr>
          <a:xfrm>
            <a:off x="5370490" y="1098692"/>
            <a:ext cx="3158543" cy="5632311"/>
          </a:xfrm>
          <a:prstGeom prst="rect">
            <a:avLst/>
          </a:prstGeom>
          <a:noFill/>
        </p:spPr>
        <p:txBody>
          <a:bodyPr wrap="square" rtlCol="0">
            <a:spAutoFit/>
          </a:bodyPr>
          <a:lstStyle/>
          <a:p>
            <a:r>
              <a:rPr lang="es-MX" b="1" dirty="0" err="1"/>
              <a:t>Iterador</a:t>
            </a:r>
            <a:r>
              <a:rPr lang="es-MX" b="1" dirty="0"/>
              <a:t>:</a:t>
            </a:r>
            <a:r>
              <a:rPr lang="es-MX" dirty="0"/>
              <a:t> Define una interfaz para recorrer los agregados.</a:t>
            </a:r>
            <a:br>
              <a:rPr lang="es-MX" dirty="0"/>
            </a:br>
            <a:r>
              <a:rPr lang="es-MX" dirty="0"/>
              <a:t/>
            </a:r>
            <a:br>
              <a:rPr lang="es-MX" dirty="0"/>
            </a:br>
            <a:r>
              <a:rPr lang="es-MX" b="1" dirty="0" err="1"/>
              <a:t>IteradorConcreto</a:t>
            </a:r>
            <a:r>
              <a:rPr lang="es-MX" b="1" dirty="0"/>
              <a:t>:</a:t>
            </a:r>
            <a:r>
              <a:rPr lang="es-MX" dirty="0"/>
              <a:t> implementa la interfaz </a:t>
            </a:r>
            <a:r>
              <a:rPr lang="es-MX" dirty="0" err="1"/>
              <a:t>iterador</a:t>
            </a:r>
            <a:r>
              <a:rPr lang="es-MX" dirty="0"/>
              <a:t>.</a:t>
            </a:r>
            <a:br>
              <a:rPr lang="es-MX" dirty="0"/>
            </a:br>
            <a:r>
              <a:rPr lang="es-MX" dirty="0"/>
              <a:t/>
            </a:r>
            <a:br>
              <a:rPr lang="es-MX" dirty="0"/>
            </a:br>
            <a:r>
              <a:rPr lang="es-MX" b="1" dirty="0"/>
              <a:t>Agregado:</a:t>
            </a:r>
            <a:r>
              <a:rPr lang="es-MX" dirty="0"/>
              <a:t> Define la interfaz para crear un objeto </a:t>
            </a:r>
            <a:r>
              <a:rPr lang="es-MX" dirty="0" err="1"/>
              <a:t>iterador</a:t>
            </a:r>
            <a:r>
              <a:rPr lang="es-MX" dirty="0"/>
              <a:t>.</a:t>
            </a:r>
            <a:br>
              <a:rPr lang="es-MX" dirty="0"/>
            </a:br>
            <a:r>
              <a:rPr lang="es-MX" dirty="0"/>
              <a:t/>
            </a:r>
            <a:br>
              <a:rPr lang="es-MX" dirty="0"/>
            </a:br>
            <a:r>
              <a:rPr lang="es-MX" b="1" dirty="0" err="1"/>
              <a:t>AgregadoConcreto</a:t>
            </a:r>
            <a:r>
              <a:rPr lang="es-MX" b="1" dirty="0"/>
              <a:t>:</a:t>
            </a:r>
            <a:r>
              <a:rPr lang="es-MX" dirty="0"/>
              <a:t> Implementa la interfaz de </a:t>
            </a:r>
            <a:r>
              <a:rPr lang="es-MX" dirty="0" err="1"/>
              <a:t>creacion</a:t>
            </a:r>
            <a:r>
              <a:rPr lang="es-MX" dirty="0"/>
              <a:t> de un </a:t>
            </a:r>
            <a:r>
              <a:rPr lang="es-MX" dirty="0" err="1"/>
              <a:t>iterador</a:t>
            </a:r>
            <a:r>
              <a:rPr lang="es-MX" dirty="0"/>
              <a:t> para devolver un </a:t>
            </a:r>
            <a:r>
              <a:rPr lang="es-MX" dirty="0" err="1"/>
              <a:t>iterador</a:t>
            </a:r>
            <a:r>
              <a:rPr lang="es-MX" dirty="0"/>
              <a:t> concreto.</a:t>
            </a:r>
            <a:br>
              <a:rPr lang="es-MX" dirty="0"/>
            </a:br>
            <a:r>
              <a:rPr lang="es-MX" dirty="0"/>
              <a:t/>
            </a:r>
            <a:br>
              <a:rPr lang="es-MX" dirty="0"/>
            </a:br>
            <a:r>
              <a:rPr lang="es-MX" dirty="0"/>
              <a:t/>
            </a:r>
            <a:br>
              <a:rPr lang="es-MX" dirty="0"/>
            </a:br>
            <a:r>
              <a:rPr lang="es-MX" dirty="0"/>
              <a:t>Un </a:t>
            </a:r>
            <a:r>
              <a:rPr lang="es-MX" dirty="0" err="1"/>
              <a:t>iteradorConcreto</a:t>
            </a:r>
            <a:r>
              <a:rPr lang="es-MX" dirty="0"/>
              <a:t> almacena la </a:t>
            </a:r>
            <a:r>
              <a:rPr lang="es-MX" dirty="0" err="1"/>
              <a:t>posicion</a:t>
            </a:r>
            <a:r>
              <a:rPr lang="es-MX" dirty="0"/>
              <a:t> del </a:t>
            </a:r>
            <a:r>
              <a:rPr lang="es-MX" dirty="0" err="1"/>
              <a:t>objetoactual</a:t>
            </a:r>
            <a:r>
              <a:rPr lang="es-MX" dirty="0"/>
              <a:t> en el agregado de modo que sabe cual es el objeto siguiente en el recorrido.</a:t>
            </a:r>
          </a:p>
        </p:txBody>
      </p:sp>
    </p:spTree>
    <p:extLst>
      <p:ext uri="{BB962C8B-B14F-4D97-AF65-F5344CB8AC3E}">
        <p14:creationId xmlns:p14="http://schemas.microsoft.com/office/powerpoint/2010/main" val="2216535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Patrón interpreter</a:t>
            </a:r>
            <a:endParaRPr lang="es-MX" dirty="0"/>
          </a:p>
        </p:txBody>
      </p:sp>
      <p:sp>
        <p:nvSpPr>
          <p:cNvPr id="3" name="Marcador de contenido 2"/>
          <p:cNvSpPr>
            <a:spLocks noGrp="1"/>
          </p:cNvSpPr>
          <p:nvPr>
            <p:ph idx="1"/>
          </p:nvPr>
        </p:nvSpPr>
        <p:spPr>
          <a:xfrm>
            <a:off x="827484" y="1622739"/>
            <a:ext cx="6709906" cy="4625661"/>
          </a:xfrm>
        </p:spPr>
        <p:txBody>
          <a:bodyPr>
            <a:normAutofit fontScale="62500" lnSpcReduction="20000"/>
          </a:bodyPr>
          <a:lstStyle/>
          <a:p>
            <a:r>
              <a:rPr lang="es-MX" b="1" dirty="0"/>
              <a:t>Nombre del </a:t>
            </a:r>
            <a:r>
              <a:rPr lang="es-MX" b="1" dirty="0" smtClean="0"/>
              <a:t>Patrón:</a:t>
            </a:r>
            <a:r>
              <a:rPr lang="es-MX" dirty="0"/>
              <a:t/>
            </a:r>
            <a:br>
              <a:rPr lang="es-MX" dirty="0"/>
            </a:br>
            <a:r>
              <a:rPr lang="es-MX" dirty="0"/>
              <a:t>Interpreter (Interprete).</a:t>
            </a:r>
            <a:br>
              <a:rPr lang="es-MX" dirty="0"/>
            </a:br>
            <a:r>
              <a:rPr lang="es-MX" dirty="0"/>
              <a:t/>
            </a:r>
            <a:br>
              <a:rPr lang="es-MX" dirty="0"/>
            </a:br>
            <a:r>
              <a:rPr lang="es-MX" b="1" dirty="0" smtClean="0"/>
              <a:t>Clasificación </a:t>
            </a:r>
            <a:r>
              <a:rPr lang="es-MX" b="1" dirty="0"/>
              <a:t>del </a:t>
            </a:r>
            <a:r>
              <a:rPr lang="es-MX" b="1" dirty="0" smtClean="0"/>
              <a:t>Patrón:</a:t>
            </a:r>
            <a:r>
              <a:rPr lang="es-MX" dirty="0"/>
              <a:t/>
            </a:r>
            <a:br>
              <a:rPr lang="es-MX" dirty="0"/>
            </a:br>
            <a:r>
              <a:rPr lang="es-MX" dirty="0" smtClean="0"/>
              <a:t>Patrón </a:t>
            </a:r>
            <a:r>
              <a:rPr lang="es-MX" dirty="0"/>
              <a:t>de Comportamiento.</a:t>
            </a:r>
            <a:br>
              <a:rPr lang="es-MX" dirty="0"/>
            </a:br>
            <a:r>
              <a:rPr lang="es-MX" dirty="0"/>
              <a:t/>
            </a:r>
            <a:br>
              <a:rPr lang="es-MX" dirty="0"/>
            </a:br>
            <a:r>
              <a:rPr lang="es-MX" b="1" dirty="0" smtClean="0"/>
              <a:t>Intención:</a:t>
            </a:r>
            <a:r>
              <a:rPr lang="es-MX" dirty="0"/>
              <a:t/>
            </a:r>
            <a:br>
              <a:rPr lang="es-MX" dirty="0"/>
            </a:br>
            <a:r>
              <a:rPr lang="es-MX" dirty="0"/>
              <a:t>Definir un Interprete para un lenguaje</a:t>
            </a:r>
            <a:r>
              <a:rPr lang="es-MX" dirty="0" smtClean="0"/>
              <a:t>.</a:t>
            </a:r>
          </a:p>
          <a:p>
            <a:r>
              <a:rPr lang="es-MX" b="1" dirty="0" smtClean="0"/>
              <a:t>Motivación:</a:t>
            </a:r>
            <a:r>
              <a:rPr lang="es-MX" dirty="0"/>
              <a:t/>
            </a:r>
            <a:br>
              <a:rPr lang="es-MX" dirty="0"/>
            </a:br>
            <a:r>
              <a:rPr lang="es-MX" dirty="0"/>
              <a:t/>
            </a:r>
            <a:br>
              <a:rPr lang="es-MX" dirty="0"/>
            </a:br>
            <a:r>
              <a:rPr lang="es-MX" dirty="0"/>
              <a:t>Existen problemas particulares que pueden expresarse en función de algún Lenguaje.</a:t>
            </a:r>
          </a:p>
          <a:p>
            <a:pPr marL="0" indent="0">
              <a:buNone/>
            </a:pPr>
            <a:r>
              <a:rPr lang="es-MX" dirty="0"/>
              <a:t/>
            </a:r>
            <a:br>
              <a:rPr lang="es-MX" dirty="0"/>
            </a:br>
            <a:r>
              <a:rPr lang="es-MX" dirty="0"/>
              <a:t>       El patrón </a:t>
            </a:r>
            <a:r>
              <a:rPr lang="es-MX" dirty="0" err="1"/>
              <a:t>Interpreter</a:t>
            </a:r>
            <a:r>
              <a:rPr lang="es-MX" dirty="0"/>
              <a:t> describe como definir una gramática,       representar palabras del lenguaje y como interpretarlas.</a:t>
            </a:r>
            <a:br>
              <a:rPr lang="es-MX" dirty="0"/>
            </a:br>
            <a:r>
              <a:rPr lang="es-MX" dirty="0"/>
              <a:t/>
            </a:r>
            <a:br>
              <a:rPr lang="es-MX" dirty="0"/>
            </a:br>
            <a:endParaRPr lang="es-MX" dirty="0"/>
          </a:p>
        </p:txBody>
      </p:sp>
    </p:spTree>
    <p:extLst>
      <p:ext uri="{BB962C8B-B14F-4D97-AF65-F5344CB8AC3E}">
        <p14:creationId xmlns:p14="http://schemas.microsoft.com/office/powerpoint/2010/main" val="1298240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lnSpcReduction="10000"/>
          </a:bodyPr>
          <a:lstStyle/>
          <a:p>
            <a:r>
              <a:rPr lang="es-MX" b="1" dirty="0" err="1"/>
              <a:t>Motivacion</a:t>
            </a:r>
            <a:r>
              <a:rPr lang="es-MX" b="1" dirty="0"/>
              <a:t>:</a:t>
            </a:r>
            <a:r>
              <a:rPr lang="es-MX" dirty="0"/>
              <a:t/>
            </a:r>
            <a:br>
              <a:rPr lang="es-MX" dirty="0"/>
            </a:br>
            <a:r>
              <a:rPr lang="es-MX" dirty="0"/>
              <a:t/>
            </a:r>
            <a:br>
              <a:rPr lang="es-MX" dirty="0"/>
            </a:br>
            <a:r>
              <a:rPr lang="es-MX" dirty="0"/>
              <a:t>Existen problemas particulares que pueden expresarse en función de algún Lenguaje</a:t>
            </a:r>
            <a:r>
              <a:rPr lang="es-MX" dirty="0" smtClean="0"/>
              <a:t>.</a:t>
            </a:r>
          </a:p>
          <a:p>
            <a:pPr marL="0" indent="0">
              <a:buNone/>
            </a:pPr>
            <a:r>
              <a:rPr lang="es-MX" dirty="0"/>
              <a:t/>
            </a:r>
            <a:br>
              <a:rPr lang="es-MX" dirty="0"/>
            </a:br>
            <a:r>
              <a:rPr lang="es-MX" dirty="0" smtClean="0"/>
              <a:t>       El patrón </a:t>
            </a:r>
            <a:r>
              <a:rPr lang="es-MX" dirty="0"/>
              <a:t>Interpreter describe como definir una </a:t>
            </a:r>
            <a:r>
              <a:rPr lang="es-MX" dirty="0" smtClean="0"/>
              <a:t>gramática,       representar </a:t>
            </a:r>
            <a:r>
              <a:rPr lang="es-MX" dirty="0"/>
              <a:t>palabras del lenguaje y como interpretarlas.</a:t>
            </a:r>
            <a:br>
              <a:rPr lang="es-MX" dirty="0"/>
            </a:br>
            <a:endParaRPr lang="es-MX" dirty="0"/>
          </a:p>
        </p:txBody>
      </p:sp>
    </p:spTree>
    <p:extLst>
      <p:ext uri="{BB962C8B-B14F-4D97-AF65-F5344CB8AC3E}">
        <p14:creationId xmlns:p14="http://schemas.microsoft.com/office/powerpoint/2010/main" val="1130692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552" y="1262132"/>
            <a:ext cx="4138193" cy="4752304"/>
          </a:xfrm>
          <a:prstGeom prst="rect">
            <a:avLst/>
          </a:prstGeom>
        </p:spPr>
      </p:pic>
      <p:sp>
        <p:nvSpPr>
          <p:cNvPr id="6" name="CuadroTexto 5"/>
          <p:cNvSpPr txBox="1"/>
          <p:nvPr/>
        </p:nvSpPr>
        <p:spPr>
          <a:xfrm>
            <a:off x="614984" y="695460"/>
            <a:ext cx="3094133" cy="6124754"/>
          </a:xfrm>
          <a:prstGeom prst="rect">
            <a:avLst/>
          </a:prstGeom>
          <a:noFill/>
        </p:spPr>
        <p:txBody>
          <a:bodyPr wrap="square" rtlCol="0">
            <a:spAutoFit/>
          </a:bodyPr>
          <a:lstStyle/>
          <a:p>
            <a:r>
              <a:rPr lang="es-MX" sz="1400" b="1" dirty="0"/>
              <a:t>Cliente: </a:t>
            </a:r>
            <a:r>
              <a:rPr lang="es-MX" sz="1400" dirty="0"/>
              <a:t>Construye el </a:t>
            </a:r>
            <a:r>
              <a:rPr lang="es-MX" sz="1400" dirty="0" err="1"/>
              <a:t>arbol</a:t>
            </a:r>
            <a:r>
              <a:rPr lang="es-MX" sz="1400" dirty="0"/>
              <a:t> </a:t>
            </a:r>
            <a:r>
              <a:rPr lang="es-MX" sz="1400" dirty="0" err="1"/>
              <a:t>Sintactico</a:t>
            </a:r>
            <a:r>
              <a:rPr lang="es-MX" sz="1400" dirty="0"/>
              <a:t> Abstracto de expresiones no terminales, e instancias de la clase </a:t>
            </a:r>
            <a:r>
              <a:rPr lang="es-MX" sz="1400" dirty="0" err="1"/>
              <a:t>Expresion</a:t>
            </a:r>
            <a:r>
              <a:rPr lang="es-MX" sz="1400" dirty="0"/>
              <a:t> Terminal. Luego inicializa el contexto e invoca al Interpretador.</a:t>
            </a:r>
            <a:br>
              <a:rPr lang="es-MX" sz="1400" dirty="0"/>
            </a:br>
            <a:r>
              <a:rPr lang="es-MX" sz="1400" dirty="0"/>
              <a:t/>
            </a:r>
            <a:br>
              <a:rPr lang="es-MX" sz="1400" dirty="0"/>
            </a:br>
            <a:r>
              <a:rPr lang="es-MX" sz="1400" b="1" dirty="0" err="1"/>
              <a:t>AbstractExpresion</a:t>
            </a:r>
            <a:r>
              <a:rPr lang="es-MX" sz="1400" b="1" dirty="0"/>
              <a:t>:</a:t>
            </a:r>
            <a:r>
              <a:rPr lang="es-MX" sz="1400" dirty="0"/>
              <a:t> Es la clase Abstracta a </a:t>
            </a:r>
            <a:r>
              <a:rPr lang="es-MX" sz="1400" dirty="0" err="1"/>
              <a:t>travez</a:t>
            </a:r>
            <a:r>
              <a:rPr lang="es-MX" sz="1400" dirty="0"/>
              <a:t> de la cual el cliente </a:t>
            </a:r>
            <a:r>
              <a:rPr lang="es-MX" sz="1400" dirty="0" err="1"/>
              <a:t>interactua</a:t>
            </a:r>
            <a:r>
              <a:rPr lang="es-MX" sz="1400" dirty="0"/>
              <a:t> con las expresiones.</a:t>
            </a:r>
            <a:br>
              <a:rPr lang="es-MX" sz="1400" dirty="0"/>
            </a:br>
            <a:r>
              <a:rPr lang="es-MX" sz="1400" dirty="0"/>
              <a:t/>
            </a:r>
            <a:br>
              <a:rPr lang="es-MX" sz="1400" dirty="0"/>
            </a:br>
            <a:r>
              <a:rPr lang="es-MX" sz="1400" b="1" dirty="0" err="1"/>
              <a:t>TerminalExpresion</a:t>
            </a:r>
            <a:r>
              <a:rPr lang="es-MX" sz="1400" b="1" dirty="0"/>
              <a:t>:</a:t>
            </a:r>
            <a:r>
              <a:rPr lang="es-MX" sz="1400" dirty="0"/>
              <a:t> La </a:t>
            </a:r>
            <a:r>
              <a:rPr lang="es-MX" sz="1400" dirty="0" err="1"/>
              <a:t>implementacion</a:t>
            </a:r>
            <a:r>
              <a:rPr lang="es-MX" sz="1400" dirty="0"/>
              <a:t> de la clase Abstracta </a:t>
            </a:r>
            <a:r>
              <a:rPr lang="es-MX" sz="1400" dirty="0" err="1"/>
              <a:t>AbstractExpresion</a:t>
            </a:r>
            <a:r>
              <a:rPr lang="es-MX" sz="1400" dirty="0"/>
              <a:t> para nodos terminales en la </a:t>
            </a:r>
            <a:r>
              <a:rPr lang="es-MX" sz="1400" dirty="0" err="1"/>
              <a:t>gramatica</a:t>
            </a:r>
            <a:r>
              <a:rPr lang="es-MX" sz="1400" dirty="0"/>
              <a:t> y el </a:t>
            </a:r>
            <a:r>
              <a:rPr lang="es-MX" sz="1400" dirty="0" err="1"/>
              <a:t>arbol</a:t>
            </a:r>
            <a:r>
              <a:rPr lang="es-MX" sz="1400" dirty="0"/>
              <a:t> de sintaxis.</a:t>
            </a:r>
            <a:br>
              <a:rPr lang="es-MX" sz="1400" dirty="0"/>
            </a:br>
            <a:r>
              <a:rPr lang="es-MX" sz="1400" dirty="0"/>
              <a:t/>
            </a:r>
            <a:br>
              <a:rPr lang="es-MX" sz="1400" dirty="0"/>
            </a:br>
            <a:r>
              <a:rPr lang="es-MX" sz="1400" b="1" dirty="0" err="1"/>
              <a:t>NonTerminalExpression</a:t>
            </a:r>
            <a:r>
              <a:rPr lang="es-MX" sz="1400" b="1" dirty="0"/>
              <a:t>:</a:t>
            </a:r>
            <a:r>
              <a:rPr lang="es-MX" sz="1400" dirty="0"/>
              <a:t> Es otra </a:t>
            </a:r>
            <a:r>
              <a:rPr lang="es-MX" sz="1400" dirty="0" err="1"/>
              <a:t>implementacion</a:t>
            </a:r>
            <a:r>
              <a:rPr lang="es-MX" sz="1400" dirty="0"/>
              <a:t> de la clase abstracta para nodos no terminales de la </a:t>
            </a:r>
            <a:r>
              <a:rPr lang="es-MX" sz="1400" dirty="0" err="1"/>
              <a:t>gramatica</a:t>
            </a:r>
            <a:r>
              <a:rPr lang="es-MX" sz="1400" dirty="0"/>
              <a:t> y el </a:t>
            </a:r>
            <a:r>
              <a:rPr lang="es-MX" sz="1400" dirty="0" err="1"/>
              <a:t>arbol</a:t>
            </a:r>
            <a:r>
              <a:rPr lang="es-MX" sz="1400" dirty="0"/>
              <a:t> de sintaxis. Mantiene una referencia a la siguiente </a:t>
            </a:r>
            <a:r>
              <a:rPr lang="es-MX" sz="1400" dirty="0" err="1"/>
              <a:t>expresion</a:t>
            </a:r>
            <a:r>
              <a:rPr lang="es-MX" sz="1400" dirty="0"/>
              <a:t> e invoca el </a:t>
            </a:r>
            <a:r>
              <a:rPr lang="es-MX" sz="1400" dirty="0" err="1"/>
              <a:t>metodo</a:t>
            </a:r>
            <a:r>
              <a:rPr lang="es-MX" sz="1400" dirty="0"/>
              <a:t> </a:t>
            </a:r>
            <a:r>
              <a:rPr lang="es-MX" sz="1400" dirty="0" err="1"/>
              <a:t>interpret</a:t>
            </a:r>
            <a:r>
              <a:rPr lang="es-MX" sz="1400" dirty="0"/>
              <a:t> en cada uno de sus hijos.</a:t>
            </a:r>
            <a:br>
              <a:rPr lang="es-MX" sz="1400" dirty="0"/>
            </a:br>
            <a:r>
              <a:rPr lang="es-MX" sz="1400" dirty="0"/>
              <a:t/>
            </a:r>
            <a:br>
              <a:rPr lang="es-MX" sz="1400" dirty="0"/>
            </a:br>
            <a:r>
              <a:rPr lang="es-MX" sz="1400" b="1" dirty="0" err="1"/>
              <a:t>Context</a:t>
            </a:r>
            <a:r>
              <a:rPr lang="es-MX" sz="1400" b="1" dirty="0"/>
              <a:t>:</a:t>
            </a:r>
            <a:r>
              <a:rPr lang="es-MX" sz="1400" dirty="0"/>
              <a:t> El contenedor de la </a:t>
            </a:r>
            <a:r>
              <a:rPr lang="es-MX" sz="1400" dirty="0" err="1"/>
              <a:t>informacion</a:t>
            </a:r>
            <a:r>
              <a:rPr lang="es-MX" sz="1400" dirty="0"/>
              <a:t> que se necesita en distintos lugares del interprete. Puede servir como un canal de </a:t>
            </a:r>
            <a:r>
              <a:rPr lang="es-MX" sz="1400" dirty="0" err="1"/>
              <a:t>comunicacion</a:t>
            </a:r>
            <a:r>
              <a:rPr lang="es-MX" sz="1400" dirty="0"/>
              <a:t> entre distintas instancias de </a:t>
            </a:r>
            <a:r>
              <a:rPr lang="es-MX" sz="1400" dirty="0" err="1"/>
              <a:t>Expression</a:t>
            </a:r>
            <a:r>
              <a:rPr lang="es-MX" sz="1400" dirty="0"/>
              <a:t>.</a:t>
            </a:r>
          </a:p>
        </p:txBody>
      </p:sp>
    </p:spTree>
    <p:extLst>
      <p:ext uri="{BB962C8B-B14F-4D97-AF65-F5344CB8AC3E}">
        <p14:creationId xmlns:p14="http://schemas.microsoft.com/office/powerpoint/2010/main" val="962828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sp>
        <p:nvSpPr>
          <p:cNvPr id="4" name="Marcador de contenido 3"/>
          <p:cNvSpPr>
            <a:spLocks noGrp="1"/>
          </p:cNvSpPr>
          <p:nvPr>
            <p:ph idx="1"/>
          </p:nvPr>
        </p:nvSpPr>
        <p:spPr>
          <a:xfrm>
            <a:off x="866122" y="1853249"/>
            <a:ext cx="4388459" cy="4195481"/>
          </a:xfrm>
        </p:spPr>
        <p:txBody>
          <a:bodyPr>
            <a:normAutofit fontScale="77500" lnSpcReduction="20000"/>
          </a:bodyPr>
          <a:lstStyle/>
          <a:p>
            <a:pPr marL="0" indent="0">
              <a:buNone/>
            </a:pPr>
            <a:r>
              <a:rPr lang="es-MX" dirty="0" smtClean="0"/>
              <a:t>    Notas </a:t>
            </a:r>
            <a:r>
              <a:rPr lang="es-MX" dirty="0"/>
              <a:t>Musicales:</a:t>
            </a:r>
          </a:p>
          <a:p>
            <a:pPr marL="0" indent="0">
              <a:buNone/>
            </a:pPr>
            <a:r>
              <a:rPr lang="es-MX" dirty="0"/>
              <a:t>Un sonido y su duración puede ser representado</a:t>
            </a:r>
          </a:p>
          <a:p>
            <a:pPr marL="0" indent="0">
              <a:buNone/>
            </a:pPr>
            <a:r>
              <a:rPr lang="es-MX" dirty="0"/>
              <a:t>en notación musical en un pentagrama.</a:t>
            </a:r>
          </a:p>
          <a:p>
            <a:pPr marL="0" indent="0">
              <a:buNone/>
            </a:pPr>
            <a:r>
              <a:rPr lang="es-MX" dirty="0"/>
              <a:t>Esta notación provee el Lenguaje de la Música.</a:t>
            </a:r>
          </a:p>
          <a:p>
            <a:pPr marL="0" indent="0">
              <a:buNone/>
            </a:pPr>
            <a:r>
              <a:rPr lang="es-MX" dirty="0"/>
              <a:t>Los músicos que reproducen los sonidos de la</a:t>
            </a:r>
          </a:p>
          <a:p>
            <a:pPr marL="0" indent="0">
              <a:buNone/>
            </a:pPr>
            <a:r>
              <a:rPr lang="es-MX" dirty="0"/>
              <a:t>partitura pueden imitar la nota y la </a:t>
            </a:r>
            <a:r>
              <a:rPr lang="es-MX" dirty="0" smtClean="0"/>
              <a:t>duración original </a:t>
            </a:r>
            <a:r>
              <a:rPr lang="es-MX" dirty="0"/>
              <a:t>de cada uno de ellos representado.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580" y="1915327"/>
            <a:ext cx="3284113" cy="4133401"/>
          </a:xfrm>
          <a:prstGeom prst="rect">
            <a:avLst/>
          </a:prstGeom>
        </p:spPr>
      </p:pic>
    </p:spTree>
    <p:extLst>
      <p:ext uri="{BB962C8B-B14F-4D97-AF65-F5344CB8AC3E}">
        <p14:creationId xmlns:p14="http://schemas.microsoft.com/office/powerpoint/2010/main" val="262792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026" name="Picture 2" descr="http://4.bp.blogspot.com/_XCHq5d9xTNY/Shrqfbn68cI/AAAAAAAAABc/3NJ4it0ssLE/s400/CadenaResponsabilida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6986911"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529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Observer</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2567758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a:t>
            </a:r>
            <a:endParaRPr lang="es-MX" dirty="0"/>
          </a:p>
        </p:txBody>
      </p:sp>
      <p:sp>
        <p:nvSpPr>
          <p:cNvPr id="3" name="Marcador de contenido 2"/>
          <p:cNvSpPr>
            <a:spLocks noGrp="1"/>
          </p:cNvSpPr>
          <p:nvPr>
            <p:ph idx="1"/>
          </p:nvPr>
        </p:nvSpPr>
        <p:spPr/>
        <p:txBody>
          <a:bodyPr>
            <a:normAutofit/>
          </a:bodyPr>
          <a:lstStyle/>
          <a:p>
            <a:r>
              <a:rPr lang="es-MX" sz="2400" dirty="0"/>
              <a:t> </a:t>
            </a:r>
            <a:r>
              <a:rPr lang="es-MX" sz="2400" dirty="0" smtClean="0"/>
              <a:t>Es </a:t>
            </a:r>
            <a:r>
              <a:rPr lang="es-MX" sz="2400" dirty="0"/>
              <a:t>un patrón de diseño que define una dependencia del tipo uno-a-muchos entre objetos, de manera que cuando uno de los objetos cambia su estado, notifica este cambio a todos los dependientes</a:t>
            </a:r>
            <a:r>
              <a:rPr lang="es-MX" sz="2400" dirty="0" smtClean="0"/>
              <a:t>.</a:t>
            </a:r>
          </a:p>
          <a:p>
            <a:r>
              <a:rPr lang="es-MX" sz="2400" dirty="0"/>
              <a:t>El patrón </a:t>
            </a:r>
            <a:r>
              <a:rPr lang="es-MX" sz="2400" dirty="0" err="1"/>
              <a:t>Observer</a:t>
            </a:r>
            <a:r>
              <a:rPr lang="es-MX" sz="2400" dirty="0"/>
              <a:t> es la clave del patrón de arquitectura </a:t>
            </a:r>
            <a:r>
              <a:rPr lang="es-MX" sz="2400" b="1" dirty="0"/>
              <a:t>Modelo Vista Controlador (MVC)</a:t>
            </a:r>
            <a:r>
              <a:rPr lang="es-MX" sz="2400" dirty="0"/>
              <a:t>.</a:t>
            </a:r>
          </a:p>
        </p:txBody>
      </p:sp>
    </p:spTree>
    <p:extLst>
      <p:ext uri="{BB962C8B-B14F-4D97-AF65-F5344CB8AC3E}">
        <p14:creationId xmlns:p14="http://schemas.microsoft.com/office/powerpoint/2010/main" val="2866315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70000" lnSpcReduction="20000"/>
          </a:bodyPr>
          <a:lstStyle/>
          <a:p>
            <a:r>
              <a:rPr lang="es-MX" dirty="0" smtClean="0"/>
              <a:t>También </a:t>
            </a:r>
            <a:r>
              <a:rPr lang="es-MX" dirty="0"/>
              <a:t>se </a:t>
            </a:r>
            <a:r>
              <a:rPr lang="es-MX" dirty="0" smtClean="0"/>
              <a:t>le conoce </a:t>
            </a:r>
            <a:r>
              <a:rPr lang="es-MX" dirty="0"/>
              <a:t>como el patrón de </a:t>
            </a:r>
            <a:r>
              <a:rPr lang="es-MX" b="1" dirty="0"/>
              <a:t>publicación-inscripción</a:t>
            </a:r>
            <a:r>
              <a:rPr lang="es-MX" dirty="0"/>
              <a:t> o </a:t>
            </a:r>
            <a:r>
              <a:rPr lang="es-MX" b="1" dirty="0"/>
              <a:t>modelo-patrón</a:t>
            </a:r>
            <a:r>
              <a:rPr lang="es-MX" dirty="0"/>
              <a:t>. </a:t>
            </a:r>
            <a:endParaRPr lang="es-MX" dirty="0" smtClean="0"/>
          </a:p>
          <a:p>
            <a:r>
              <a:rPr lang="es-MX" dirty="0" smtClean="0"/>
              <a:t>Estos </a:t>
            </a:r>
            <a:r>
              <a:rPr lang="es-MX" dirty="0"/>
              <a:t>nombres sugieren las ideas básicas del patrón, que son: el objeto de datos, que se le puede llamar </a:t>
            </a:r>
            <a:r>
              <a:rPr lang="es-MX" b="1" dirty="0"/>
              <a:t>Sujeto</a:t>
            </a:r>
            <a:r>
              <a:rPr lang="es-MX" dirty="0"/>
              <a:t> </a:t>
            </a:r>
            <a:r>
              <a:rPr lang="es-MX" dirty="0" smtClean="0"/>
              <a:t>, </a:t>
            </a:r>
            <a:r>
              <a:rPr lang="es-MX" dirty="0"/>
              <a:t>contiene atributos mediante los cuales cualquier objeto </a:t>
            </a:r>
            <a:r>
              <a:rPr lang="es-MX" b="1" dirty="0"/>
              <a:t>Observador</a:t>
            </a:r>
            <a:r>
              <a:rPr lang="es-MX" dirty="0"/>
              <a:t> o vista se puede suscribir a él pasándole una </a:t>
            </a:r>
            <a:r>
              <a:rPr lang="es-MX" i="1" dirty="0"/>
              <a:t>referencia</a:t>
            </a:r>
            <a:r>
              <a:rPr lang="es-MX" dirty="0"/>
              <a:t> a sí mismo. </a:t>
            </a:r>
            <a:endParaRPr lang="es-MX" dirty="0" smtClean="0"/>
          </a:p>
          <a:p>
            <a:r>
              <a:rPr lang="es-MX" dirty="0" smtClean="0"/>
              <a:t>El </a:t>
            </a:r>
            <a:r>
              <a:rPr lang="es-MX" dirty="0"/>
              <a:t>Sujeto mantiene así una lista de las referencias a sus observadores. </a:t>
            </a:r>
            <a:endParaRPr lang="es-MX" dirty="0" smtClean="0"/>
          </a:p>
          <a:p>
            <a:r>
              <a:rPr lang="es-MX" dirty="0" smtClean="0"/>
              <a:t>Los </a:t>
            </a:r>
            <a:r>
              <a:rPr lang="es-MX" dirty="0"/>
              <a:t>observadores a su vez están obligados a implementar unos métodos determinados mediante los cuales el Sujeto es capaz de notificar a sus observadores </a:t>
            </a:r>
            <a:r>
              <a:rPr lang="es-MX" b="1" dirty="0"/>
              <a:t>suscritos</a:t>
            </a:r>
            <a:r>
              <a:rPr lang="es-MX" dirty="0"/>
              <a:t> los cambios que sufre para que todos ellos tengan la oportunidad de refrescar el contenido representado. </a:t>
            </a:r>
            <a:endParaRPr lang="es-MX" dirty="0" smtClean="0"/>
          </a:p>
        </p:txBody>
      </p:sp>
    </p:spTree>
    <p:extLst>
      <p:ext uri="{BB962C8B-B14F-4D97-AF65-F5344CB8AC3E}">
        <p14:creationId xmlns:p14="http://schemas.microsoft.com/office/powerpoint/2010/main" val="2169375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10000"/>
          </a:bodyPr>
          <a:lstStyle/>
          <a:p>
            <a:r>
              <a:rPr lang="es-MX" dirty="0"/>
              <a:t>De manera que cuando se produce un cambio en el Sujeto, ejecutado, por ejemplo, por alguno de los observadores, el objeto de datos puede recorrer la lista de observadores avisando a cada uno. </a:t>
            </a:r>
          </a:p>
          <a:p>
            <a:r>
              <a:rPr lang="es-MX" dirty="0"/>
              <a:t>Este patrón suele observarse en los frameworks de interfaces gráficas orientados a objetos, en los que la forma de capturar los eventos es suscribir </a:t>
            </a:r>
            <a:r>
              <a:rPr lang="es-MX" i="1" dirty="0" err="1"/>
              <a:t>listeners</a:t>
            </a:r>
            <a:r>
              <a:rPr lang="es-MX" i="1" dirty="0"/>
              <a:t> </a:t>
            </a:r>
            <a:r>
              <a:rPr lang="es-MX" dirty="0"/>
              <a:t>a los objetos que pueden disparar eventos.</a:t>
            </a:r>
          </a:p>
          <a:p>
            <a:endParaRPr lang="es-MX" dirty="0"/>
          </a:p>
        </p:txBody>
      </p:sp>
    </p:spTree>
    <p:extLst>
      <p:ext uri="{BB962C8B-B14F-4D97-AF65-F5344CB8AC3E}">
        <p14:creationId xmlns:p14="http://schemas.microsoft.com/office/powerpoint/2010/main" val="4005807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Aplicaciones</a:t>
            </a:r>
            <a:endParaRPr lang="es-MX" dirty="0"/>
          </a:p>
        </p:txBody>
      </p:sp>
      <p:sp>
        <p:nvSpPr>
          <p:cNvPr id="3" name="Marcador de contenido 2"/>
          <p:cNvSpPr>
            <a:spLocks noGrp="1"/>
          </p:cNvSpPr>
          <p:nvPr>
            <p:ph idx="1"/>
          </p:nvPr>
        </p:nvSpPr>
        <p:spPr/>
        <p:txBody>
          <a:bodyPr>
            <a:normAutofit fontScale="85000" lnSpcReduction="10000"/>
          </a:bodyPr>
          <a:lstStyle/>
          <a:p>
            <a:r>
              <a:rPr lang="es-MX" dirty="0" smtClean="0"/>
              <a:t>Cuando </a:t>
            </a:r>
            <a:r>
              <a:rPr lang="es-MX" dirty="0"/>
              <a:t>una modificación en el estado de un objeto requiere cambios de otros, y no deseamos que se conozca el número de objetos que deben ser cambiados. </a:t>
            </a:r>
            <a:endParaRPr lang="es-MX" dirty="0" smtClean="0"/>
          </a:p>
          <a:p>
            <a:r>
              <a:rPr lang="es-MX" dirty="0"/>
              <a:t>C</a:t>
            </a:r>
            <a:r>
              <a:rPr lang="es-MX" dirty="0" smtClean="0"/>
              <a:t>uando </a:t>
            </a:r>
            <a:r>
              <a:rPr lang="es-MX" dirty="0"/>
              <a:t>queremos que un objeto sea capaz de notificar a otros objetos sin hacer ninguna suposición acerca de los objetos notificados y cuando una abstracción tiene dos aspectos diferentes, que dependen uno del otro; si encapsulamos estos aspectos en objetos separados permitiremos su variación y reutilización de modo independiente.</a:t>
            </a:r>
          </a:p>
        </p:txBody>
      </p:sp>
    </p:spTree>
    <p:extLst>
      <p:ext uri="{BB962C8B-B14F-4D97-AF65-F5344CB8AC3E}">
        <p14:creationId xmlns:p14="http://schemas.microsoft.com/office/powerpoint/2010/main" val="1523288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 y Desventajas</a:t>
            </a:r>
            <a:endParaRPr lang="es-MX" dirty="0"/>
          </a:p>
        </p:txBody>
      </p:sp>
      <p:sp>
        <p:nvSpPr>
          <p:cNvPr id="3" name="Marcador de contenido 2"/>
          <p:cNvSpPr>
            <a:spLocks noGrp="1"/>
          </p:cNvSpPr>
          <p:nvPr>
            <p:ph idx="1"/>
          </p:nvPr>
        </p:nvSpPr>
        <p:spPr/>
        <p:txBody>
          <a:bodyPr>
            <a:normAutofit fontScale="92500"/>
          </a:bodyPr>
          <a:lstStyle/>
          <a:p>
            <a:r>
              <a:rPr lang="es-MX" dirty="0"/>
              <a:t>A</a:t>
            </a:r>
            <a:r>
              <a:rPr lang="es-MX" dirty="0" smtClean="0"/>
              <a:t>bstrae </a:t>
            </a:r>
            <a:r>
              <a:rPr lang="es-MX" dirty="0"/>
              <a:t>el acoplamiento entre el sujeto y el observador, lo cual es beneficioso ya que conseguimos una mayor independencia y además el sujeto no necesita especificar los observadores afectados por un cambio</a:t>
            </a:r>
            <a:r>
              <a:rPr lang="es-MX" dirty="0" smtClean="0"/>
              <a:t>.</a:t>
            </a:r>
          </a:p>
          <a:p>
            <a:r>
              <a:rPr lang="es-MX" dirty="0"/>
              <a:t>C</a:t>
            </a:r>
            <a:r>
              <a:rPr lang="es-MX" dirty="0" smtClean="0"/>
              <a:t>on </a:t>
            </a:r>
            <a:r>
              <a:rPr lang="es-MX" dirty="0"/>
              <a:t>el uso de este patrón ocurre que vamos a desconocer las consecuencias de una actualización, lo cual, dependiendo del problema, puede afectarnos en mayor o menor medida</a:t>
            </a:r>
          </a:p>
        </p:txBody>
      </p:sp>
    </p:spTree>
    <p:extLst>
      <p:ext uri="{BB962C8B-B14F-4D97-AF65-F5344CB8AC3E}">
        <p14:creationId xmlns:p14="http://schemas.microsoft.com/office/powerpoint/2010/main" val="3691911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Participantes</a:t>
            </a:r>
            <a:endParaRPr lang="es-MX" dirty="0"/>
          </a:p>
        </p:txBody>
      </p:sp>
      <p:sp>
        <p:nvSpPr>
          <p:cNvPr id="3" name="Marcador de contenido 2"/>
          <p:cNvSpPr>
            <a:spLocks noGrp="1"/>
          </p:cNvSpPr>
          <p:nvPr>
            <p:ph idx="1"/>
          </p:nvPr>
        </p:nvSpPr>
        <p:spPr/>
        <p:txBody>
          <a:bodyPr>
            <a:noAutofit/>
          </a:bodyPr>
          <a:lstStyle/>
          <a:p>
            <a:r>
              <a:rPr lang="es-MX" b="1" dirty="0"/>
              <a:t>Sujeto</a:t>
            </a:r>
            <a:r>
              <a:rPr lang="es-MX" dirty="0"/>
              <a:t> (</a:t>
            </a:r>
            <a:r>
              <a:rPr lang="es-MX" dirty="0" err="1"/>
              <a:t>Subject</a:t>
            </a:r>
            <a:r>
              <a:rPr lang="es-MX" dirty="0" smtClean="0"/>
              <a:t>): El </a:t>
            </a:r>
            <a:r>
              <a:rPr lang="es-MX" dirty="0"/>
              <a:t>sujeto concreto proporciona una interfaz para agregar (</a:t>
            </a:r>
            <a:r>
              <a:rPr lang="es-MX" dirty="0" err="1"/>
              <a:t>attach</a:t>
            </a:r>
            <a:r>
              <a:rPr lang="es-MX" dirty="0"/>
              <a:t>) y eliminar (</a:t>
            </a:r>
            <a:r>
              <a:rPr lang="es-MX" dirty="0" err="1"/>
              <a:t>detach</a:t>
            </a:r>
            <a:r>
              <a:rPr lang="es-MX" dirty="0"/>
              <a:t>) observadores. El </a:t>
            </a:r>
            <a:r>
              <a:rPr lang="es-MX" dirty="0" smtClean="0"/>
              <a:t>Sujeto conoce </a:t>
            </a:r>
            <a:r>
              <a:rPr lang="es-MX" dirty="0"/>
              <a:t>a todos sus observadores.</a:t>
            </a:r>
          </a:p>
          <a:p>
            <a:r>
              <a:rPr lang="es-MX" b="1" dirty="0"/>
              <a:t>Observador</a:t>
            </a:r>
            <a:r>
              <a:rPr lang="es-MX" dirty="0"/>
              <a:t> (</a:t>
            </a:r>
            <a:r>
              <a:rPr lang="es-MX" dirty="0" err="1"/>
              <a:t>Observer</a:t>
            </a:r>
            <a:r>
              <a:rPr lang="es-MX" dirty="0" smtClean="0"/>
              <a:t>): Define </a:t>
            </a:r>
            <a:r>
              <a:rPr lang="es-MX" dirty="0"/>
              <a:t>el método que usa el sujeto para notificar cambios en su estado (</a:t>
            </a:r>
            <a:r>
              <a:rPr lang="es-MX" dirty="0" err="1"/>
              <a:t>update</a:t>
            </a:r>
            <a:r>
              <a:rPr lang="es-MX" dirty="0"/>
              <a:t>/</a:t>
            </a:r>
            <a:r>
              <a:rPr lang="es-MX" dirty="0" err="1"/>
              <a:t>notify</a:t>
            </a:r>
            <a:r>
              <a:rPr lang="es-MX" dirty="0"/>
              <a:t>).</a:t>
            </a:r>
          </a:p>
          <a:p>
            <a:r>
              <a:rPr lang="es-MX" b="1" dirty="0"/>
              <a:t>Sujeto Concreto </a:t>
            </a:r>
            <a:r>
              <a:rPr lang="es-MX" dirty="0"/>
              <a:t>(</a:t>
            </a:r>
            <a:r>
              <a:rPr lang="es-MX" dirty="0" err="1"/>
              <a:t>ConcreteSubject</a:t>
            </a:r>
            <a:r>
              <a:rPr lang="es-MX" dirty="0" smtClean="0"/>
              <a:t>): Mantiene </a:t>
            </a:r>
            <a:r>
              <a:rPr lang="es-MX" dirty="0"/>
              <a:t>el estado de interés para los observadores concretos y los notifica cuando cambia su estado. </a:t>
            </a:r>
            <a:r>
              <a:rPr lang="es-MX" dirty="0" smtClean="0"/>
              <a:t>No tienen </a:t>
            </a:r>
            <a:r>
              <a:rPr lang="es-MX" dirty="0"/>
              <a:t>porque ser elementos de la misma jerarquía.</a:t>
            </a:r>
          </a:p>
          <a:p>
            <a:r>
              <a:rPr lang="es-MX" b="1" dirty="0"/>
              <a:t>Observador Concreto </a:t>
            </a:r>
            <a:r>
              <a:rPr lang="es-MX" dirty="0"/>
              <a:t>(</a:t>
            </a:r>
            <a:r>
              <a:rPr lang="es-MX" dirty="0" err="1"/>
              <a:t>ConcreteObserver</a:t>
            </a:r>
            <a:r>
              <a:rPr lang="es-MX" dirty="0" smtClean="0"/>
              <a:t>): Mantiene </a:t>
            </a:r>
            <a:r>
              <a:rPr lang="es-MX" dirty="0"/>
              <a:t>una referencia al sujeto concreto e implementa la interfaz de actualización, es decir, guardan </a:t>
            </a:r>
            <a:r>
              <a:rPr lang="es-MX" dirty="0" smtClean="0"/>
              <a:t>la referencia </a:t>
            </a:r>
            <a:r>
              <a:rPr lang="es-MX" dirty="0"/>
              <a:t>del objeto que observan, así en caso de ser notificados de algún cambio, pueden preguntar </a:t>
            </a:r>
            <a:r>
              <a:rPr lang="es-MX" dirty="0" smtClean="0"/>
              <a:t>sobre este </a:t>
            </a:r>
            <a:r>
              <a:rPr lang="es-MX" dirty="0"/>
              <a:t>cambio.</a:t>
            </a:r>
          </a:p>
        </p:txBody>
      </p:sp>
    </p:spTree>
    <p:extLst>
      <p:ext uri="{BB962C8B-B14F-4D97-AF65-F5344CB8AC3E}">
        <p14:creationId xmlns:p14="http://schemas.microsoft.com/office/powerpoint/2010/main" val="3514459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590" y="2133600"/>
            <a:ext cx="4253189" cy="3778250"/>
          </a:xfrm>
        </p:spPr>
      </p:pic>
    </p:spTree>
    <p:extLst>
      <p:ext uri="{BB962C8B-B14F-4D97-AF65-F5344CB8AC3E}">
        <p14:creationId xmlns:p14="http://schemas.microsoft.com/office/powerpoint/2010/main" val="408481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800" b="1" smtClean="0">
                <a:solidFill>
                  <a:schemeClr val="accent1">
                    <a:lumMod val="75000"/>
                  </a:schemeClr>
                </a:solidFill>
              </a:rPr>
              <a:t>Mediador</a:t>
            </a:r>
            <a:endParaRPr lang="es-MX" sz="4800" b="1" dirty="0">
              <a:solidFill>
                <a:schemeClr val="accent1">
                  <a:lumMod val="75000"/>
                </a:schemeClr>
              </a:solidFill>
            </a:endParaRPr>
          </a:p>
        </p:txBody>
      </p:sp>
      <p:sp>
        <p:nvSpPr>
          <p:cNvPr id="3" name="2 Marcador de contenido"/>
          <p:cNvSpPr>
            <a:spLocks noGrp="1"/>
          </p:cNvSpPr>
          <p:nvPr>
            <p:ph idx="1"/>
          </p:nvPr>
        </p:nvSpPr>
        <p:spPr/>
        <p:txBody>
          <a:bodyPr/>
          <a:lstStyle/>
          <a:p>
            <a:pPr algn="just"/>
            <a:r>
              <a:rPr lang="es-MX" dirty="0" smtClean="0"/>
              <a:t>Encapsula </a:t>
            </a:r>
            <a:r>
              <a:rPr lang="es-MX" dirty="0"/>
              <a:t>todas las </a:t>
            </a:r>
            <a:r>
              <a:rPr lang="es-MX" dirty="0" smtClean="0"/>
              <a:t>interconexiones, </a:t>
            </a:r>
            <a:r>
              <a:rPr lang="es-MX" dirty="0"/>
              <a:t>actúa como el "centro" de comunicación, es el responsable de controlar y coordinar la interacción de sus </a:t>
            </a:r>
            <a:r>
              <a:rPr lang="es-MX" dirty="0" smtClean="0"/>
              <a:t>clientes.</a:t>
            </a:r>
          </a:p>
          <a:p>
            <a:pPr algn="just"/>
            <a:r>
              <a:rPr lang="es-MX" dirty="0"/>
              <a:t>Los colegas (o pares) no están acoplados entre sí. Cada uno "habla" con el </a:t>
            </a:r>
            <a:r>
              <a:rPr lang="es-MX" i="1" dirty="0" smtClean="0"/>
              <a:t>Mediator.</a:t>
            </a:r>
            <a:endParaRPr lang="es-MX" dirty="0" smtClean="0"/>
          </a:p>
          <a:p>
            <a:pPr marL="0" indent="0">
              <a:buNone/>
            </a:pPr>
            <a:endParaRPr lang="es-MX" dirty="0"/>
          </a:p>
        </p:txBody>
      </p:sp>
    </p:spTree>
    <p:extLst>
      <p:ext uri="{BB962C8B-B14F-4D97-AF65-F5344CB8AC3E}">
        <p14:creationId xmlns:p14="http://schemas.microsoft.com/office/powerpoint/2010/main" val="675252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http://2.bp.blogspot.com/-v5i_OGZVzCw/T8Q6JjB7MUI/AAAAAAAAAko/inwxJJKJlO0/s1600/Mediator3.gif">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188640"/>
            <a:ext cx="5256584" cy="2952328"/>
          </a:xfrm>
          <a:prstGeom prst="rect">
            <a:avLst/>
          </a:prstGeom>
          <a:noFill/>
          <a:ln>
            <a:noFill/>
          </a:ln>
        </p:spPr>
      </p:pic>
      <p:pic>
        <p:nvPicPr>
          <p:cNvPr id="5" name="3 Marcador de contenido" descr="http://3.bp.blogspot.com/-iqjKDGCEblE/T8Q6LzpMb-I/AAAAAAAAAk4/407Y6fqj9To/s320/Mediator_example.gif">
            <a:hlinkClick r:id="rId4"/>
          </p:cNvPr>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501008"/>
            <a:ext cx="4188296" cy="2755652"/>
          </a:xfrm>
          <a:prstGeom prst="rect">
            <a:avLst/>
          </a:prstGeom>
          <a:noFill/>
          <a:ln>
            <a:noFill/>
          </a:ln>
        </p:spPr>
      </p:pic>
    </p:spTree>
    <p:extLst>
      <p:ext uri="{BB962C8B-B14F-4D97-AF65-F5344CB8AC3E}">
        <p14:creationId xmlns:p14="http://schemas.microsoft.com/office/powerpoint/2010/main" val="3928201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lstStyle/>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88" y="764704"/>
            <a:ext cx="8449094" cy="475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11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800" b="1" dirty="0" smtClean="0">
                <a:solidFill>
                  <a:schemeClr val="accent1">
                    <a:lumMod val="75000"/>
                  </a:schemeClr>
                </a:solidFill>
              </a:rPr>
              <a:t>Memento</a:t>
            </a:r>
            <a:endParaRPr lang="es-MX" sz="4800" b="1" dirty="0">
              <a:solidFill>
                <a:schemeClr val="accent1">
                  <a:lumMod val="75000"/>
                </a:schemeClr>
              </a:solidFill>
            </a:endParaRPr>
          </a:p>
        </p:txBody>
      </p:sp>
      <p:sp>
        <p:nvSpPr>
          <p:cNvPr id="3" name="2 Marcador de contenido"/>
          <p:cNvSpPr>
            <a:spLocks noGrp="1"/>
          </p:cNvSpPr>
          <p:nvPr>
            <p:ph idx="1"/>
          </p:nvPr>
        </p:nvSpPr>
        <p:spPr/>
        <p:txBody>
          <a:bodyPr/>
          <a:lstStyle/>
          <a:p>
            <a:pPr algn="just"/>
            <a:r>
              <a:rPr lang="es-MX" dirty="0"/>
              <a:t>Sin violar el encapsulamiento, captura y externaliza el estado interno de un objeto para que el objeto pueda ser devuelto a dicho estado posteriormente</a:t>
            </a:r>
            <a:r>
              <a:rPr lang="es-MX" dirty="0" smtClean="0"/>
              <a:t>.</a:t>
            </a:r>
          </a:p>
          <a:p>
            <a:pPr algn="just"/>
            <a:endParaRPr lang="es-MX" dirty="0"/>
          </a:p>
          <a:p>
            <a:pPr algn="just"/>
            <a:r>
              <a:rPr lang="es-MX" dirty="0"/>
              <a:t>Proporciona la capacidad de deshacer el estado completo de un objeto.</a:t>
            </a:r>
          </a:p>
        </p:txBody>
      </p:sp>
    </p:spTree>
    <p:extLst>
      <p:ext uri="{BB962C8B-B14F-4D97-AF65-F5344CB8AC3E}">
        <p14:creationId xmlns:p14="http://schemas.microsoft.com/office/powerpoint/2010/main" val="1653742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Command</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7775754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1609</Words>
  <Application>Microsoft Office PowerPoint</Application>
  <PresentationFormat>Presentación en pantalla (4:3)</PresentationFormat>
  <Paragraphs>260</Paragraphs>
  <Slides>47</Slides>
  <Notes>0</Notes>
  <HiddenSlides>0</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Tema de Office</vt:lpstr>
      <vt:lpstr>Patrones de Comportamiento</vt:lpstr>
      <vt:lpstr>Cadena de responsabilidad </vt:lpstr>
      <vt:lpstr>Comportamiento</vt:lpstr>
      <vt:lpstr>Presentación de PowerPoint</vt:lpstr>
      <vt:lpstr>Mediador</vt:lpstr>
      <vt:lpstr>Presentación de PowerPoint</vt:lpstr>
      <vt:lpstr>Presentación de PowerPoint</vt:lpstr>
      <vt:lpstr>Memento</vt:lpstr>
      <vt:lpstr>Command</vt:lpstr>
      <vt:lpstr>¿Qué es?</vt:lpstr>
      <vt:lpstr>Presentación de PowerPoint</vt:lpstr>
      <vt:lpstr>Aplicaciones </vt:lpstr>
      <vt:lpstr>Participantes</vt:lpstr>
      <vt:lpstr>Ventajas</vt:lpstr>
      <vt:lpstr>Presentación de PowerPoint</vt:lpstr>
      <vt:lpstr>Ejemplo</vt:lpstr>
      <vt:lpstr>Presentación de PowerPoint</vt:lpstr>
      <vt:lpstr>Presentación de PowerPoint</vt:lpstr>
      <vt:lpstr>Presentación de PowerPoint</vt:lpstr>
      <vt:lpstr>Ventajas</vt:lpstr>
      <vt:lpstr>Presentación de PowerPoint</vt:lpstr>
      <vt:lpstr>Presentación de PowerPoint</vt:lpstr>
      <vt:lpstr>Presentación de PowerPoint</vt:lpstr>
      <vt:lpstr>Presentación de PowerPoint</vt:lpstr>
      <vt:lpstr>Presentación de PowerPoint</vt:lpstr>
      <vt:lpstr>State</vt:lpstr>
      <vt:lpstr>Comportamiento</vt:lpstr>
      <vt:lpstr>Ventajas</vt:lpstr>
      <vt:lpstr>Desventajas</vt:lpstr>
      <vt:lpstr>Presentación de PowerPoint</vt:lpstr>
      <vt:lpstr>Presentación de PowerPoint</vt:lpstr>
      <vt:lpstr>Presentación de PowerPoint</vt:lpstr>
      <vt:lpstr>Presentación de PowerPoint</vt:lpstr>
      <vt:lpstr>Presentación de PowerPoint</vt:lpstr>
      <vt:lpstr>Estructura.</vt:lpstr>
      <vt:lpstr>Patrón interpreter</vt:lpstr>
      <vt:lpstr>Presentación de PowerPoint</vt:lpstr>
      <vt:lpstr>Presentación de PowerPoint</vt:lpstr>
      <vt:lpstr>Ejemplo.</vt:lpstr>
      <vt:lpstr>Observer</vt:lpstr>
      <vt:lpstr>¿Qué es?</vt:lpstr>
      <vt:lpstr>Presentación de PowerPoint</vt:lpstr>
      <vt:lpstr>Presentación de PowerPoint</vt:lpstr>
      <vt:lpstr>Aplicaciones</vt:lpstr>
      <vt:lpstr>Ventajas y Desventajas</vt:lpstr>
      <vt:lpstr>Participantes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Cadena de responsabilidad</dc:title>
  <dc:creator>Akil</dc:creator>
  <cp:lastModifiedBy>Julian</cp:lastModifiedBy>
  <cp:revision>13</cp:revision>
  <dcterms:created xsi:type="dcterms:W3CDTF">2014-08-20T03:30:35Z</dcterms:created>
  <dcterms:modified xsi:type="dcterms:W3CDTF">2014-09-19T19:17:45Z</dcterms:modified>
</cp:coreProperties>
</file>