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uli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Poppins Light"/>
      <p:regular r:id="rId29"/>
      <p:bold r:id="rId30"/>
      <p:italic r:id="rId31"/>
      <p:boldItalic r:id="rId32"/>
    </p:embeddedFont>
    <p:embeddedFont>
      <p:font typeface="Muli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8D29BE-39EC-4111-BD55-818D38051A88}">
  <a:tblStyle styleId="{0F8D29BE-39EC-4111-BD55-818D38051A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uli-bold.fntdata"/><Relationship Id="rId21" Type="http://schemas.openxmlformats.org/officeDocument/2006/relationships/font" Target="fonts/Muli-regular.fntdata"/><Relationship Id="rId24" Type="http://schemas.openxmlformats.org/officeDocument/2006/relationships/font" Target="fonts/Muli-boldItalic.fntdata"/><Relationship Id="rId23" Type="http://schemas.openxmlformats.org/officeDocument/2006/relationships/font" Target="fonts/Muli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Light-italic.fntdata"/><Relationship Id="rId30" Type="http://schemas.openxmlformats.org/officeDocument/2006/relationships/font" Target="fonts/PoppinsLight-bold.fntdata"/><Relationship Id="rId11" Type="http://schemas.openxmlformats.org/officeDocument/2006/relationships/slide" Target="slides/slide6.xml"/><Relationship Id="rId33" Type="http://schemas.openxmlformats.org/officeDocument/2006/relationships/font" Target="fonts/MuliLight-regular.fntdata"/><Relationship Id="rId10" Type="http://schemas.openxmlformats.org/officeDocument/2006/relationships/slide" Target="slides/slide5.xml"/><Relationship Id="rId32" Type="http://schemas.openxmlformats.org/officeDocument/2006/relationships/font" Target="fonts/Poppins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MuliLight-italic.fntdata"/><Relationship Id="rId12" Type="http://schemas.openxmlformats.org/officeDocument/2006/relationships/slide" Target="slides/slide7.xml"/><Relationship Id="rId34" Type="http://schemas.openxmlformats.org/officeDocument/2006/relationships/font" Target="fonts/Muli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uli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a59f69f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52a59f69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d2c427ee1_1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d2c427ee1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2c427ee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2c427e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2c427ee1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2c427ee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d2c427ee1_1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d2c427ee1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4648c648d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4648c648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d2c427ee1_1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4d2c427ee1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a59f69f6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a59f69f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a59f69f6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a59f69f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d2c427ee1_1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d2c427ee1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2c427ee1_1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2c427ee1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ad97b493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ad97b4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a59f69f6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52a59f69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a59f69f6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52a59f69f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illustration">
  <p:cSld name="TITLE_ONLY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" name="Google Shape;16;p3"/>
          <p:cNvSpPr txBox="1"/>
          <p:nvPr>
            <p:ph idx="2" type="body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/>
          <p:nvPr>
            <p:ph idx="1" type="body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431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indent="-431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indent="-431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indent="-431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indent="-431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indent="-431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indent="-431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indent="-431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indent="-431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" sz="9600" u="none" cap="none" strike="noStrike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i="0" sz="9600" u="none" cap="none" strike="noStrike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no illustration">
  <p:cSld name="BLANK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 mask">
  <p:cSld name="TITLE_AND_BODY_1">
    <p:bg>
      <p:bgPr>
        <a:solidFill>
          <a:srgbClr val="A7D86D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0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45" name="Google Shape;45;p10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238125" y="848325"/>
              <a:ext cx="7143750" cy="4018350"/>
            </a:xfrm>
            <a:custGeom>
              <a:rect b="b" l="l" r="r" t="t"/>
              <a:pathLst>
                <a:path extrusionOk="0" h="160734" w="28575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b="1" i="0" sz="48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683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b="0" i="0" sz="2200" u="none" cap="none" strike="noStrike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1922375" y="1151575"/>
            <a:ext cx="38736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7200"/>
              <a:t>Meeting Code</a:t>
            </a:r>
            <a:endParaRPr sz="72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9075" y="1095450"/>
            <a:ext cx="2832076" cy="212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475" y="802800"/>
            <a:ext cx="5489049" cy="29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205175" y="70750"/>
            <a:ext cx="49737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Diagrama de estrategia</a:t>
            </a:r>
            <a:endParaRPr sz="3000"/>
          </a:p>
        </p:txBody>
      </p:sp>
      <p:sp>
        <p:nvSpPr>
          <p:cNvPr id="146" name="Google Shape;146;p23"/>
          <p:cNvSpPr txBox="1"/>
          <p:nvPr/>
        </p:nvSpPr>
        <p:spPr>
          <a:xfrm>
            <a:off x="771175" y="3844975"/>
            <a:ext cx="7740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· Internacionalización:</a:t>
            </a:r>
            <a:r>
              <a:rPr lang="en" sz="12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 El proyecto puede llegar a todo el mundo</a:t>
            </a:r>
            <a:endParaRPr sz="12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· Impacto en la sociedad:</a:t>
            </a:r>
            <a:r>
              <a:rPr lang="en" sz="12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 Visibilidad y accesibilidad de los proyectos a la población</a:t>
            </a:r>
            <a:endParaRPr sz="12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· Cantidad de Información: </a:t>
            </a:r>
            <a:r>
              <a:rPr lang="en" sz="12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Cantidad de información disponible tanto del proyecto como de los solicitantes</a:t>
            </a:r>
            <a:endParaRPr sz="12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· Confianza: </a:t>
            </a:r>
            <a:r>
              <a:rPr lang="en" sz="12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Confianza que se tiene en los solicitantes que quieren participar en los proyectos</a:t>
            </a:r>
            <a:endParaRPr sz="12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2" name="Google Shape;152;p24"/>
          <p:cNvGraphicFramePr/>
          <p:nvPr/>
        </p:nvGraphicFramePr>
        <p:xfrm>
          <a:off x="1281563" y="14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{0F8D29BE-39EC-4111-BD55-818D38051A88}</a:tableStyleId>
              </a:tblPr>
              <a:tblGrid>
                <a:gridCol w="1316175"/>
                <a:gridCol w="1316175"/>
                <a:gridCol w="1316175"/>
                <a:gridCol w="1316175"/>
                <a:gridCol w="1316175"/>
              </a:tblGrid>
              <a:tr h="788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Accede a la sección de búsqueda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Introduce los criterios de búsqueda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Selecciona el proyecto que más le gusta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Aplica al proyecto para que próximamente contacten con él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436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Elementos de interacción del usuario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Botones de navegación de la aplicación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Cuadro de texto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Un conjunto de botones con búsquedas más utilizadas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Lista con todos los proyectos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Etiquetas que identifican cada proyecto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Sección de descripción del proyecto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Requisitos necesarios para aplicar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Botón de aplicación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Puntos de dolor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equivocarse de botón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que no exista el filtro que el usuario requiere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que no encuentre algo que le guste realmente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Tener que ir recorriendo una a una cada opción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Ninguno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24"/>
          <p:cNvSpPr txBox="1"/>
          <p:nvPr/>
        </p:nvSpPr>
        <p:spPr>
          <a:xfrm>
            <a:off x="0" y="0"/>
            <a:ext cx="7146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Escenario Transf 1: Búsqueda de un proyecto</a:t>
            </a:r>
            <a:endParaRPr sz="240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400" y="967175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638" y="801113"/>
            <a:ext cx="3333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363" y="639188"/>
            <a:ext cx="34290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4"/>
          <p:cNvCxnSpPr>
            <a:endCxn id="155" idx="1"/>
          </p:cNvCxnSpPr>
          <p:nvPr/>
        </p:nvCxnSpPr>
        <p:spPr>
          <a:xfrm flipH="1" rot="10800000">
            <a:off x="3430238" y="967800"/>
            <a:ext cx="926400" cy="175500"/>
          </a:xfrm>
          <a:prstGeom prst="straightConnector1">
            <a:avLst/>
          </a:prstGeom>
          <a:noFill/>
          <a:ln cap="flat" cmpd="sng" w="28575">
            <a:solidFill>
              <a:srgbClr val="A7D8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4"/>
          <p:cNvCxnSpPr>
            <a:stCxn id="155" idx="3"/>
            <a:endCxn id="159" idx="1"/>
          </p:cNvCxnSpPr>
          <p:nvPr/>
        </p:nvCxnSpPr>
        <p:spPr>
          <a:xfrm>
            <a:off x="4690013" y="967800"/>
            <a:ext cx="936000" cy="11700"/>
          </a:xfrm>
          <a:prstGeom prst="straightConnector1">
            <a:avLst/>
          </a:prstGeom>
          <a:noFill/>
          <a:ln cap="flat" cmpd="sng" w="28575">
            <a:solidFill>
              <a:srgbClr val="A7D8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>
            <a:stCxn id="159" idx="3"/>
            <a:endCxn id="156" idx="1"/>
          </p:cNvCxnSpPr>
          <p:nvPr/>
        </p:nvCxnSpPr>
        <p:spPr>
          <a:xfrm flipH="1" rot="10800000">
            <a:off x="5959263" y="810500"/>
            <a:ext cx="1056000" cy="168900"/>
          </a:xfrm>
          <a:prstGeom prst="straightConnector1">
            <a:avLst/>
          </a:prstGeom>
          <a:noFill/>
          <a:ln cap="flat" cmpd="sng" w="28575">
            <a:solidFill>
              <a:srgbClr val="A7D86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888" y="812713"/>
            <a:ext cx="33337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6" name="Google Shape;166;p25"/>
          <p:cNvGraphicFramePr/>
          <p:nvPr/>
        </p:nvGraphicFramePr>
        <p:xfrm>
          <a:off x="1281550" y="13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{0F8D29BE-39EC-4111-BD55-818D38051A88}</a:tableStyleId>
              </a:tblPr>
              <a:tblGrid>
                <a:gridCol w="1316175"/>
                <a:gridCol w="1316175"/>
                <a:gridCol w="1316175"/>
                <a:gridCol w="1316175"/>
                <a:gridCol w="1316175"/>
              </a:tblGrid>
              <a:tr h="788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Seleccionar “Mis proyectos” en la pantalla principal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Seleccionar el proyecto al que se quiere acceder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 cierran las aplicaciones y se accede a la lista de aplicantes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 busca gente adecuada en la lista de aplicantes y se seleccionan los más adecuados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436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Elementos de interacción del usuario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Botones de navegación de la aplicación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Lista de proyectos previamente creados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Botón de cerrar aplicaciones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Botón de acceso a la lista de aplicantes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Información de cada aplicante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Lista con todos los aplicantes.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Puntos de dolor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equivocarse de botón.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Necesidad de buscar el proyecto previamente creado (Normalmente habrá pocos)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no encontrar los botones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Necesidad de ir buscando en la lista personas válidas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25"/>
          <p:cNvSpPr txBox="1"/>
          <p:nvPr/>
        </p:nvSpPr>
        <p:spPr>
          <a:xfrm>
            <a:off x="0" y="0"/>
            <a:ext cx="7146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Escenario Transf 3: Selección de aplicantes</a:t>
            </a:r>
            <a:endParaRPr sz="2400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300" y="938875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638" y="801113"/>
            <a:ext cx="3333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213" y="565638"/>
            <a:ext cx="34290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5"/>
          <p:cNvCxnSpPr>
            <a:endCxn id="169" idx="1"/>
          </p:cNvCxnSpPr>
          <p:nvPr/>
        </p:nvCxnSpPr>
        <p:spPr>
          <a:xfrm flipH="1" rot="10800000">
            <a:off x="3430238" y="967800"/>
            <a:ext cx="926400" cy="175500"/>
          </a:xfrm>
          <a:prstGeom prst="straightConnector1">
            <a:avLst/>
          </a:prstGeom>
          <a:noFill/>
          <a:ln cap="flat" cmpd="sng" w="28575">
            <a:solidFill>
              <a:srgbClr val="A7D8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5"/>
          <p:cNvCxnSpPr>
            <a:stCxn id="169" idx="3"/>
            <a:endCxn id="173" idx="1"/>
          </p:cNvCxnSpPr>
          <p:nvPr/>
        </p:nvCxnSpPr>
        <p:spPr>
          <a:xfrm flipH="1" rot="10800000">
            <a:off x="4690013" y="737100"/>
            <a:ext cx="931200" cy="230700"/>
          </a:xfrm>
          <a:prstGeom prst="straightConnector1">
            <a:avLst/>
          </a:prstGeom>
          <a:noFill/>
          <a:ln cap="flat" cmpd="sng" w="28575">
            <a:solidFill>
              <a:srgbClr val="A7D8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5"/>
          <p:cNvCxnSpPr>
            <a:stCxn id="173" idx="3"/>
            <a:endCxn id="170" idx="1"/>
          </p:cNvCxnSpPr>
          <p:nvPr/>
        </p:nvCxnSpPr>
        <p:spPr>
          <a:xfrm>
            <a:off x="5964025" y="737088"/>
            <a:ext cx="1051200" cy="0"/>
          </a:xfrm>
          <a:prstGeom prst="straightConnector1">
            <a:avLst/>
          </a:prstGeom>
          <a:noFill/>
          <a:ln cap="flat" cmpd="sng" w="28575">
            <a:solidFill>
              <a:srgbClr val="A7D86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125" y="565638"/>
            <a:ext cx="3429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445661" y="1117159"/>
            <a:ext cx="1860765" cy="3639333"/>
            <a:chOff x="1675187" y="-176879"/>
            <a:chExt cx="2006649" cy="4557713"/>
          </a:xfrm>
        </p:grpSpPr>
        <p:sp>
          <p:nvSpPr>
            <p:cNvPr id="181" name="Google Shape;181;p26"/>
            <p:cNvSpPr/>
            <p:nvPr/>
          </p:nvSpPr>
          <p:spPr>
            <a:xfrm>
              <a:off x="1675187" y="-176879"/>
              <a:ext cx="2006649" cy="4557713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2426470" y="4128365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2097540" y="-14779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2434921" y="-3544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p26"/>
          <p:cNvSpPr txBox="1"/>
          <p:nvPr/>
        </p:nvSpPr>
        <p:spPr>
          <a:xfrm>
            <a:off x="176850" y="134425"/>
            <a:ext cx="59925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Wireframes de la aplicación</a:t>
            </a:r>
            <a:endParaRPr/>
          </a:p>
        </p:txBody>
      </p:sp>
      <p:grpSp>
        <p:nvGrpSpPr>
          <p:cNvPr id="186" name="Google Shape;186;p26"/>
          <p:cNvGrpSpPr/>
          <p:nvPr/>
        </p:nvGrpSpPr>
        <p:grpSpPr>
          <a:xfrm>
            <a:off x="2617622" y="1128879"/>
            <a:ext cx="1889059" cy="3632497"/>
            <a:chOff x="1707107" y="-356892"/>
            <a:chExt cx="2006649" cy="4557713"/>
          </a:xfrm>
        </p:grpSpPr>
        <p:sp>
          <p:nvSpPr>
            <p:cNvPr id="187" name="Google Shape;187;p26"/>
            <p:cNvSpPr/>
            <p:nvPr/>
          </p:nvSpPr>
          <p:spPr>
            <a:xfrm>
              <a:off x="1707107" y="-356892"/>
              <a:ext cx="2006649" cy="4557713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458404" y="3948506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2105520" y="-190054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486478" y="-178835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26"/>
          <p:cNvSpPr/>
          <p:nvPr/>
        </p:nvSpPr>
        <p:spPr>
          <a:xfrm>
            <a:off x="4736300" y="1140600"/>
            <a:ext cx="1888952" cy="3609499"/>
          </a:xfrm>
          <a:custGeom>
            <a:rect b="b" l="l" r="r" t="t"/>
            <a:pathLst>
              <a:path extrusionOk="0" h="209550" w="101027">
                <a:moveTo>
                  <a:pt x="98629" y="18886"/>
                </a:moveTo>
                <a:lnTo>
                  <a:pt x="98629" y="190364"/>
                </a:lnTo>
                <a:lnTo>
                  <a:pt x="2398" y="190364"/>
                </a:lnTo>
                <a:lnTo>
                  <a:pt x="2398" y="18886"/>
                </a:lnTo>
                <a:close/>
                <a:moveTo>
                  <a:pt x="10343" y="0"/>
                </a:moveTo>
                <a:lnTo>
                  <a:pt x="9293" y="75"/>
                </a:lnTo>
                <a:lnTo>
                  <a:pt x="8244" y="225"/>
                </a:lnTo>
                <a:lnTo>
                  <a:pt x="7270" y="450"/>
                </a:lnTo>
                <a:lnTo>
                  <a:pt x="6295" y="824"/>
                </a:lnTo>
                <a:lnTo>
                  <a:pt x="5396" y="1274"/>
                </a:lnTo>
                <a:lnTo>
                  <a:pt x="4572" y="1799"/>
                </a:lnTo>
                <a:lnTo>
                  <a:pt x="3747" y="2398"/>
                </a:lnTo>
                <a:lnTo>
                  <a:pt x="2998" y="3073"/>
                </a:lnTo>
                <a:lnTo>
                  <a:pt x="2323" y="3747"/>
                </a:lnTo>
                <a:lnTo>
                  <a:pt x="1724" y="4572"/>
                </a:lnTo>
                <a:lnTo>
                  <a:pt x="1199" y="5396"/>
                </a:lnTo>
                <a:lnTo>
                  <a:pt x="824" y="6370"/>
                </a:lnTo>
                <a:lnTo>
                  <a:pt x="450" y="7270"/>
                </a:lnTo>
                <a:lnTo>
                  <a:pt x="225" y="8319"/>
                </a:lnTo>
                <a:lnTo>
                  <a:pt x="0" y="9293"/>
                </a:lnTo>
                <a:lnTo>
                  <a:pt x="0" y="10343"/>
                </a:lnTo>
                <a:lnTo>
                  <a:pt x="0" y="199207"/>
                </a:lnTo>
                <a:lnTo>
                  <a:pt x="0" y="200257"/>
                </a:lnTo>
                <a:lnTo>
                  <a:pt x="225" y="201231"/>
                </a:lnTo>
                <a:lnTo>
                  <a:pt x="450" y="202280"/>
                </a:lnTo>
                <a:lnTo>
                  <a:pt x="824" y="203180"/>
                </a:lnTo>
                <a:lnTo>
                  <a:pt x="1199" y="204154"/>
                </a:lnTo>
                <a:lnTo>
                  <a:pt x="1724" y="204978"/>
                </a:lnTo>
                <a:lnTo>
                  <a:pt x="2323" y="205803"/>
                </a:lnTo>
                <a:lnTo>
                  <a:pt x="2998" y="206477"/>
                </a:lnTo>
                <a:lnTo>
                  <a:pt x="3747" y="207152"/>
                </a:lnTo>
                <a:lnTo>
                  <a:pt x="4572" y="207751"/>
                </a:lnTo>
                <a:lnTo>
                  <a:pt x="5396" y="208276"/>
                </a:lnTo>
                <a:lnTo>
                  <a:pt x="6295" y="208726"/>
                </a:lnTo>
                <a:lnTo>
                  <a:pt x="7270" y="209100"/>
                </a:lnTo>
                <a:lnTo>
                  <a:pt x="8244" y="209325"/>
                </a:lnTo>
                <a:lnTo>
                  <a:pt x="9293" y="209475"/>
                </a:lnTo>
                <a:lnTo>
                  <a:pt x="10343" y="209550"/>
                </a:lnTo>
                <a:lnTo>
                  <a:pt x="90610" y="209550"/>
                </a:lnTo>
                <a:lnTo>
                  <a:pt x="91659" y="209475"/>
                </a:lnTo>
                <a:lnTo>
                  <a:pt x="92708" y="209325"/>
                </a:lnTo>
                <a:lnTo>
                  <a:pt x="93682" y="209100"/>
                </a:lnTo>
                <a:lnTo>
                  <a:pt x="94657" y="208726"/>
                </a:lnTo>
                <a:lnTo>
                  <a:pt x="95556" y="208276"/>
                </a:lnTo>
                <a:lnTo>
                  <a:pt x="96455" y="207751"/>
                </a:lnTo>
                <a:lnTo>
                  <a:pt x="97205" y="207152"/>
                </a:lnTo>
                <a:lnTo>
                  <a:pt x="97954" y="206477"/>
                </a:lnTo>
                <a:lnTo>
                  <a:pt x="98629" y="205803"/>
                </a:lnTo>
                <a:lnTo>
                  <a:pt x="99228" y="204978"/>
                </a:lnTo>
                <a:lnTo>
                  <a:pt x="99753" y="204154"/>
                </a:lnTo>
                <a:lnTo>
                  <a:pt x="100203" y="203180"/>
                </a:lnTo>
                <a:lnTo>
                  <a:pt x="100577" y="202280"/>
                </a:lnTo>
                <a:lnTo>
                  <a:pt x="100802" y="201231"/>
                </a:lnTo>
                <a:lnTo>
                  <a:pt x="100952" y="200257"/>
                </a:lnTo>
                <a:lnTo>
                  <a:pt x="101027" y="199207"/>
                </a:lnTo>
                <a:lnTo>
                  <a:pt x="101027" y="10343"/>
                </a:lnTo>
                <a:lnTo>
                  <a:pt x="100952" y="9293"/>
                </a:lnTo>
                <a:lnTo>
                  <a:pt x="100802" y="8319"/>
                </a:lnTo>
                <a:lnTo>
                  <a:pt x="100577" y="7270"/>
                </a:lnTo>
                <a:lnTo>
                  <a:pt x="100203" y="6370"/>
                </a:lnTo>
                <a:lnTo>
                  <a:pt x="99753" y="5396"/>
                </a:lnTo>
                <a:lnTo>
                  <a:pt x="99228" y="4572"/>
                </a:lnTo>
                <a:lnTo>
                  <a:pt x="98629" y="3747"/>
                </a:lnTo>
                <a:lnTo>
                  <a:pt x="97954" y="3073"/>
                </a:lnTo>
                <a:lnTo>
                  <a:pt x="97205" y="2398"/>
                </a:lnTo>
                <a:lnTo>
                  <a:pt x="96455" y="1799"/>
                </a:lnTo>
                <a:lnTo>
                  <a:pt x="95556" y="1274"/>
                </a:lnTo>
                <a:lnTo>
                  <a:pt x="94657" y="824"/>
                </a:lnTo>
                <a:lnTo>
                  <a:pt x="93682" y="450"/>
                </a:lnTo>
                <a:lnTo>
                  <a:pt x="92708" y="225"/>
                </a:lnTo>
                <a:lnTo>
                  <a:pt x="91659" y="75"/>
                </a:lnTo>
                <a:lnTo>
                  <a:pt x="90610" y="0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5459894" y="1298601"/>
            <a:ext cx="438799" cy="62441"/>
          </a:xfrm>
          <a:custGeom>
            <a:rect b="b" l="l" r="r" t="t"/>
            <a:pathLst>
              <a:path extrusionOk="0" h="3074" w="19487">
                <a:moveTo>
                  <a:pt x="1275" y="0"/>
                </a:moveTo>
                <a:lnTo>
                  <a:pt x="1050" y="75"/>
                </a:lnTo>
                <a:lnTo>
                  <a:pt x="750" y="150"/>
                </a:lnTo>
                <a:lnTo>
                  <a:pt x="525" y="300"/>
                </a:lnTo>
                <a:lnTo>
                  <a:pt x="375" y="450"/>
                </a:lnTo>
                <a:lnTo>
                  <a:pt x="225" y="675"/>
                </a:lnTo>
                <a:lnTo>
                  <a:pt x="75" y="975"/>
                </a:lnTo>
                <a:lnTo>
                  <a:pt x="1" y="1274"/>
                </a:lnTo>
                <a:lnTo>
                  <a:pt x="1" y="1574"/>
                </a:lnTo>
                <a:lnTo>
                  <a:pt x="1" y="1874"/>
                </a:lnTo>
                <a:lnTo>
                  <a:pt x="75" y="2174"/>
                </a:lnTo>
                <a:lnTo>
                  <a:pt x="225" y="2399"/>
                </a:lnTo>
                <a:lnTo>
                  <a:pt x="375" y="2623"/>
                </a:lnTo>
                <a:lnTo>
                  <a:pt x="525" y="2773"/>
                </a:lnTo>
                <a:lnTo>
                  <a:pt x="750" y="2923"/>
                </a:lnTo>
                <a:lnTo>
                  <a:pt x="1050" y="2998"/>
                </a:lnTo>
                <a:lnTo>
                  <a:pt x="1275" y="3073"/>
                </a:lnTo>
                <a:lnTo>
                  <a:pt x="18137" y="3073"/>
                </a:lnTo>
                <a:lnTo>
                  <a:pt x="18437" y="2998"/>
                </a:lnTo>
                <a:lnTo>
                  <a:pt x="18662" y="2923"/>
                </a:lnTo>
                <a:lnTo>
                  <a:pt x="18887" y="2773"/>
                </a:lnTo>
                <a:lnTo>
                  <a:pt x="19112" y="2623"/>
                </a:lnTo>
                <a:lnTo>
                  <a:pt x="19262" y="2399"/>
                </a:lnTo>
                <a:lnTo>
                  <a:pt x="19337" y="2174"/>
                </a:lnTo>
                <a:lnTo>
                  <a:pt x="19412" y="1874"/>
                </a:lnTo>
                <a:lnTo>
                  <a:pt x="19486" y="1574"/>
                </a:lnTo>
                <a:lnTo>
                  <a:pt x="19412" y="1274"/>
                </a:lnTo>
                <a:lnTo>
                  <a:pt x="19337" y="975"/>
                </a:lnTo>
                <a:lnTo>
                  <a:pt x="19262" y="675"/>
                </a:lnTo>
                <a:lnTo>
                  <a:pt x="19112" y="450"/>
                </a:lnTo>
                <a:lnTo>
                  <a:pt x="18887" y="300"/>
                </a:lnTo>
                <a:lnTo>
                  <a:pt x="18662" y="150"/>
                </a:lnTo>
                <a:lnTo>
                  <a:pt x="18437" y="75"/>
                </a:lnTo>
                <a:lnTo>
                  <a:pt x="18137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5106190" y="1289485"/>
            <a:ext cx="89462" cy="80702"/>
          </a:xfrm>
          <a:custGeom>
            <a:rect b="b" l="l" r="r" t="t"/>
            <a:pathLst>
              <a:path extrusionOk="0" h="3973" w="3973">
                <a:moveTo>
                  <a:pt x="2024" y="1"/>
                </a:moveTo>
                <a:lnTo>
                  <a:pt x="1575" y="76"/>
                </a:lnTo>
                <a:lnTo>
                  <a:pt x="1200" y="151"/>
                </a:lnTo>
                <a:lnTo>
                  <a:pt x="900" y="375"/>
                </a:lnTo>
                <a:lnTo>
                  <a:pt x="600" y="600"/>
                </a:lnTo>
                <a:lnTo>
                  <a:pt x="375" y="900"/>
                </a:lnTo>
                <a:lnTo>
                  <a:pt x="151" y="1200"/>
                </a:lnTo>
                <a:lnTo>
                  <a:pt x="76" y="1575"/>
                </a:lnTo>
                <a:lnTo>
                  <a:pt x="1" y="2024"/>
                </a:lnTo>
                <a:lnTo>
                  <a:pt x="76" y="2399"/>
                </a:lnTo>
                <a:lnTo>
                  <a:pt x="151" y="2774"/>
                </a:lnTo>
                <a:lnTo>
                  <a:pt x="375" y="3073"/>
                </a:lnTo>
                <a:lnTo>
                  <a:pt x="600" y="3373"/>
                </a:lnTo>
                <a:lnTo>
                  <a:pt x="900" y="3673"/>
                </a:lnTo>
                <a:lnTo>
                  <a:pt x="1200" y="3823"/>
                </a:lnTo>
                <a:lnTo>
                  <a:pt x="1575" y="3973"/>
                </a:lnTo>
                <a:lnTo>
                  <a:pt x="2399" y="3973"/>
                </a:lnTo>
                <a:lnTo>
                  <a:pt x="2774" y="3823"/>
                </a:lnTo>
                <a:lnTo>
                  <a:pt x="3073" y="3673"/>
                </a:lnTo>
                <a:lnTo>
                  <a:pt x="3373" y="3373"/>
                </a:lnTo>
                <a:lnTo>
                  <a:pt x="3598" y="3073"/>
                </a:lnTo>
                <a:lnTo>
                  <a:pt x="3823" y="2774"/>
                </a:lnTo>
                <a:lnTo>
                  <a:pt x="3898" y="2399"/>
                </a:lnTo>
                <a:lnTo>
                  <a:pt x="3973" y="2024"/>
                </a:lnTo>
                <a:lnTo>
                  <a:pt x="3898" y="1575"/>
                </a:lnTo>
                <a:lnTo>
                  <a:pt x="3823" y="1200"/>
                </a:lnTo>
                <a:lnTo>
                  <a:pt x="3598" y="900"/>
                </a:lnTo>
                <a:lnTo>
                  <a:pt x="3373" y="600"/>
                </a:lnTo>
                <a:lnTo>
                  <a:pt x="3073" y="375"/>
                </a:lnTo>
                <a:lnTo>
                  <a:pt x="2774" y="151"/>
                </a:lnTo>
                <a:lnTo>
                  <a:pt x="2399" y="76"/>
                </a:lnTo>
                <a:lnTo>
                  <a:pt x="20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5452295" y="4546565"/>
            <a:ext cx="453998" cy="146169"/>
          </a:xfrm>
          <a:custGeom>
            <a:rect b="b" l="l" r="r" t="t"/>
            <a:pathLst>
              <a:path extrusionOk="0" h="7196" w="20162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98" y="1445127"/>
            <a:ext cx="1779100" cy="29764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26"/>
          <p:cNvGrpSpPr/>
          <p:nvPr/>
        </p:nvGrpSpPr>
        <p:grpSpPr>
          <a:xfrm>
            <a:off x="6925780" y="1140607"/>
            <a:ext cx="1896885" cy="3632497"/>
            <a:chOff x="1707107" y="-356892"/>
            <a:chExt cx="2006649" cy="4557713"/>
          </a:xfrm>
        </p:grpSpPr>
        <p:sp>
          <p:nvSpPr>
            <p:cNvPr id="197" name="Google Shape;197;p26"/>
            <p:cNvSpPr/>
            <p:nvPr/>
          </p:nvSpPr>
          <p:spPr>
            <a:xfrm>
              <a:off x="1707107" y="-356892"/>
              <a:ext cx="2006649" cy="4557713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2458404" y="3948506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2105520" y="-190054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2486478" y="-178835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1" name="Google Shape;2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345" y="1448607"/>
            <a:ext cx="1779075" cy="297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5600" y="1448599"/>
            <a:ext cx="1807400" cy="3010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5195" y="1445120"/>
            <a:ext cx="1807400" cy="3016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445661" y="1117159"/>
            <a:ext cx="1860765" cy="3639333"/>
            <a:chOff x="1675187" y="-176879"/>
            <a:chExt cx="2006649" cy="4557713"/>
          </a:xfrm>
        </p:grpSpPr>
        <p:sp>
          <p:nvSpPr>
            <p:cNvPr id="210" name="Google Shape;210;p27"/>
            <p:cNvSpPr/>
            <p:nvPr/>
          </p:nvSpPr>
          <p:spPr>
            <a:xfrm>
              <a:off x="1675187" y="-176879"/>
              <a:ext cx="2006649" cy="4557713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2426470" y="4128365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097540" y="-14779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2434921" y="-3544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27"/>
          <p:cNvSpPr txBox="1"/>
          <p:nvPr/>
        </p:nvSpPr>
        <p:spPr>
          <a:xfrm>
            <a:off x="176850" y="134425"/>
            <a:ext cx="59925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Wireframes de la aplicación</a:t>
            </a:r>
            <a:endParaRPr/>
          </a:p>
        </p:txBody>
      </p:sp>
      <p:grpSp>
        <p:nvGrpSpPr>
          <p:cNvPr id="215" name="Google Shape;215;p27"/>
          <p:cNvGrpSpPr/>
          <p:nvPr/>
        </p:nvGrpSpPr>
        <p:grpSpPr>
          <a:xfrm>
            <a:off x="2617622" y="1128879"/>
            <a:ext cx="1889059" cy="3632497"/>
            <a:chOff x="1707107" y="-356892"/>
            <a:chExt cx="2006649" cy="4557713"/>
          </a:xfrm>
        </p:grpSpPr>
        <p:sp>
          <p:nvSpPr>
            <p:cNvPr id="216" name="Google Shape;216;p27"/>
            <p:cNvSpPr/>
            <p:nvPr/>
          </p:nvSpPr>
          <p:spPr>
            <a:xfrm>
              <a:off x="1707107" y="-356892"/>
              <a:ext cx="2006649" cy="4557713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2458404" y="3948506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2105520" y="-190054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2486478" y="-178835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27"/>
          <p:cNvSpPr/>
          <p:nvPr/>
        </p:nvSpPr>
        <p:spPr>
          <a:xfrm>
            <a:off x="4736300" y="1140600"/>
            <a:ext cx="1888952" cy="3609499"/>
          </a:xfrm>
          <a:custGeom>
            <a:rect b="b" l="l" r="r" t="t"/>
            <a:pathLst>
              <a:path extrusionOk="0" h="209550" w="101027">
                <a:moveTo>
                  <a:pt x="98629" y="18886"/>
                </a:moveTo>
                <a:lnTo>
                  <a:pt x="98629" y="190364"/>
                </a:lnTo>
                <a:lnTo>
                  <a:pt x="2398" y="190364"/>
                </a:lnTo>
                <a:lnTo>
                  <a:pt x="2398" y="18886"/>
                </a:lnTo>
                <a:close/>
                <a:moveTo>
                  <a:pt x="10343" y="0"/>
                </a:moveTo>
                <a:lnTo>
                  <a:pt x="9293" y="75"/>
                </a:lnTo>
                <a:lnTo>
                  <a:pt x="8244" y="225"/>
                </a:lnTo>
                <a:lnTo>
                  <a:pt x="7270" y="450"/>
                </a:lnTo>
                <a:lnTo>
                  <a:pt x="6295" y="824"/>
                </a:lnTo>
                <a:lnTo>
                  <a:pt x="5396" y="1274"/>
                </a:lnTo>
                <a:lnTo>
                  <a:pt x="4572" y="1799"/>
                </a:lnTo>
                <a:lnTo>
                  <a:pt x="3747" y="2398"/>
                </a:lnTo>
                <a:lnTo>
                  <a:pt x="2998" y="3073"/>
                </a:lnTo>
                <a:lnTo>
                  <a:pt x="2323" y="3747"/>
                </a:lnTo>
                <a:lnTo>
                  <a:pt x="1724" y="4572"/>
                </a:lnTo>
                <a:lnTo>
                  <a:pt x="1199" y="5396"/>
                </a:lnTo>
                <a:lnTo>
                  <a:pt x="824" y="6370"/>
                </a:lnTo>
                <a:lnTo>
                  <a:pt x="450" y="7270"/>
                </a:lnTo>
                <a:lnTo>
                  <a:pt x="225" y="8319"/>
                </a:lnTo>
                <a:lnTo>
                  <a:pt x="0" y="9293"/>
                </a:lnTo>
                <a:lnTo>
                  <a:pt x="0" y="10343"/>
                </a:lnTo>
                <a:lnTo>
                  <a:pt x="0" y="199207"/>
                </a:lnTo>
                <a:lnTo>
                  <a:pt x="0" y="200257"/>
                </a:lnTo>
                <a:lnTo>
                  <a:pt x="225" y="201231"/>
                </a:lnTo>
                <a:lnTo>
                  <a:pt x="450" y="202280"/>
                </a:lnTo>
                <a:lnTo>
                  <a:pt x="824" y="203180"/>
                </a:lnTo>
                <a:lnTo>
                  <a:pt x="1199" y="204154"/>
                </a:lnTo>
                <a:lnTo>
                  <a:pt x="1724" y="204978"/>
                </a:lnTo>
                <a:lnTo>
                  <a:pt x="2323" y="205803"/>
                </a:lnTo>
                <a:lnTo>
                  <a:pt x="2998" y="206477"/>
                </a:lnTo>
                <a:lnTo>
                  <a:pt x="3747" y="207152"/>
                </a:lnTo>
                <a:lnTo>
                  <a:pt x="4572" y="207751"/>
                </a:lnTo>
                <a:lnTo>
                  <a:pt x="5396" y="208276"/>
                </a:lnTo>
                <a:lnTo>
                  <a:pt x="6295" y="208726"/>
                </a:lnTo>
                <a:lnTo>
                  <a:pt x="7270" y="209100"/>
                </a:lnTo>
                <a:lnTo>
                  <a:pt x="8244" y="209325"/>
                </a:lnTo>
                <a:lnTo>
                  <a:pt x="9293" y="209475"/>
                </a:lnTo>
                <a:lnTo>
                  <a:pt x="10343" y="209550"/>
                </a:lnTo>
                <a:lnTo>
                  <a:pt x="90610" y="209550"/>
                </a:lnTo>
                <a:lnTo>
                  <a:pt x="91659" y="209475"/>
                </a:lnTo>
                <a:lnTo>
                  <a:pt x="92708" y="209325"/>
                </a:lnTo>
                <a:lnTo>
                  <a:pt x="93682" y="209100"/>
                </a:lnTo>
                <a:lnTo>
                  <a:pt x="94657" y="208726"/>
                </a:lnTo>
                <a:lnTo>
                  <a:pt x="95556" y="208276"/>
                </a:lnTo>
                <a:lnTo>
                  <a:pt x="96455" y="207751"/>
                </a:lnTo>
                <a:lnTo>
                  <a:pt x="97205" y="207152"/>
                </a:lnTo>
                <a:lnTo>
                  <a:pt x="97954" y="206477"/>
                </a:lnTo>
                <a:lnTo>
                  <a:pt x="98629" y="205803"/>
                </a:lnTo>
                <a:lnTo>
                  <a:pt x="99228" y="204978"/>
                </a:lnTo>
                <a:lnTo>
                  <a:pt x="99753" y="204154"/>
                </a:lnTo>
                <a:lnTo>
                  <a:pt x="100203" y="203180"/>
                </a:lnTo>
                <a:lnTo>
                  <a:pt x="100577" y="202280"/>
                </a:lnTo>
                <a:lnTo>
                  <a:pt x="100802" y="201231"/>
                </a:lnTo>
                <a:lnTo>
                  <a:pt x="100952" y="200257"/>
                </a:lnTo>
                <a:lnTo>
                  <a:pt x="101027" y="199207"/>
                </a:lnTo>
                <a:lnTo>
                  <a:pt x="101027" y="10343"/>
                </a:lnTo>
                <a:lnTo>
                  <a:pt x="100952" y="9293"/>
                </a:lnTo>
                <a:lnTo>
                  <a:pt x="100802" y="8319"/>
                </a:lnTo>
                <a:lnTo>
                  <a:pt x="100577" y="7270"/>
                </a:lnTo>
                <a:lnTo>
                  <a:pt x="100203" y="6370"/>
                </a:lnTo>
                <a:lnTo>
                  <a:pt x="99753" y="5396"/>
                </a:lnTo>
                <a:lnTo>
                  <a:pt x="99228" y="4572"/>
                </a:lnTo>
                <a:lnTo>
                  <a:pt x="98629" y="3747"/>
                </a:lnTo>
                <a:lnTo>
                  <a:pt x="97954" y="3073"/>
                </a:lnTo>
                <a:lnTo>
                  <a:pt x="97205" y="2398"/>
                </a:lnTo>
                <a:lnTo>
                  <a:pt x="96455" y="1799"/>
                </a:lnTo>
                <a:lnTo>
                  <a:pt x="95556" y="1274"/>
                </a:lnTo>
                <a:lnTo>
                  <a:pt x="94657" y="824"/>
                </a:lnTo>
                <a:lnTo>
                  <a:pt x="93682" y="450"/>
                </a:lnTo>
                <a:lnTo>
                  <a:pt x="92708" y="225"/>
                </a:lnTo>
                <a:lnTo>
                  <a:pt x="91659" y="75"/>
                </a:lnTo>
                <a:lnTo>
                  <a:pt x="90610" y="0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5459894" y="1298601"/>
            <a:ext cx="438799" cy="62441"/>
          </a:xfrm>
          <a:custGeom>
            <a:rect b="b" l="l" r="r" t="t"/>
            <a:pathLst>
              <a:path extrusionOk="0" h="3074" w="19487">
                <a:moveTo>
                  <a:pt x="1275" y="0"/>
                </a:moveTo>
                <a:lnTo>
                  <a:pt x="1050" y="75"/>
                </a:lnTo>
                <a:lnTo>
                  <a:pt x="750" y="150"/>
                </a:lnTo>
                <a:lnTo>
                  <a:pt x="525" y="300"/>
                </a:lnTo>
                <a:lnTo>
                  <a:pt x="375" y="450"/>
                </a:lnTo>
                <a:lnTo>
                  <a:pt x="225" y="675"/>
                </a:lnTo>
                <a:lnTo>
                  <a:pt x="75" y="975"/>
                </a:lnTo>
                <a:lnTo>
                  <a:pt x="1" y="1274"/>
                </a:lnTo>
                <a:lnTo>
                  <a:pt x="1" y="1574"/>
                </a:lnTo>
                <a:lnTo>
                  <a:pt x="1" y="1874"/>
                </a:lnTo>
                <a:lnTo>
                  <a:pt x="75" y="2174"/>
                </a:lnTo>
                <a:lnTo>
                  <a:pt x="225" y="2399"/>
                </a:lnTo>
                <a:lnTo>
                  <a:pt x="375" y="2623"/>
                </a:lnTo>
                <a:lnTo>
                  <a:pt x="525" y="2773"/>
                </a:lnTo>
                <a:lnTo>
                  <a:pt x="750" y="2923"/>
                </a:lnTo>
                <a:lnTo>
                  <a:pt x="1050" y="2998"/>
                </a:lnTo>
                <a:lnTo>
                  <a:pt x="1275" y="3073"/>
                </a:lnTo>
                <a:lnTo>
                  <a:pt x="18137" y="3073"/>
                </a:lnTo>
                <a:lnTo>
                  <a:pt x="18437" y="2998"/>
                </a:lnTo>
                <a:lnTo>
                  <a:pt x="18662" y="2923"/>
                </a:lnTo>
                <a:lnTo>
                  <a:pt x="18887" y="2773"/>
                </a:lnTo>
                <a:lnTo>
                  <a:pt x="19112" y="2623"/>
                </a:lnTo>
                <a:lnTo>
                  <a:pt x="19262" y="2399"/>
                </a:lnTo>
                <a:lnTo>
                  <a:pt x="19337" y="2174"/>
                </a:lnTo>
                <a:lnTo>
                  <a:pt x="19412" y="1874"/>
                </a:lnTo>
                <a:lnTo>
                  <a:pt x="19486" y="1574"/>
                </a:lnTo>
                <a:lnTo>
                  <a:pt x="19412" y="1274"/>
                </a:lnTo>
                <a:lnTo>
                  <a:pt x="19337" y="975"/>
                </a:lnTo>
                <a:lnTo>
                  <a:pt x="19262" y="675"/>
                </a:lnTo>
                <a:lnTo>
                  <a:pt x="19112" y="450"/>
                </a:lnTo>
                <a:lnTo>
                  <a:pt x="18887" y="300"/>
                </a:lnTo>
                <a:lnTo>
                  <a:pt x="18662" y="150"/>
                </a:lnTo>
                <a:lnTo>
                  <a:pt x="18437" y="75"/>
                </a:lnTo>
                <a:lnTo>
                  <a:pt x="18137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5106190" y="1289485"/>
            <a:ext cx="89462" cy="80702"/>
          </a:xfrm>
          <a:custGeom>
            <a:rect b="b" l="l" r="r" t="t"/>
            <a:pathLst>
              <a:path extrusionOk="0" h="3973" w="3973">
                <a:moveTo>
                  <a:pt x="2024" y="1"/>
                </a:moveTo>
                <a:lnTo>
                  <a:pt x="1575" y="76"/>
                </a:lnTo>
                <a:lnTo>
                  <a:pt x="1200" y="151"/>
                </a:lnTo>
                <a:lnTo>
                  <a:pt x="900" y="375"/>
                </a:lnTo>
                <a:lnTo>
                  <a:pt x="600" y="600"/>
                </a:lnTo>
                <a:lnTo>
                  <a:pt x="375" y="900"/>
                </a:lnTo>
                <a:lnTo>
                  <a:pt x="151" y="1200"/>
                </a:lnTo>
                <a:lnTo>
                  <a:pt x="76" y="1575"/>
                </a:lnTo>
                <a:lnTo>
                  <a:pt x="1" y="2024"/>
                </a:lnTo>
                <a:lnTo>
                  <a:pt x="76" y="2399"/>
                </a:lnTo>
                <a:lnTo>
                  <a:pt x="151" y="2774"/>
                </a:lnTo>
                <a:lnTo>
                  <a:pt x="375" y="3073"/>
                </a:lnTo>
                <a:lnTo>
                  <a:pt x="600" y="3373"/>
                </a:lnTo>
                <a:lnTo>
                  <a:pt x="900" y="3673"/>
                </a:lnTo>
                <a:lnTo>
                  <a:pt x="1200" y="3823"/>
                </a:lnTo>
                <a:lnTo>
                  <a:pt x="1575" y="3973"/>
                </a:lnTo>
                <a:lnTo>
                  <a:pt x="2399" y="3973"/>
                </a:lnTo>
                <a:lnTo>
                  <a:pt x="2774" y="3823"/>
                </a:lnTo>
                <a:lnTo>
                  <a:pt x="3073" y="3673"/>
                </a:lnTo>
                <a:lnTo>
                  <a:pt x="3373" y="3373"/>
                </a:lnTo>
                <a:lnTo>
                  <a:pt x="3598" y="3073"/>
                </a:lnTo>
                <a:lnTo>
                  <a:pt x="3823" y="2774"/>
                </a:lnTo>
                <a:lnTo>
                  <a:pt x="3898" y="2399"/>
                </a:lnTo>
                <a:lnTo>
                  <a:pt x="3973" y="2024"/>
                </a:lnTo>
                <a:lnTo>
                  <a:pt x="3898" y="1575"/>
                </a:lnTo>
                <a:lnTo>
                  <a:pt x="3823" y="1200"/>
                </a:lnTo>
                <a:lnTo>
                  <a:pt x="3598" y="900"/>
                </a:lnTo>
                <a:lnTo>
                  <a:pt x="3373" y="600"/>
                </a:lnTo>
                <a:lnTo>
                  <a:pt x="3073" y="375"/>
                </a:lnTo>
                <a:lnTo>
                  <a:pt x="2774" y="151"/>
                </a:lnTo>
                <a:lnTo>
                  <a:pt x="2399" y="76"/>
                </a:lnTo>
                <a:lnTo>
                  <a:pt x="2024" y="1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5452295" y="4546565"/>
            <a:ext cx="453998" cy="146169"/>
          </a:xfrm>
          <a:custGeom>
            <a:rect b="b" l="l" r="r" t="t"/>
            <a:pathLst>
              <a:path extrusionOk="0" h="7196" w="20162">
                <a:moveTo>
                  <a:pt x="3598" y="0"/>
                </a:moveTo>
                <a:lnTo>
                  <a:pt x="2849" y="75"/>
                </a:lnTo>
                <a:lnTo>
                  <a:pt x="2174" y="300"/>
                </a:lnTo>
                <a:lnTo>
                  <a:pt x="1575" y="600"/>
                </a:lnTo>
                <a:lnTo>
                  <a:pt x="1050" y="1050"/>
                </a:lnTo>
                <a:lnTo>
                  <a:pt x="600" y="1574"/>
                </a:lnTo>
                <a:lnTo>
                  <a:pt x="301" y="2174"/>
                </a:lnTo>
                <a:lnTo>
                  <a:pt x="76" y="2848"/>
                </a:lnTo>
                <a:lnTo>
                  <a:pt x="1" y="3598"/>
                </a:lnTo>
                <a:lnTo>
                  <a:pt x="76" y="4347"/>
                </a:lnTo>
                <a:lnTo>
                  <a:pt x="301" y="5022"/>
                </a:lnTo>
                <a:lnTo>
                  <a:pt x="600" y="5621"/>
                </a:lnTo>
                <a:lnTo>
                  <a:pt x="1050" y="6146"/>
                </a:lnTo>
                <a:lnTo>
                  <a:pt x="1575" y="6596"/>
                </a:lnTo>
                <a:lnTo>
                  <a:pt x="2174" y="6896"/>
                </a:lnTo>
                <a:lnTo>
                  <a:pt x="2849" y="7120"/>
                </a:lnTo>
                <a:lnTo>
                  <a:pt x="3598" y="7195"/>
                </a:lnTo>
                <a:lnTo>
                  <a:pt x="16639" y="7195"/>
                </a:lnTo>
                <a:lnTo>
                  <a:pt x="17313" y="7120"/>
                </a:lnTo>
                <a:lnTo>
                  <a:pt x="17988" y="6896"/>
                </a:lnTo>
                <a:lnTo>
                  <a:pt x="18587" y="6596"/>
                </a:lnTo>
                <a:lnTo>
                  <a:pt x="19112" y="6146"/>
                </a:lnTo>
                <a:lnTo>
                  <a:pt x="19562" y="5621"/>
                </a:lnTo>
                <a:lnTo>
                  <a:pt x="19861" y="5022"/>
                </a:lnTo>
                <a:lnTo>
                  <a:pt x="20086" y="4347"/>
                </a:lnTo>
                <a:lnTo>
                  <a:pt x="20161" y="3598"/>
                </a:lnTo>
                <a:lnTo>
                  <a:pt x="20086" y="2848"/>
                </a:lnTo>
                <a:lnTo>
                  <a:pt x="19861" y="2174"/>
                </a:lnTo>
                <a:lnTo>
                  <a:pt x="19562" y="1574"/>
                </a:lnTo>
                <a:lnTo>
                  <a:pt x="19112" y="1050"/>
                </a:lnTo>
                <a:lnTo>
                  <a:pt x="18587" y="600"/>
                </a:lnTo>
                <a:lnTo>
                  <a:pt x="17988" y="300"/>
                </a:lnTo>
                <a:lnTo>
                  <a:pt x="17313" y="75"/>
                </a:lnTo>
                <a:lnTo>
                  <a:pt x="16639" y="0"/>
                </a:lnTo>
                <a:close/>
              </a:path>
            </a:pathLst>
          </a:custGeom>
          <a:solidFill>
            <a:srgbClr val="A7A4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6925780" y="1140607"/>
            <a:ext cx="1896885" cy="3632497"/>
            <a:chOff x="1707107" y="-356892"/>
            <a:chExt cx="2006649" cy="4557713"/>
          </a:xfrm>
        </p:grpSpPr>
        <p:sp>
          <p:nvSpPr>
            <p:cNvPr id="225" name="Google Shape;225;p27"/>
            <p:cNvSpPr/>
            <p:nvPr/>
          </p:nvSpPr>
          <p:spPr>
            <a:xfrm>
              <a:off x="1707107" y="-356892"/>
              <a:ext cx="2006649" cy="4557713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D8D5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2458404" y="3948506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2105520" y="-190054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2486478" y="-178835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25" y="1452575"/>
            <a:ext cx="1791600" cy="3008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338" y="1453484"/>
            <a:ext cx="1791600" cy="3006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3507" y="1464440"/>
            <a:ext cx="1791600" cy="2987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8425" y="1464448"/>
            <a:ext cx="1791600" cy="3002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idx="4294967295" type="ctrTitle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</a:pPr>
            <a:r>
              <a:rPr lang="en" sz="6000"/>
              <a:t>¡Gracias</a:t>
            </a:r>
            <a:r>
              <a:rPr b="1" i="0" lang="en" sz="6000" u="none" cap="none" strike="noStrik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!</a:t>
            </a:r>
            <a:endParaRPr b="1" i="0" sz="6000" u="none" cap="none" strike="noStrike">
              <a:solidFill>
                <a:srgbClr val="A7D8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p28"/>
          <p:cNvSpPr txBox="1"/>
          <p:nvPr>
            <p:ph idx="4294967295" type="subTitle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¿Alguna pregunta?</a:t>
            </a:r>
            <a:endParaRPr b="1" i="0" sz="3600" u="none" cap="none" strike="noStrike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39" name="Google Shape;239;p28"/>
          <p:cNvSpPr txBox="1"/>
          <p:nvPr>
            <p:ph idx="4294967295" type="body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Javier Corrochano Jiménez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Cristian Cabrera Pinto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Alberto Villanueva Nieto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David González González</a:t>
            </a:r>
            <a:endParaRPr/>
          </a:p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8975" y="2186175"/>
            <a:ext cx="3810575" cy="27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4294967295" type="ctrTitle"/>
          </p:nvPr>
        </p:nvSpPr>
        <p:spPr>
          <a:xfrm>
            <a:off x="504475" y="473425"/>
            <a:ext cx="31674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69975" y="1345800"/>
            <a:ext cx="51633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"/>
              <a:buChar char="●"/>
            </a:pPr>
            <a:r>
              <a:rPr b="1" lang="en" sz="2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Grandes iniciativas por parte de gente joven que no tiene compañeros con quien trabajar</a:t>
            </a:r>
            <a:endParaRPr b="1" sz="2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"/>
              <a:buChar char="●"/>
            </a:pPr>
            <a:r>
              <a:rPr b="1" lang="en" sz="2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Pérdida de interés</a:t>
            </a:r>
            <a:endParaRPr b="1" sz="2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A7A4B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"/>
              <a:buChar char="●"/>
            </a:pPr>
            <a:r>
              <a:rPr b="1" lang="en" sz="2200">
                <a:solidFill>
                  <a:srgbClr val="A7A4BC"/>
                </a:solidFill>
                <a:latin typeface="Muli"/>
                <a:ea typeface="Muli"/>
                <a:cs typeface="Muli"/>
                <a:sym typeface="Muli"/>
              </a:rPr>
              <a:t>El competidor más importante es GitHub y Linkedin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25550" y="166275"/>
            <a:ext cx="53010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Escenarios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3949" y="2511649"/>
            <a:ext cx="3302278" cy="22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25550" y="1166050"/>
            <a:ext cx="53010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Escenario 1. Búsqueda de proyecto</a:t>
            </a:r>
            <a:endParaRPr b="1" sz="16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Persona busca un equipo de trabajo independiente que haga proyectos interesantes para él.</a:t>
            </a:r>
            <a:endParaRPr sz="1600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25550" y="2351950"/>
            <a:ext cx="53010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Escenario 2. Gente para proyecto</a:t>
            </a:r>
            <a:endParaRPr b="1" sz="1600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Una persona quiere encontrar gente interesada en un proyecto independiente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25550" y="3537850"/>
            <a:ext cx="51963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5617D"/>
                </a:solidFill>
                <a:latin typeface="Muli"/>
                <a:ea typeface="Muli"/>
                <a:cs typeface="Muli"/>
                <a:sym typeface="Muli"/>
              </a:rPr>
              <a:t>Escenario 3. Selección de gente</a:t>
            </a:r>
            <a:endParaRPr b="1" sz="1600">
              <a:solidFill>
                <a:srgbClr val="65617D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El creador de proyecto selecciona quiénes de las personas interesadas son más adecuadas para el trabajo.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325775" y="678300"/>
            <a:ext cx="32586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Actores</a:t>
            </a:r>
            <a:endParaRPr b="1">
              <a:solidFill>
                <a:srgbClr val="66666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 Light"/>
                <a:ea typeface="Muli Light"/>
                <a:cs typeface="Muli Light"/>
                <a:sym typeface="Muli Light"/>
              </a:rPr>
              <a:t>Desarrollador y creadores de proyecto</a:t>
            </a:r>
            <a:endParaRPr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1092275" y="14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{0F8D29BE-39EC-4111-BD55-818D38051A88}</a:tableStyleId>
              </a:tblPr>
              <a:tblGrid>
                <a:gridCol w="1372425"/>
                <a:gridCol w="1372425"/>
                <a:gridCol w="1372425"/>
                <a:gridCol w="1372425"/>
                <a:gridCol w="1372425"/>
              </a:tblGrid>
              <a:tr h="688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Desplazarse a la universidad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Preguntar a profesores y buscar anuncios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Recopilar información y decidir qué hacer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Comunicarse por correo para confirmar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113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Elementos de interacción del usuario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·Coche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·Andando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Anuncios colgados en las paredes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Anuncios online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Profesores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·Información recopilada después de buscar proyectos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·Correo profesor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·Correo anuncio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673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Puntos de dolor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Desplazamiento andando a un lugar que puede ser lejano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Utilización de gasolina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que ningún profesor esté libre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Puede que no haya ningún cartel ni anuncio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Dificultad para encontrar anuncios online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que no encuentre algo que le guste realmente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Tener que ir recorriendo una a una cada opción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no contestación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Incertidumbre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7"/>
          <p:cNvSpPr txBox="1"/>
          <p:nvPr/>
        </p:nvSpPr>
        <p:spPr>
          <a:xfrm>
            <a:off x="0" y="0"/>
            <a:ext cx="7146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Escenario Actual 1: Búsqueda de un proyecto</a:t>
            </a:r>
            <a:endParaRPr sz="24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750" y="879338"/>
            <a:ext cx="361950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>
            <a:stCxn id="93" idx="3"/>
            <a:endCxn id="95" idx="1"/>
          </p:cNvCxnSpPr>
          <p:nvPr/>
        </p:nvCxnSpPr>
        <p:spPr>
          <a:xfrm>
            <a:off x="3300700" y="1055550"/>
            <a:ext cx="1047300" cy="160500"/>
          </a:xfrm>
          <a:prstGeom prst="straightConnector1">
            <a:avLst/>
          </a:prstGeom>
          <a:noFill/>
          <a:ln cap="flat" cmpd="sng" w="28575">
            <a:solidFill>
              <a:srgbClr val="A7D8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>
            <a:stCxn id="95" idx="3"/>
            <a:endCxn id="97" idx="1"/>
          </p:cNvCxnSpPr>
          <p:nvPr/>
        </p:nvCxnSpPr>
        <p:spPr>
          <a:xfrm>
            <a:off x="4681338" y="1215975"/>
            <a:ext cx="1047300" cy="0"/>
          </a:xfrm>
          <a:prstGeom prst="straightConnector1">
            <a:avLst/>
          </a:prstGeom>
          <a:noFill/>
          <a:ln cap="flat" cmpd="sng" w="28575">
            <a:solidFill>
              <a:srgbClr val="A7D8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>
            <a:stCxn id="97" idx="3"/>
            <a:endCxn id="99" idx="1"/>
          </p:cNvCxnSpPr>
          <p:nvPr/>
        </p:nvCxnSpPr>
        <p:spPr>
          <a:xfrm flipH="1" rot="10800000">
            <a:off x="6061988" y="1055475"/>
            <a:ext cx="1038600" cy="160500"/>
          </a:xfrm>
          <a:prstGeom prst="straightConnector1">
            <a:avLst/>
          </a:prstGeom>
          <a:noFill/>
          <a:ln cap="flat" cmpd="sng" w="28575">
            <a:solidFill>
              <a:srgbClr val="A7D86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963" y="1049288"/>
            <a:ext cx="3333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613" y="1049288"/>
            <a:ext cx="3333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0575" y="879338"/>
            <a:ext cx="3619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1083600" y="163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{0F8D29BE-39EC-4111-BD55-818D38051A88}</a:tableStyleId>
              </a:tblPr>
              <a:tblGrid>
                <a:gridCol w="1372425"/>
                <a:gridCol w="1372425"/>
                <a:gridCol w="1372425"/>
                <a:gridCol w="1372425"/>
                <a:gridCol w="1372425"/>
              </a:tblGrid>
              <a:tr h="642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Recopilar información de los aplicantes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Leer información de los aplicantes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Seleccionar tantos aplicantes como sea necesario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Realizar entrevistas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3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Elementos de interacción del usuario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· Curriculums o información dada por los aplicantes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Curriculums o información dada por los aplicantes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Curriculums o información dada por los aplicantes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Contacto directo con el entrevistado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560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Puntos de dolor</a:t>
                      </a:r>
                      <a:endParaRPr sz="1000">
                        <a:solidFill>
                          <a:srgbClr val="666666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Hay mucha información que organizar y gestionar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Es necesario ir uno a uno leyendo la información de los aplicantes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Formatos distintos en cada información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Posibilidad de engaño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Ninguno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99999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· Inversión de mucho tiempo en entrevistas</a:t>
                      </a:r>
                      <a:endParaRPr sz="1000">
                        <a:solidFill>
                          <a:srgbClr val="999999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A7D86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18"/>
          <p:cNvSpPr txBox="1"/>
          <p:nvPr/>
        </p:nvSpPr>
        <p:spPr>
          <a:xfrm>
            <a:off x="0" y="0"/>
            <a:ext cx="71469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Escenario Actual 3: Selección de aplicantes</a:t>
            </a:r>
            <a:endParaRPr sz="24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038" y="1049288"/>
            <a:ext cx="3333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075" y="895438"/>
            <a:ext cx="3619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050" y="1231775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338" y="895438"/>
            <a:ext cx="361950" cy="35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>
            <a:stCxn id="107" idx="3"/>
            <a:endCxn id="109" idx="1"/>
          </p:cNvCxnSpPr>
          <p:nvPr/>
        </p:nvCxnSpPr>
        <p:spPr>
          <a:xfrm>
            <a:off x="3309413" y="1215975"/>
            <a:ext cx="999600" cy="206400"/>
          </a:xfrm>
          <a:prstGeom prst="straightConnector1">
            <a:avLst/>
          </a:prstGeom>
          <a:noFill/>
          <a:ln cap="flat" cmpd="sng" w="28575">
            <a:solidFill>
              <a:srgbClr val="A7D8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108" idx="1"/>
            <a:endCxn id="110" idx="3"/>
          </p:cNvCxnSpPr>
          <p:nvPr/>
        </p:nvCxnSpPr>
        <p:spPr>
          <a:xfrm rot="10800000">
            <a:off x="6076275" y="1071650"/>
            <a:ext cx="1018800" cy="0"/>
          </a:xfrm>
          <a:prstGeom prst="straightConnector1">
            <a:avLst/>
          </a:prstGeom>
          <a:noFill/>
          <a:ln cap="flat" cmpd="sng" w="28575">
            <a:solidFill>
              <a:srgbClr val="A7D8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8"/>
          <p:cNvCxnSpPr>
            <a:stCxn id="110" idx="1"/>
            <a:endCxn id="109" idx="3"/>
          </p:cNvCxnSpPr>
          <p:nvPr/>
        </p:nvCxnSpPr>
        <p:spPr>
          <a:xfrm flipH="1">
            <a:off x="4690138" y="1071650"/>
            <a:ext cx="1024200" cy="350700"/>
          </a:xfrm>
          <a:prstGeom prst="straightConnector1">
            <a:avLst/>
          </a:prstGeom>
          <a:noFill/>
          <a:ln cap="flat" cmpd="sng" w="28575">
            <a:solidFill>
              <a:srgbClr val="A7D86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88100" y="225675"/>
            <a:ext cx="89559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rPr>
              <a:t>Entrevistas y cuestionarios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479575" y="1044650"/>
            <a:ext cx="8001000" cy="44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rPr>
              <a:t>Después de realizar los cuestionarios obtuvimos algunas estadísticas:</a:t>
            </a:r>
            <a:endParaRPr b="1" sz="2200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Muli Light"/>
              <a:buChar char="●"/>
            </a:pPr>
            <a:r>
              <a:rPr lang="en" sz="2200">
                <a:solidFill>
                  <a:srgbClr val="999999"/>
                </a:solidFill>
                <a:latin typeface="Muli Light"/>
                <a:ea typeface="Muli Light"/>
                <a:cs typeface="Muli Light"/>
                <a:sym typeface="Muli Light"/>
              </a:rPr>
              <a:t>El 85% de los entrevistados tiene gran interés en colaborar con </a:t>
            </a:r>
            <a:r>
              <a:rPr lang="en" sz="2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rPr>
              <a:t>gente de otros países</a:t>
            </a:r>
            <a:r>
              <a:rPr lang="en" sz="2200">
                <a:solidFill>
                  <a:srgbClr val="999999"/>
                </a:solidFill>
                <a:latin typeface="Muli Light"/>
                <a:ea typeface="Muli Light"/>
                <a:cs typeface="Muli Light"/>
                <a:sym typeface="Muli Light"/>
              </a:rPr>
              <a:t>.</a:t>
            </a:r>
            <a:endParaRPr sz="2200">
              <a:solidFill>
                <a:srgbClr val="999999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Muli Light"/>
              <a:buChar char="●"/>
            </a:pPr>
            <a:r>
              <a:rPr lang="en" sz="2200">
                <a:solidFill>
                  <a:srgbClr val="999999"/>
                </a:solidFill>
                <a:latin typeface="Muli Light"/>
                <a:ea typeface="Muli Light"/>
                <a:cs typeface="Muli Light"/>
                <a:sym typeface="Muli Light"/>
              </a:rPr>
              <a:t>Al 90% de los entrevistados les gustaría buscar proyectos por </a:t>
            </a:r>
            <a:r>
              <a:rPr lang="en" sz="2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rPr>
              <a:t>temática y gustos</a:t>
            </a:r>
            <a:r>
              <a:rPr lang="en" sz="2200">
                <a:solidFill>
                  <a:srgbClr val="999999"/>
                </a:solidFill>
                <a:latin typeface="Muli Light"/>
                <a:ea typeface="Muli Light"/>
                <a:cs typeface="Muli Light"/>
                <a:sym typeface="Muli Light"/>
              </a:rPr>
              <a:t>.</a:t>
            </a:r>
            <a:endParaRPr sz="2200">
              <a:solidFill>
                <a:srgbClr val="999999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Muli Light"/>
              <a:buChar char="●"/>
            </a:pPr>
            <a:r>
              <a:rPr lang="en" sz="2200">
                <a:solidFill>
                  <a:srgbClr val="999999"/>
                </a:solidFill>
                <a:latin typeface="Muli Light"/>
                <a:ea typeface="Muli Light"/>
                <a:cs typeface="Muli Light"/>
                <a:sym typeface="Muli Light"/>
              </a:rPr>
              <a:t>La mayoría de los entrevistados quieren crear proyectos con </a:t>
            </a:r>
            <a:r>
              <a:rPr lang="en" sz="2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rPr>
              <a:t>más impacto</a:t>
            </a:r>
            <a:r>
              <a:rPr lang="en" sz="2200">
                <a:solidFill>
                  <a:srgbClr val="999999"/>
                </a:solidFill>
                <a:latin typeface="Muli Light"/>
                <a:ea typeface="Muli Light"/>
                <a:cs typeface="Muli Light"/>
                <a:sym typeface="Muli Light"/>
              </a:rPr>
              <a:t>.</a:t>
            </a:r>
            <a:endParaRPr sz="2200">
              <a:solidFill>
                <a:srgbClr val="999999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Font typeface="Muli Light"/>
              <a:buChar char="●"/>
            </a:pPr>
            <a:r>
              <a:rPr lang="en" sz="2200">
                <a:solidFill>
                  <a:srgbClr val="999999"/>
                </a:solidFill>
                <a:latin typeface="Muli Light"/>
                <a:ea typeface="Muli Light"/>
                <a:cs typeface="Muli Light"/>
                <a:sym typeface="Muli Light"/>
              </a:rPr>
              <a:t>Al 65% de los entrevistados les importa saber si están trabajando con gente novata. (</a:t>
            </a:r>
            <a:r>
              <a:rPr lang="en" sz="2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rPr>
              <a:t>Más información</a:t>
            </a:r>
            <a:r>
              <a:rPr lang="en" sz="2200">
                <a:solidFill>
                  <a:srgbClr val="999999"/>
                </a:solidFill>
                <a:latin typeface="Muli Light"/>
                <a:ea typeface="Muli Light"/>
                <a:cs typeface="Muli Light"/>
                <a:sym typeface="Muli Light"/>
              </a:rPr>
              <a:t>)</a:t>
            </a:r>
            <a:endParaRPr sz="2200">
              <a:solidFill>
                <a:srgbClr val="999999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ctrTitle"/>
          </p:nvPr>
        </p:nvSpPr>
        <p:spPr>
          <a:xfrm>
            <a:off x="424500" y="386150"/>
            <a:ext cx="84405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1. </a:t>
            </a:r>
            <a:r>
              <a:rPr lang="en" sz="4000"/>
              <a:t>Búsqueda e Internacionalidad</a:t>
            </a:r>
            <a:endParaRPr sz="4000"/>
          </a:p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167600" y="1781000"/>
            <a:ext cx="70005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b="1" lang="en" sz="2400">
                <a:latin typeface="Muli"/>
                <a:ea typeface="Muli"/>
                <a:cs typeface="Muli"/>
                <a:sym typeface="Muli"/>
              </a:rPr>
              <a:t>Permitir búsqueda de proyectos por gustos</a:t>
            </a:r>
            <a:endParaRPr b="1" sz="2400"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b="1" lang="en" sz="2400">
                <a:latin typeface="Muli"/>
                <a:ea typeface="Muli"/>
                <a:cs typeface="Muli"/>
                <a:sym typeface="Muli"/>
              </a:rPr>
              <a:t>Permitir proyectos internacionales</a:t>
            </a:r>
            <a:endParaRPr b="1" sz="2400">
              <a:latin typeface="Muli"/>
              <a:ea typeface="Muli"/>
              <a:cs typeface="Muli"/>
              <a:sym typeface="Mul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b="1" lang="en" sz="2400">
                <a:latin typeface="Muli"/>
                <a:ea typeface="Muli"/>
                <a:cs typeface="Muli"/>
                <a:sym typeface="Muli"/>
              </a:rPr>
              <a:t>Potenciar búsqueda de gente que</a:t>
            </a:r>
            <a:br>
              <a:rPr b="1" lang="en" sz="2400">
                <a:latin typeface="Muli"/>
                <a:ea typeface="Muli"/>
                <a:cs typeface="Muli"/>
                <a:sym typeface="Muli"/>
              </a:rPr>
            </a:br>
            <a:r>
              <a:rPr b="1" lang="en" sz="2400">
                <a:latin typeface="Muli"/>
                <a:ea typeface="Muli"/>
                <a:cs typeface="Muli"/>
                <a:sym typeface="Muli"/>
              </a:rPr>
              <a:t>quiera participar como hobbie</a:t>
            </a:r>
            <a:endParaRPr b="1" sz="24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ctrTitle"/>
          </p:nvPr>
        </p:nvSpPr>
        <p:spPr>
          <a:xfrm>
            <a:off x="351750" y="386150"/>
            <a:ext cx="84405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2.</a:t>
            </a:r>
            <a:r>
              <a:rPr lang="en" sz="4000"/>
              <a:t> Impacto de los proyectos</a:t>
            </a:r>
            <a:endParaRPr sz="4000"/>
          </a:p>
        </p:txBody>
      </p:sp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340650" y="1925225"/>
            <a:ext cx="70005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b="1" lang="en" sz="2400">
                <a:latin typeface="Muli"/>
                <a:ea typeface="Muli"/>
                <a:cs typeface="Muli"/>
                <a:sym typeface="Muli"/>
              </a:rPr>
              <a:t>Proyectos con más visibilidad</a:t>
            </a:r>
            <a:endParaRPr b="1" sz="2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b="1" lang="en" sz="2400">
                <a:latin typeface="Muli"/>
                <a:ea typeface="Muli"/>
                <a:cs typeface="Muli"/>
                <a:sym typeface="Muli"/>
              </a:rPr>
              <a:t>Los proyectos recibirán aún más</a:t>
            </a:r>
            <a:br>
              <a:rPr b="1" lang="en" sz="2400">
                <a:latin typeface="Muli"/>
                <a:ea typeface="Muli"/>
                <a:cs typeface="Muli"/>
                <a:sym typeface="Muli"/>
              </a:rPr>
            </a:br>
            <a:r>
              <a:rPr b="1" lang="en" sz="2400">
                <a:latin typeface="Muli"/>
                <a:ea typeface="Muli"/>
                <a:cs typeface="Muli"/>
                <a:sym typeface="Muli"/>
              </a:rPr>
              <a:t>atención dependiendo de la </a:t>
            </a:r>
            <a:br>
              <a:rPr b="1" lang="en" sz="2400">
                <a:latin typeface="Muli"/>
                <a:ea typeface="Muli"/>
                <a:cs typeface="Muli"/>
                <a:sym typeface="Muli"/>
              </a:rPr>
            </a:br>
            <a:r>
              <a:rPr b="1" lang="en" sz="2400">
                <a:latin typeface="Muli"/>
                <a:ea typeface="Muli"/>
                <a:cs typeface="Muli"/>
                <a:sym typeface="Muli"/>
              </a:rPr>
              <a:t>originalidad de la idea </a:t>
            </a:r>
            <a:endParaRPr b="1" sz="24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ctrTitle"/>
          </p:nvPr>
        </p:nvSpPr>
        <p:spPr>
          <a:xfrm>
            <a:off x="351750" y="308550"/>
            <a:ext cx="8440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3</a:t>
            </a:r>
            <a:r>
              <a:rPr lang="en" sz="4000"/>
              <a:t>. Falta de información</a:t>
            </a:r>
            <a:endParaRPr sz="4000"/>
          </a:p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340650" y="1925225"/>
            <a:ext cx="70005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b="1" lang="en" sz="2400">
                <a:latin typeface="Muli"/>
                <a:ea typeface="Muli"/>
                <a:cs typeface="Muli"/>
                <a:sym typeface="Muli"/>
              </a:rPr>
              <a:t>Los creadores de proyecto pueden ver información útil de sus aplicantes.</a:t>
            </a:r>
            <a:endParaRPr b="1" sz="2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●"/>
            </a:pPr>
            <a:r>
              <a:rPr b="1" lang="en" sz="2400">
                <a:latin typeface="Muli"/>
                <a:ea typeface="Muli"/>
                <a:cs typeface="Muli"/>
                <a:sym typeface="Muli"/>
              </a:rPr>
              <a:t>Los proyectos han de tener</a:t>
            </a:r>
            <a:br>
              <a:rPr b="1" lang="en" sz="2400">
                <a:latin typeface="Muli"/>
                <a:ea typeface="Muli"/>
                <a:cs typeface="Muli"/>
                <a:sym typeface="Muli"/>
              </a:rPr>
            </a:br>
            <a:r>
              <a:rPr b="1" lang="en" sz="2400">
                <a:latin typeface="Muli"/>
                <a:ea typeface="Muli"/>
                <a:cs typeface="Muli"/>
                <a:sym typeface="Muli"/>
              </a:rPr>
              <a:t>Información clara y suficiente.</a:t>
            </a:r>
            <a:endParaRPr b="1" sz="24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