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66" r:id="rId2"/>
    <p:sldId id="267" r:id="rId3"/>
    <p:sldId id="256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959065-93DF-4587-B075-C399A2AB323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5099DD2-F5A4-40DB-97CE-C01E844DDC97}">
      <dgm:prSet phldrT="[Texto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1800" dirty="0"/>
            <a:t>Tipos de emprendedores </a:t>
          </a:r>
        </a:p>
      </dgm:t>
    </dgm:pt>
    <dgm:pt modelId="{01D0076D-DE38-41F5-8AFD-8255A2D08732}" type="parTrans" cxnId="{E4EB7EC3-DDD7-4C0C-B295-24C660A010F1}">
      <dgm:prSet/>
      <dgm:spPr/>
      <dgm:t>
        <a:bodyPr/>
        <a:lstStyle/>
        <a:p>
          <a:endParaRPr lang="es-ES"/>
        </a:p>
      </dgm:t>
    </dgm:pt>
    <dgm:pt modelId="{C88B91CB-53B3-47A7-BADD-D48BA9BBB2DC}" type="sibTrans" cxnId="{E4EB7EC3-DDD7-4C0C-B295-24C660A010F1}">
      <dgm:prSet/>
      <dgm:spPr/>
      <dgm:t>
        <a:bodyPr/>
        <a:lstStyle/>
        <a:p>
          <a:endParaRPr lang="es-ES"/>
        </a:p>
      </dgm:t>
    </dgm:pt>
    <dgm:pt modelId="{90BD52F8-AC3F-42A4-8B29-0947A28230F5}">
      <dgm:prSet phldrT="[Texto]" custT="1"/>
      <dgm:spPr/>
      <dgm:t>
        <a:bodyPr/>
        <a:lstStyle/>
        <a:p>
          <a:pPr>
            <a:buFontTx/>
            <a:buChar char="•"/>
          </a:pPr>
          <a:r>
            <a:rPr lang="es-ES_tradnl" altLang="es-ES" sz="1800" dirty="0"/>
            <a:t>Intraemprendedor: trabajador que innova en su empresa.</a:t>
          </a:r>
          <a:endParaRPr lang="es-ES" sz="1800" dirty="0"/>
        </a:p>
      </dgm:t>
    </dgm:pt>
    <dgm:pt modelId="{53A3D72C-8393-4383-B181-1193E7861171}" type="parTrans" cxnId="{00FEE1DC-1E64-42F1-A148-30AE5BF3B157}">
      <dgm:prSet/>
      <dgm:spPr/>
      <dgm:t>
        <a:bodyPr/>
        <a:lstStyle/>
        <a:p>
          <a:endParaRPr lang="es-ES"/>
        </a:p>
      </dgm:t>
    </dgm:pt>
    <dgm:pt modelId="{7D08DD06-1E27-444D-BB27-72ED72473B7E}" type="sibTrans" cxnId="{00FEE1DC-1E64-42F1-A148-30AE5BF3B157}">
      <dgm:prSet/>
      <dgm:spPr/>
      <dgm:t>
        <a:bodyPr/>
        <a:lstStyle/>
        <a:p>
          <a:endParaRPr lang="es-ES"/>
        </a:p>
      </dgm:t>
    </dgm:pt>
    <dgm:pt modelId="{51D503F8-B2C4-438B-8F2D-96B3E9E1CFE7}">
      <dgm:prSet custT="1"/>
      <dgm:spPr/>
      <dgm:t>
        <a:bodyPr/>
        <a:lstStyle/>
        <a:p>
          <a:r>
            <a:rPr lang="es-ES_tradnl" altLang="es-ES" sz="1800" dirty="0"/>
            <a:t>Emprendedor independiente: trabajador que inicia un proyecto empresarial. Responde a estos perfiles:</a:t>
          </a:r>
        </a:p>
      </dgm:t>
    </dgm:pt>
    <dgm:pt modelId="{EF88CB01-1900-47F0-8C57-10C767F26AAB}" type="parTrans" cxnId="{9210F8ED-09D3-4CB8-BD2C-38E621F3FF52}">
      <dgm:prSet/>
      <dgm:spPr/>
      <dgm:t>
        <a:bodyPr/>
        <a:lstStyle/>
        <a:p>
          <a:endParaRPr lang="es-ES"/>
        </a:p>
      </dgm:t>
    </dgm:pt>
    <dgm:pt modelId="{581DC446-3AFF-49BA-82F0-D7A022020C38}" type="sibTrans" cxnId="{9210F8ED-09D3-4CB8-BD2C-38E621F3FF52}">
      <dgm:prSet/>
      <dgm:spPr/>
      <dgm:t>
        <a:bodyPr/>
        <a:lstStyle/>
        <a:p>
          <a:endParaRPr lang="es-ES"/>
        </a:p>
      </dgm:t>
    </dgm:pt>
    <dgm:pt modelId="{A6175353-7A7A-49DD-B38B-CD66DD541F69}">
      <dgm:prSet custT="1"/>
      <dgm:spPr/>
      <dgm:t>
        <a:bodyPr/>
        <a:lstStyle/>
        <a:p>
          <a:r>
            <a:rPr lang="es-ES_tradnl" altLang="es-ES" sz="1400" dirty="0"/>
            <a:t>Persona emprendedora vocacional.</a:t>
          </a:r>
        </a:p>
      </dgm:t>
    </dgm:pt>
    <dgm:pt modelId="{C2D716C1-F385-4CF9-8893-318EA6D8F2FC}" type="parTrans" cxnId="{79AF8365-7AA6-44F6-8614-F5582892DDBB}">
      <dgm:prSet/>
      <dgm:spPr/>
      <dgm:t>
        <a:bodyPr/>
        <a:lstStyle/>
        <a:p>
          <a:endParaRPr lang="es-ES"/>
        </a:p>
      </dgm:t>
    </dgm:pt>
    <dgm:pt modelId="{4043A5DB-145D-4E42-9213-974D9138B112}" type="sibTrans" cxnId="{79AF8365-7AA6-44F6-8614-F5582892DDBB}">
      <dgm:prSet/>
      <dgm:spPr/>
      <dgm:t>
        <a:bodyPr/>
        <a:lstStyle/>
        <a:p>
          <a:endParaRPr lang="es-ES"/>
        </a:p>
      </dgm:t>
    </dgm:pt>
    <dgm:pt modelId="{29C24CC6-AA13-4C82-BBD2-DFDFE6867ACD}">
      <dgm:prSet custT="1"/>
      <dgm:spPr/>
      <dgm:t>
        <a:bodyPr/>
        <a:lstStyle/>
        <a:p>
          <a:r>
            <a:rPr lang="es-ES_tradnl" altLang="es-ES" sz="1400" dirty="0"/>
            <a:t>Trabajador experimentado que se establece por su cuenta.</a:t>
          </a:r>
        </a:p>
      </dgm:t>
    </dgm:pt>
    <dgm:pt modelId="{26749F46-04B7-4BE6-8FEC-5BD7C337E425}" type="parTrans" cxnId="{D1ADADD3-CB04-452B-8326-BB0ECDE7D491}">
      <dgm:prSet/>
      <dgm:spPr/>
      <dgm:t>
        <a:bodyPr/>
        <a:lstStyle/>
        <a:p>
          <a:endParaRPr lang="es-ES"/>
        </a:p>
      </dgm:t>
    </dgm:pt>
    <dgm:pt modelId="{528896E8-3CEF-42DF-950A-5C361808BE3F}" type="sibTrans" cxnId="{D1ADADD3-CB04-452B-8326-BB0ECDE7D491}">
      <dgm:prSet/>
      <dgm:spPr/>
      <dgm:t>
        <a:bodyPr/>
        <a:lstStyle/>
        <a:p>
          <a:endParaRPr lang="es-ES"/>
        </a:p>
      </dgm:t>
    </dgm:pt>
    <dgm:pt modelId="{95F0D463-4516-43C6-A616-89C789BB3698}">
      <dgm:prSet custT="1"/>
      <dgm:spPr/>
      <dgm:t>
        <a:bodyPr/>
        <a:lstStyle/>
        <a:p>
          <a:r>
            <a:rPr lang="es-ES_tradnl" altLang="es-ES" sz="1400" dirty="0"/>
            <a:t>Emprendedor que materializa un proyecto surgido de un spin-off:</a:t>
          </a:r>
        </a:p>
      </dgm:t>
    </dgm:pt>
    <dgm:pt modelId="{2718D4C4-7038-4DE3-94A4-652700A81DB9}" type="parTrans" cxnId="{9FF3A2AF-2A12-453E-9A55-A04880457785}">
      <dgm:prSet/>
      <dgm:spPr/>
      <dgm:t>
        <a:bodyPr/>
        <a:lstStyle/>
        <a:p>
          <a:endParaRPr lang="es-ES"/>
        </a:p>
      </dgm:t>
    </dgm:pt>
    <dgm:pt modelId="{CCF70AFC-98D9-4FB5-9716-56971C4334E0}" type="sibTrans" cxnId="{9FF3A2AF-2A12-453E-9A55-A04880457785}">
      <dgm:prSet/>
      <dgm:spPr/>
      <dgm:t>
        <a:bodyPr/>
        <a:lstStyle/>
        <a:p>
          <a:endParaRPr lang="es-ES"/>
        </a:p>
      </dgm:t>
    </dgm:pt>
    <dgm:pt modelId="{E7079483-1FCC-4A8F-8BF2-E9C25BF893F7}">
      <dgm:prSet custT="1"/>
      <dgm:spPr/>
      <dgm:t>
        <a:bodyPr/>
        <a:lstStyle/>
        <a:p>
          <a:r>
            <a:rPr lang="es-ES_tradnl" altLang="es-ES" sz="1400" dirty="0"/>
            <a:t>Spin-off empresarial (la nueva empresa procede de otra ya existente).</a:t>
          </a:r>
        </a:p>
      </dgm:t>
    </dgm:pt>
    <dgm:pt modelId="{B839DC82-3868-404A-9598-A1F73F3F776F}" type="parTrans" cxnId="{FA26FA5F-7DF7-4F4C-AEE4-D12B92FCC873}">
      <dgm:prSet/>
      <dgm:spPr/>
      <dgm:t>
        <a:bodyPr/>
        <a:lstStyle/>
        <a:p>
          <a:endParaRPr lang="es-ES"/>
        </a:p>
      </dgm:t>
    </dgm:pt>
    <dgm:pt modelId="{53CB7C4A-9304-42AE-B1D0-10BA8428CEBA}" type="sibTrans" cxnId="{FA26FA5F-7DF7-4F4C-AEE4-D12B92FCC873}">
      <dgm:prSet/>
      <dgm:spPr/>
      <dgm:t>
        <a:bodyPr/>
        <a:lstStyle/>
        <a:p>
          <a:endParaRPr lang="es-ES"/>
        </a:p>
      </dgm:t>
    </dgm:pt>
    <dgm:pt modelId="{311385C4-3328-4624-B67A-122EF018F7C3}">
      <dgm:prSet custT="1"/>
      <dgm:spPr/>
      <dgm:t>
        <a:bodyPr/>
        <a:lstStyle/>
        <a:p>
          <a:r>
            <a:rPr lang="es-ES_tradnl" altLang="es-ES" sz="1400" dirty="0"/>
            <a:t>Spin-off académico (materialización práctica de investigaciones teóricas).</a:t>
          </a:r>
        </a:p>
      </dgm:t>
    </dgm:pt>
    <dgm:pt modelId="{2620CD2C-E82F-4ABF-AC3F-1CBF26A96B52}" type="parTrans" cxnId="{B1E86F9C-AF5B-42DF-AD82-B4D2ECBFEF8F}">
      <dgm:prSet/>
      <dgm:spPr/>
      <dgm:t>
        <a:bodyPr/>
        <a:lstStyle/>
        <a:p>
          <a:endParaRPr lang="es-ES"/>
        </a:p>
      </dgm:t>
    </dgm:pt>
    <dgm:pt modelId="{A9F33A3A-AD34-4097-AFD1-B0CE6E2AC842}" type="sibTrans" cxnId="{B1E86F9C-AF5B-42DF-AD82-B4D2ECBFEF8F}">
      <dgm:prSet/>
      <dgm:spPr/>
      <dgm:t>
        <a:bodyPr/>
        <a:lstStyle/>
        <a:p>
          <a:endParaRPr lang="es-ES"/>
        </a:p>
      </dgm:t>
    </dgm:pt>
    <dgm:pt modelId="{C57C6354-C2EA-4E0B-89F1-E13850550435}">
      <dgm:prSet custT="1"/>
      <dgm:spPr/>
      <dgm:t>
        <a:bodyPr/>
        <a:lstStyle/>
        <a:p>
          <a:r>
            <a:rPr lang="es-ES_tradnl" altLang="es-ES" sz="1400" dirty="0"/>
            <a:t>Emprendedor por necesidad (normalmente en paro)</a:t>
          </a:r>
        </a:p>
      </dgm:t>
    </dgm:pt>
    <dgm:pt modelId="{8E381890-BDFB-490F-99A6-4DBC41D204B1}" type="parTrans" cxnId="{262E74F3-6E63-43DA-89B1-63A4755D7D75}">
      <dgm:prSet/>
      <dgm:spPr/>
      <dgm:t>
        <a:bodyPr/>
        <a:lstStyle/>
        <a:p>
          <a:endParaRPr lang="es-ES"/>
        </a:p>
      </dgm:t>
    </dgm:pt>
    <dgm:pt modelId="{C6EF6B1B-3B60-428B-ACA4-31EE8B76DCE7}" type="sibTrans" cxnId="{262E74F3-6E63-43DA-89B1-63A4755D7D75}">
      <dgm:prSet/>
      <dgm:spPr/>
      <dgm:t>
        <a:bodyPr/>
        <a:lstStyle/>
        <a:p>
          <a:endParaRPr lang="es-ES"/>
        </a:p>
      </dgm:t>
    </dgm:pt>
    <dgm:pt modelId="{EC232A42-B00E-42C2-A4F9-5884EDECE489}">
      <dgm:prSet custT="1"/>
      <dgm:spPr/>
      <dgm:t>
        <a:bodyPr/>
        <a:lstStyle/>
        <a:p>
          <a:r>
            <a:rPr lang="es-ES_tradnl" altLang="es-ES" sz="1800" dirty="0"/>
            <a:t>Emprendedor social: persona que toma iniciativas empresariales priorizando  la responsabilidad social sobre el beneficio propio.</a:t>
          </a:r>
        </a:p>
      </dgm:t>
    </dgm:pt>
    <dgm:pt modelId="{E8B07117-0C9A-40EF-84C1-96638D306CD1}" type="parTrans" cxnId="{0A0C1FFB-BFA7-4A0A-93DC-7207D3BBC4E3}">
      <dgm:prSet/>
      <dgm:spPr/>
      <dgm:t>
        <a:bodyPr/>
        <a:lstStyle/>
        <a:p>
          <a:endParaRPr lang="es-ES"/>
        </a:p>
      </dgm:t>
    </dgm:pt>
    <dgm:pt modelId="{545A9311-3E52-417F-AA2E-64EA7C4D7716}" type="sibTrans" cxnId="{0A0C1FFB-BFA7-4A0A-93DC-7207D3BBC4E3}">
      <dgm:prSet/>
      <dgm:spPr/>
      <dgm:t>
        <a:bodyPr/>
        <a:lstStyle/>
        <a:p>
          <a:endParaRPr lang="es-ES"/>
        </a:p>
      </dgm:t>
    </dgm:pt>
    <dgm:pt modelId="{30696C7D-3717-4074-A502-16C98F645CCE}" type="pres">
      <dgm:prSet presAssocID="{6D959065-93DF-4587-B075-C399A2AB3239}" presName="linear" presStyleCnt="0">
        <dgm:presLayoutVars>
          <dgm:dir/>
          <dgm:animLvl val="lvl"/>
          <dgm:resizeHandles val="exact"/>
        </dgm:presLayoutVars>
      </dgm:prSet>
      <dgm:spPr/>
    </dgm:pt>
    <dgm:pt modelId="{96DAAA3E-DE2A-4D5A-9210-B7754FCE640C}" type="pres">
      <dgm:prSet presAssocID="{75099DD2-F5A4-40DB-97CE-C01E844DDC97}" presName="parentLin" presStyleCnt="0"/>
      <dgm:spPr/>
    </dgm:pt>
    <dgm:pt modelId="{29F1E4B1-05EE-4798-BFF9-252DE0079A8C}" type="pres">
      <dgm:prSet presAssocID="{75099DD2-F5A4-40DB-97CE-C01E844DDC97}" presName="parentLeftMargin" presStyleLbl="node1" presStyleIdx="0" presStyleCnt="4"/>
      <dgm:spPr/>
    </dgm:pt>
    <dgm:pt modelId="{ACD49259-BEBE-4774-94E1-EAFE848EE35E}" type="pres">
      <dgm:prSet presAssocID="{75099DD2-F5A4-40DB-97CE-C01E844DDC9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F38AA65-D902-46BC-8610-FBD89F522119}" type="pres">
      <dgm:prSet presAssocID="{75099DD2-F5A4-40DB-97CE-C01E844DDC97}" presName="negativeSpace" presStyleCnt="0"/>
      <dgm:spPr/>
    </dgm:pt>
    <dgm:pt modelId="{3B833499-894B-483D-A1EE-45556E455FC1}" type="pres">
      <dgm:prSet presAssocID="{75099DD2-F5A4-40DB-97CE-C01E844DDC97}" presName="childText" presStyleLbl="conFgAcc1" presStyleIdx="0" presStyleCnt="4">
        <dgm:presLayoutVars>
          <dgm:bulletEnabled val="1"/>
        </dgm:presLayoutVars>
      </dgm:prSet>
      <dgm:spPr/>
    </dgm:pt>
    <dgm:pt modelId="{06CE3246-5EA8-4145-9F46-2E29EB1292C9}" type="pres">
      <dgm:prSet presAssocID="{C88B91CB-53B3-47A7-BADD-D48BA9BBB2DC}" presName="spaceBetweenRectangles" presStyleCnt="0"/>
      <dgm:spPr/>
    </dgm:pt>
    <dgm:pt modelId="{6154CC53-F669-4EB6-A9A4-620DBF9C8537}" type="pres">
      <dgm:prSet presAssocID="{90BD52F8-AC3F-42A4-8B29-0947A28230F5}" presName="parentLin" presStyleCnt="0"/>
      <dgm:spPr/>
    </dgm:pt>
    <dgm:pt modelId="{0F440BFA-3D83-4D84-8CF1-B29E62755FC3}" type="pres">
      <dgm:prSet presAssocID="{90BD52F8-AC3F-42A4-8B29-0947A28230F5}" presName="parentLeftMargin" presStyleLbl="node1" presStyleIdx="0" presStyleCnt="4"/>
      <dgm:spPr/>
    </dgm:pt>
    <dgm:pt modelId="{641CE59B-A946-4B30-80E2-EE69FF02DF99}" type="pres">
      <dgm:prSet presAssocID="{90BD52F8-AC3F-42A4-8B29-0947A28230F5}" presName="parentText" presStyleLbl="node1" presStyleIdx="1" presStyleCnt="4" custScaleX="120701">
        <dgm:presLayoutVars>
          <dgm:chMax val="0"/>
          <dgm:bulletEnabled val="1"/>
        </dgm:presLayoutVars>
      </dgm:prSet>
      <dgm:spPr/>
    </dgm:pt>
    <dgm:pt modelId="{C5E5D452-9351-4E30-A64B-810837E06658}" type="pres">
      <dgm:prSet presAssocID="{90BD52F8-AC3F-42A4-8B29-0947A28230F5}" presName="negativeSpace" presStyleCnt="0"/>
      <dgm:spPr/>
    </dgm:pt>
    <dgm:pt modelId="{4E05CE06-B283-4310-A04D-3E4163CFB7EC}" type="pres">
      <dgm:prSet presAssocID="{90BD52F8-AC3F-42A4-8B29-0947A28230F5}" presName="childText" presStyleLbl="conFgAcc1" presStyleIdx="1" presStyleCnt="4">
        <dgm:presLayoutVars>
          <dgm:bulletEnabled val="1"/>
        </dgm:presLayoutVars>
      </dgm:prSet>
      <dgm:spPr/>
    </dgm:pt>
    <dgm:pt modelId="{9CBD937D-D187-45F6-A693-7251EB8CA5FD}" type="pres">
      <dgm:prSet presAssocID="{7D08DD06-1E27-444D-BB27-72ED72473B7E}" presName="spaceBetweenRectangles" presStyleCnt="0"/>
      <dgm:spPr/>
    </dgm:pt>
    <dgm:pt modelId="{8EF2F8EF-BE84-4C1A-B9C4-95A0D2CA823E}" type="pres">
      <dgm:prSet presAssocID="{51D503F8-B2C4-438B-8F2D-96B3E9E1CFE7}" presName="parentLin" presStyleCnt="0"/>
      <dgm:spPr/>
    </dgm:pt>
    <dgm:pt modelId="{4272A77D-5E41-403D-A803-94D5932253F8}" type="pres">
      <dgm:prSet presAssocID="{51D503F8-B2C4-438B-8F2D-96B3E9E1CFE7}" presName="parentLeftMargin" presStyleLbl="node1" presStyleIdx="1" presStyleCnt="4"/>
      <dgm:spPr/>
    </dgm:pt>
    <dgm:pt modelId="{1DFA7C70-6619-4DCC-9605-3AD78D6C6E27}" type="pres">
      <dgm:prSet presAssocID="{51D503F8-B2C4-438B-8F2D-96B3E9E1CFE7}" presName="parentText" presStyleLbl="node1" presStyleIdx="2" presStyleCnt="4" custScaleX="127453" custScaleY="122012">
        <dgm:presLayoutVars>
          <dgm:chMax val="0"/>
          <dgm:bulletEnabled val="1"/>
        </dgm:presLayoutVars>
      </dgm:prSet>
      <dgm:spPr/>
    </dgm:pt>
    <dgm:pt modelId="{B4C6BBEB-D287-4C3A-B946-60A7D7AC678C}" type="pres">
      <dgm:prSet presAssocID="{51D503F8-B2C4-438B-8F2D-96B3E9E1CFE7}" presName="negativeSpace" presStyleCnt="0"/>
      <dgm:spPr/>
    </dgm:pt>
    <dgm:pt modelId="{D7F7DB1E-1EA4-473E-9DB6-DD8BAB2E50E6}" type="pres">
      <dgm:prSet presAssocID="{51D503F8-B2C4-438B-8F2D-96B3E9E1CFE7}" presName="childText" presStyleLbl="conFgAcc1" presStyleIdx="2" presStyleCnt="4">
        <dgm:presLayoutVars>
          <dgm:bulletEnabled val="1"/>
        </dgm:presLayoutVars>
      </dgm:prSet>
      <dgm:spPr/>
    </dgm:pt>
    <dgm:pt modelId="{B4A3418D-0D18-48F2-B91A-F3D913DCDF29}" type="pres">
      <dgm:prSet presAssocID="{581DC446-3AFF-49BA-82F0-D7A022020C38}" presName="spaceBetweenRectangles" presStyleCnt="0"/>
      <dgm:spPr/>
    </dgm:pt>
    <dgm:pt modelId="{4E6ACD29-99D0-45FD-86FE-4A481D095CE2}" type="pres">
      <dgm:prSet presAssocID="{EC232A42-B00E-42C2-A4F9-5884EDECE489}" presName="parentLin" presStyleCnt="0"/>
      <dgm:spPr/>
    </dgm:pt>
    <dgm:pt modelId="{59F656A0-6ED5-4406-A6A1-D592B4E42B85}" type="pres">
      <dgm:prSet presAssocID="{EC232A42-B00E-42C2-A4F9-5884EDECE489}" presName="parentLeftMargin" presStyleLbl="node1" presStyleIdx="2" presStyleCnt="4"/>
      <dgm:spPr/>
    </dgm:pt>
    <dgm:pt modelId="{7840759E-339F-400E-BFFD-D5271CD2BE8B}" type="pres">
      <dgm:prSet presAssocID="{EC232A42-B00E-42C2-A4F9-5884EDECE489}" presName="parentText" presStyleLbl="node1" presStyleIdx="3" presStyleCnt="4" custScaleX="128981" custScaleY="168400">
        <dgm:presLayoutVars>
          <dgm:chMax val="0"/>
          <dgm:bulletEnabled val="1"/>
        </dgm:presLayoutVars>
      </dgm:prSet>
      <dgm:spPr/>
    </dgm:pt>
    <dgm:pt modelId="{5986A73F-BDA9-4BB3-9C59-9831DF6F2849}" type="pres">
      <dgm:prSet presAssocID="{EC232A42-B00E-42C2-A4F9-5884EDECE489}" presName="negativeSpace" presStyleCnt="0"/>
      <dgm:spPr/>
    </dgm:pt>
    <dgm:pt modelId="{BAF48AFF-E8DB-4A2F-8C0E-52C680D0B2A9}" type="pres">
      <dgm:prSet presAssocID="{EC232A42-B00E-42C2-A4F9-5884EDECE489}" presName="childText" presStyleLbl="conFgAcc1" presStyleIdx="3" presStyleCnt="4" custLinFactNeighborX="2665" custLinFactNeighborY="19382">
        <dgm:presLayoutVars>
          <dgm:bulletEnabled val="1"/>
        </dgm:presLayoutVars>
      </dgm:prSet>
      <dgm:spPr/>
    </dgm:pt>
  </dgm:ptLst>
  <dgm:cxnLst>
    <dgm:cxn modelId="{F0DF8011-1F53-4A47-99AE-14E792BC0926}" type="presOf" srcId="{90BD52F8-AC3F-42A4-8B29-0947A28230F5}" destId="{0F440BFA-3D83-4D84-8CF1-B29E62755FC3}" srcOrd="0" destOrd="0" presId="urn:microsoft.com/office/officeart/2005/8/layout/list1"/>
    <dgm:cxn modelId="{48BFAF13-7392-4197-A81D-DB2A4E1FC762}" type="presOf" srcId="{29C24CC6-AA13-4C82-BBD2-DFDFE6867ACD}" destId="{D7F7DB1E-1EA4-473E-9DB6-DD8BAB2E50E6}" srcOrd="0" destOrd="1" presId="urn:microsoft.com/office/officeart/2005/8/layout/list1"/>
    <dgm:cxn modelId="{5B152D18-AD0B-4DBE-A76F-9C4566F73FAC}" type="presOf" srcId="{311385C4-3328-4624-B67A-122EF018F7C3}" destId="{D7F7DB1E-1EA4-473E-9DB6-DD8BAB2E50E6}" srcOrd="0" destOrd="4" presId="urn:microsoft.com/office/officeart/2005/8/layout/list1"/>
    <dgm:cxn modelId="{D323B220-A442-4637-BF6D-825EFBEA424F}" type="presOf" srcId="{E7079483-1FCC-4A8F-8BF2-E9C25BF893F7}" destId="{D7F7DB1E-1EA4-473E-9DB6-DD8BAB2E50E6}" srcOrd="0" destOrd="3" presId="urn:microsoft.com/office/officeart/2005/8/layout/list1"/>
    <dgm:cxn modelId="{4397DC40-DEE4-4330-8030-1EF81AAB5208}" type="presOf" srcId="{75099DD2-F5A4-40DB-97CE-C01E844DDC97}" destId="{29F1E4B1-05EE-4798-BFF9-252DE0079A8C}" srcOrd="0" destOrd="0" presId="urn:microsoft.com/office/officeart/2005/8/layout/list1"/>
    <dgm:cxn modelId="{FA26FA5F-7DF7-4F4C-AEE4-D12B92FCC873}" srcId="{95F0D463-4516-43C6-A616-89C789BB3698}" destId="{E7079483-1FCC-4A8F-8BF2-E9C25BF893F7}" srcOrd="0" destOrd="0" parTransId="{B839DC82-3868-404A-9598-A1F73F3F776F}" sibTransId="{53CB7C4A-9304-42AE-B1D0-10BA8428CEBA}"/>
    <dgm:cxn modelId="{4DDCC162-7EE2-411F-A933-37F042F7657B}" type="presOf" srcId="{51D503F8-B2C4-438B-8F2D-96B3E9E1CFE7}" destId="{4272A77D-5E41-403D-A803-94D5932253F8}" srcOrd="0" destOrd="0" presId="urn:microsoft.com/office/officeart/2005/8/layout/list1"/>
    <dgm:cxn modelId="{39B9D643-230E-430F-908F-FF3BF0C711F4}" type="presOf" srcId="{A6175353-7A7A-49DD-B38B-CD66DD541F69}" destId="{D7F7DB1E-1EA4-473E-9DB6-DD8BAB2E50E6}" srcOrd="0" destOrd="0" presId="urn:microsoft.com/office/officeart/2005/8/layout/list1"/>
    <dgm:cxn modelId="{79AF8365-7AA6-44F6-8614-F5582892DDBB}" srcId="{51D503F8-B2C4-438B-8F2D-96B3E9E1CFE7}" destId="{A6175353-7A7A-49DD-B38B-CD66DD541F69}" srcOrd="0" destOrd="0" parTransId="{C2D716C1-F385-4CF9-8893-318EA6D8F2FC}" sibTransId="{4043A5DB-145D-4E42-9213-974D9138B112}"/>
    <dgm:cxn modelId="{E244B46E-7DD9-4963-B280-4ECC5C6A7E49}" type="presOf" srcId="{95F0D463-4516-43C6-A616-89C789BB3698}" destId="{D7F7DB1E-1EA4-473E-9DB6-DD8BAB2E50E6}" srcOrd="0" destOrd="2" presId="urn:microsoft.com/office/officeart/2005/8/layout/list1"/>
    <dgm:cxn modelId="{3168B153-F931-442D-954C-AFFB963A557C}" type="presOf" srcId="{90BD52F8-AC3F-42A4-8B29-0947A28230F5}" destId="{641CE59B-A946-4B30-80E2-EE69FF02DF99}" srcOrd="1" destOrd="0" presId="urn:microsoft.com/office/officeart/2005/8/layout/list1"/>
    <dgm:cxn modelId="{41537D87-07E3-48B3-AA5E-67974AF1853E}" type="presOf" srcId="{EC232A42-B00E-42C2-A4F9-5884EDECE489}" destId="{7840759E-339F-400E-BFFD-D5271CD2BE8B}" srcOrd="1" destOrd="0" presId="urn:microsoft.com/office/officeart/2005/8/layout/list1"/>
    <dgm:cxn modelId="{6DA63C91-1BBC-4C48-9CAF-7231EF599871}" type="presOf" srcId="{EC232A42-B00E-42C2-A4F9-5884EDECE489}" destId="{59F656A0-6ED5-4406-A6A1-D592B4E42B85}" srcOrd="0" destOrd="0" presId="urn:microsoft.com/office/officeart/2005/8/layout/list1"/>
    <dgm:cxn modelId="{B1E86F9C-AF5B-42DF-AD82-B4D2ECBFEF8F}" srcId="{95F0D463-4516-43C6-A616-89C789BB3698}" destId="{311385C4-3328-4624-B67A-122EF018F7C3}" srcOrd="1" destOrd="0" parTransId="{2620CD2C-E82F-4ABF-AC3F-1CBF26A96B52}" sibTransId="{A9F33A3A-AD34-4097-AFD1-B0CE6E2AC842}"/>
    <dgm:cxn modelId="{A3BAE09D-A8CB-4A11-8B6B-DDF86747C99C}" type="presOf" srcId="{75099DD2-F5A4-40DB-97CE-C01E844DDC97}" destId="{ACD49259-BEBE-4774-94E1-EAFE848EE35E}" srcOrd="1" destOrd="0" presId="urn:microsoft.com/office/officeart/2005/8/layout/list1"/>
    <dgm:cxn modelId="{9FF3A2AF-2A12-453E-9A55-A04880457785}" srcId="{51D503F8-B2C4-438B-8F2D-96B3E9E1CFE7}" destId="{95F0D463-4516-43C6-A616-89C789BB3698}" srcOrd="2" destOrd="0" parTransId="{2718D4C4-7038-4DE3-94A4-652700A81DB9}" sibTransId="{CCF70AFC-98D9-4FB5-9716-56971C4334E0}"/>
    <dgm:cxn modelId="{465671B9-6783-4163-853A-A8B9C1FCB9F5}" type="presOf" srcId="{6D959065-93DF-4587-B075-C399A2AB3239}" destId="{30696C7D-3717-4074-A502-16C98F645CCE}" srcOrd="0" destOrd="0" presId="urn:microsoft.com/office/officeart/2005/8/layout/list1"/>
    <dgm:cxn modelId="{D1CE9CBD-D75B-4B71-847D-8754ABE44CD0}" type="presOf" srcId="{C57C6354-C2EA-4E0B-89F1-E13850550435}" destId="{D7F7DB1E-1EA4-473E-9DB6-DD8BAB2E50E6}" srcOrd="0" destOrd="5" presId="urn:microsoft.com/office/officeart/2005/8/layout/list1"/>
    <dgm:cxn modelId="{E4EB7EC3-DDD7-4C0C-B295-24C660A010F1}" srcId="{6D959065-93DF-4587-B075-C399A2AB3239}" destId="{75099DD2-F5A4-40DB-97CE-C01E844DDC97}" srcOrd="0" destOrd="0" parTransId="{01D0076D-DE38-41F5-8AFD-8255A2D08732}" sibTransId="{C88B91CB-53B3-47A7-BADD-D48BA9BBB2DC}"/>
    <dgm:cxn modelId="{CC00EACD-B134-4015-8D17-148BBA2E0D35}" type="presOf" srcId="{51D503F8-B2C4-438B-8F2D-96B3E9E1CFE7}" destId="{1DFA7C70-6619-4DCC-9605-3AD78D6C6E27}" srcOrd="1" destOrd="0" presId="urn:microsoft.com/office/officeart/2005/8/layout/list1"/>
    <dgm:cxn modelId="{D1ADADD3-CB04-452B-8326-BB0ECDE7D491}" srcId="{51D503F8-B2C4-438B-8F2D-96B3E9E1CFE7}" destId="{29C24CC6-AA13-4C82-BBD2-DFDFE6867ACD}" srcOrd="1" destOrd="0" parTransId="{26749F46-04B7-4BE6-8FEC-5BD7C337E425}" sibTransId="{528896E8-3CEF-42DF-950A-5C361808BE3F}"/>
    <dgm:cxn modelId="{00FEE1DC-1E64-42F1-A148-30AE5BF3B157}" srcId="{6D959065-93DF-4587-B075-C399A2AB3239}" destId="{90BD52F8-AC3F-42A4-8B29-0947A28230F5}" srcOrd="1" destOrd="0" parTransId="{53A3D72C-8393-4383-B181-1193E7861171}" sibTransId="{7D08DD06-1E27-444D-BB27-72ED72473B7E}"/>
    <dgm:cxn modelId="{9210F8ED-09D3-4CB8-BD2C-38E621F3FF52}" srcId="{6D959065-93DF-4587-B075-C399A2AB3239}" destId="{51D503F8-B2C4-438B-8F2D-96B3E9E1CFE7}" srcOrd="2" destOrd="0" parTransId="{EF88CB01-1900-47F0-8C57-10C767F26AAB}" sibTransId="{581DC446-3AFF-49BA-82F0-D7A022020C38}"/>
    <dgm:cxn modelId="{262E74F3-6E63-43DA-89B1-63A4755D7D75}" srcId="{51D503F8-B2C4-438B-8F2D-96B3E9E1CFE7}" destId="{C57C6354-C2EA-4E0B-89F1-E13850550435}" srcOrd="3" destOrd="0" parTransId="{8E381890-BDFB-490F-99A6-4DBC41D204B1}" sibTransId="{C6EF6B1B-3B60-428B-ACA4-31EE8B76DCE7}"/>
    <dgm:cxn modelId="{0A0C1FFB-BFA7-4A0A-93DC-7207D3BBC4E3}" srcId="{6D959065-93DF-4587-B075-C399A2AB3239}" destId="{EC232A42-B00E-42C2-A4F9-5884EDECE489}" srcOrd="3" destOrd="0" parTransId="{E8B07117-0C9A-40EF-84C1-96638D306CD1}" sibTransId="{545A9311-3E52-417F-AA2E-64EA7C4D7716}"/>
    <dgm:cxn modelId="{9361619A-6524-411A-B7B5-73506A8CDB90}" type="presParOf" srcId="{30696C7D-3717-4074-A502-16C98F645CCE}" destId="{96DAAA3E-DE2A-4D5A-9210-B7754FCE640C}" srcOrd="0" destOrd="0" presId="urn:microsoft.com/office/officeart/2005/8/layout/list1"/>
    <dgm:cxn modelId="{46041374-1385-4DA4-AEFA-2E5BE47D4CCC}" type="presParOf" srcId="{96DAAA3E-DE2A-4D5A-9210-B7754FCE640C}" destId="{29F1E4B1-05EE-4798-BFF9-252DE0079A8C}" srcOrd="0" destOrd="0" presId="urn:microsoft.com/office/officeart/2005/8/layout/list1"/>
    <dgm:cxn modelId="{BEB72F98-0764-4AA3-877D-372FE7F9B18A}" type="presParOf" srcId="{96DAAA3E-DE2A-4D5A-9210-B7754FCE640C}" destId="{ACD49259-BEBE-4774-94E1-EAFE848EE35E}" srcOrd="1" destOrd="0" presId="urn:microsoft.com/office/officeart/2005/8/layout/list1"/>
    <dgm:cxn modelId="{3157A3E4-A9A7-48FB-AE44-BEAFCB5243B8}" type="presParOf" srcId="{30696C7D-3717-4074-A502-16C98F645CCE}" destId="{DF38AA65-D902-46BC-8610-FBD89F522119}" srcOrd="1" destOrd="0" presId="urn:microsoft.com/office/officeart/2005/8/layout/list1"/>
    <dgm:cxn modelId="{4674A63C-1780-4E63-BD1F-E4F6051977C3}" type="presParOf" srcId="{30696C7D-3717-4074-A502-16C98F645CCE}" destId="{3B833499-894B-483D-A1EE-45556E455FC1}" srcOrd="2" destOrd="0" presId="urn:microsoft.com/office/officeart/2005/8/layout/list1"/>
    <dgm:cxn modelId="{CEA306CD-CFEC-4836-BABF-408DD813FB6A}" type="presParOf" srcId="{30696C7D-3717-4074-A502-16C98F645CCE}" destId="{06CE3246-5EA8-4145-9F46-2E29EB1292C9}" srcOrd="3" destOrd="0" presId="urn:microsoft.com/office/officeart/2005/8/layout/list1"/>
    <dgm:cxn modelId="{AD1F0EFA-07EE-4C27-912B-26E028DC55B5}" type="presParOf" srcId="{30696C7D-3717-4074-A502-16C98F645CCE}" destId="{6154CC53-F669-4EB6-A9A4-620DBF9C8537}" srcOrd="4" destOrd="0" presId="urn:microsoft.com/office/officeart/2005/8/layout/list1"/>
    <dgm:cxn modelId="{0819EBBE-CA47-4E39-9720-331BEAA93BCE}" type="presParOf" srcId="{6154CC53-F669-4EB6-A9A4-620DBF9C8537}" destId="{0F440BFA-3D83-4D84-8CF1-B29E62755FC3}" srcOrd="0" destOrd="0" presId="urn:microsoft.com/office/officeart/2005/8/layout/list1"/>
    <dgm:cxn modelId="{58A2F5D0-7E9B-4116-B34A-66BF0BC77D35}" type="presParOf" srcId="{6154CC53-F669-4EB6-A9A4-620DBF9C8537}" destId="{641CE59B-A946-4B30-80E2-EE69FF02DF99}" srcOrd="1" destOrd="0" presId="urn:microsoft.com/office/officeart/2005/8/layout/list1"/>
    <dgm:cxn modelId="{7C2FF725-96A0-4D9A-887C-56776D86524A}" type="presParOf" srcId="{30696C7D-3717-4074-A502-16C98F645CCE}" destId="{C5E5D452-9351-4E30-A64B-810837E06658}" srcOrd="5" destOrd="0" presId="urn:microsoft.com/office/officeart/2005/8/layout/list1"/>
    <dgm:cxn modelId="{67DD21C5-2665-4068-BFE2-80E30A69BF51}" type="presParOf" srcId="{30696C7D-3717-4074-A502-16C98F645CCE}" destId="{4E05CE06-B283-4310-A04D-3E4163CFB7EC}" srcOrd="6" destOrd="0" presId="urn:microsoft.com/office/officeart/2005/8/layout/list1"/>
    <dgm:cxn modelId="{CD06A394-A23C-4730-9BD4-8286CAB73824}" type="presParOf" srcId="{30696C7D-3717-4074-A502-16C98F645CCE}" destId="{9CBD937D-D187-45F6-A693-7251EB8CA5FD}" srcOrd="7" destOrd="0" presId="urn:microsoft.com/office/officeart/2005/8/layout/list1"/>
    <dgm:cxn modelId="{B7C8A8CE-68FE-43D1-BE0F-4937FF92B3F6}" type="presParOf" srcId="{30696C7D-3717-4074-A502-16C98F645CCE}" destId="{8EF2F8EF-BE84-4C1A-B9C4-95A0D2CA823E}" srcOrd="8" destOrd="0" presId="urn:microsoft.com/office/officeart/2005/8/layout/list1"/>
    <dgm:cxn modelId="{650A86FC-0328-4C3A-8F91-F1D1A13E0285}" type="presParOf" srcId="{8EF2F8EF-BE84-4C1A-B9C4-95A0D2CA823E}" destId="{4272A77D-5E41-403D-A803-94D5932253F8}" srcOrd="0" destOrd="0" presId="urn:microsoft.com/office/officeart/2005/8/layout/list1"/>
    <dgm:cxn modelId="{853B69AB-37DA-4337-A4FB-A0E0FA3DAC53}" type="presParOf" srcId="{8EF2F8EF-BE84-4C1A-B9C4-95A0D2CA823E}" destId="{1DFA7C70-6619-4DCC-9605-3AD78D6C6E27}" srcOrd="1" destOrd="0" presId="urn:microsoft.com/office/officeart/2005/8/layout/list1"/>
    <dgm:cxn modelId="{4F037289-5E22-4101-A8B4-EF2BD218E5B2}" type="presParOf" srcId="{30696C7D-3717-4074-A502-16C98F645CCE}" destId="{B4C6BBEB-D287-4C3A-B946-60A7D7AC678C}" srcOrd="9" destOrd="0" presId="urn:microsoft.com/office/officeart/2005/8/layout/list1"/>
    <dgm:cxn modelId="{5AAD9AB2-5041-478C-81DD-4CC54FFFC682}" type="presParOf" srcId="{30696C7D-3717-4074-A502-16C98F645CCE}" destId="{D7F7DB1E-1EA4-473E-9DB6-DD8BAB2E50E6}" srcOrd="10" destOrd="0" presId="urn:microsoft.com/office/officeart/2005/8/layout/list1"/>
    <dgm:cxn modelId="{D8DDB4E4-68EB-4C8B-938F-42D6F3913BE9}" type="presParOf" srcId="{30696C7D-3717-4074-A502-16C98F645CCE}" destId="{B4A3418D-0D18-48F2-B91A-F3D913DCDF29}" srcOrd="11" destOrd="0" presId="urn:microsoft.com/office/officeart/2005/8/layout/list1"/>
    <dgm:cxn modelId="{AAE1483E-E380-4007-AF2F-EA82F22FA0E4}" type="presParOf" srcId="{30696C7D-3717-4074-A502-16C98F645CCE}" destId="{4E6ACD29-99D0-45FD-86FE-4A481D095CE2}" srcOrd="12" destOrd="0" presId="urn:microsoft.com/office/officeart/2005/8/layout/list1"/>
    <dgm:cxn modelId="{631E2E89-7760-426C-9044-C33B484A1622}" type="presParOf" srcId="{4E6ACD29-99D0-45FD-86FE-4A481D095CE2}" destId="{59F656A0-6ED5-4406-A6A1-D592B4E42B85}" srcOrd="0" destOrd="0" presId="urn:microsoft.com/office/officeart/2005/8/layout/list1"/>
    <dgm:cxn modelId="{54BCE370-6DC5-43EE-99AD-72EA13AED89B}" type="presParOf" srcId="{4E6ACD29-99D0-45FD-86FE-4A481D095CE2}" destId="{7840759E-339F-400E-BFFD-D5271CD2BE8B}" srcOrd="1" destOrd="0" presId="urn:microsoft.com/office/officeart/2005/8/layout/list1"/>
    <dgm:cxn modelId="{49F5D065-D880-47EC-AFF7-369B29D4A295}" type="presParOf" srcId="{30696C7D-3717-4074-A502-16C98F645CCE}" destId="{5986A73F-BDA9-4BB3-9C59-9831DF6F2849}" srcOrd="13" destOrd="0" presId="urn:microsoft.com/office/officeart/2005/8/layout/list1"/>
    <dgm:cxn modelId="{EDBA3512-D83D-4B96-A367-698F94017C8D}" type="presParOf" srcId="{30696C7D-3717-4074-A502-16C98F645CCE}" destId="{BAF48AFF-E8DB-4A2F-8C0E-52C680D0B2A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A42185-C866-4FC2-9D89-AF8FA48E1EA3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C64E84E2-6D80-4EEB-9299-46C0E53A468A}">
      <dgm:prSet phldrT="[Texto]" custT="1"/>
      <dgm:spPr/>
      <dgm:t>
        <a:bodyPr/>
        <a:lstStyle/>
        <a:p>
          <a:pPr algn="ctr">
            <a:buFontTx/>
            <a:buNone/>
          </a:pPr>
          <a:r>
            <a:rPr lang="es-ES_tradnl" altLang="es-ES" sz="2000" dirty="0">
              <a:ea typeface="ＭＳ Ｐゴシック" panose="020B0600070205080204" pitchFamily="34" charset="-128"/>
            </a:rPr>
            <a:t>La persona que desee poner en marcha una empresa debe tener unas capacidades y habilidades que conforman el perfil del emprendedor, y éstas son de dos tipos: personales y sociales. </a:t>
          </a:r>
        </a:p>
        <a:p>
          <a:pPr algn="ctr">
            <a:buFontTx/>
            <a:buNone/>
          </a:pPr>
          <a:r>
            <a:rPr lang="es-ES_tradnl" sz="2000" dirty="0">
              <a:ea typeface="ＭＳ Ｐゴシック" panose="020B0600070205080204" pitchFamily="34" charset="-128"/>
            </a:rPr>
            <a:t>Es necesario conocerlas pata poder autoevaluarse como potenciales emprendedores y conocer nuestros puntos fuertes y débiles. </a:t>
          </a:r>
          <a:endParaRPr lang="es-ES" sz="2000" dirty="0"/>
        </a:p>
      </dgm:t>
    </dgm:pt>
    <dgm:pt modelId="{72B004CC-01BF-4B6E-99FD-D8DB8F2F29F3}" type="parTrans" cxnId="{E006C606-11EB-4DD4-A811-C939EDFBD1C3}">
      <dgm:prSet/>
      <dgm:spPr/>
      <dgm:t>
        <a:bodyPr/>
        <a:lstStyle/>
        <a:p>
          <a:endParaRPr lang="es-ES"/>
        </a:p>
      </dgm:t>
    </dgm:pt>
    <dgm:pt modelId="{89505088-7D1C-4D20-8706-5B691155C7E9}" type="sibTrans" cxnId="{E006C606-11EB-4DD4-A811-C939EDFBD1C3}">
      <dgm:prSet/>
      <dgm:spPr/>
      <dgm:t>
        <a:bodyPr/>
        <a:lstStyle/>
        <a:p>
          <a:endParaRPr lang="es-ES"/>
        </a:p>
      </dgm:t>
    </dgm:pt>
    <dgm:pt modelId="{B4FBAD7E-677B-4428-9814-371AA52F40EF}" type="pres">
      <dgm:prSet presAssocID="{06A42185-C866-4FC2-9D89-AF8FA48E1EA3}" presName="linear" presStyleCnt="0">
        <dgm:presLayoutVars>
          <dgm:animLvl val="lvl"/>
          <dgm:resizeHandles val="exact"/>
        </dgm:presLayoutVars>
      </dgm:prSet>
      <dgm:spPr/>
    </dgm:pt>
    <dgm:pt modelId="{B57D11D1-ED62-4D94-BC9B-31BD19DE6DBF}" type="pres">
      <dgm:prSet presAssocID="{C64E84E2-6D80-4EEB-9299-46C0E53A468A}" presName="parentText" presStyleLbl="node1" presStyleIdx="0" presStyleCnt="1" custScaleY="336257" custLinFactNeighborX="2241" custLinFactNeighborY="-7820">
        <dgm:presLayoutVars>
          <dgm:chMax val="0"/>
          <dgm:bulletEnabled val="1"/>
        </dgm:presLayoutVars>
      </dgm:prSet>
      <dgm:spPr/>
    </dgm:pt>
  </dgm:ptLst>
  <dgm:cxnLst>
    <dgm:cxn modelId="{E006C606-11EB-4DD4-A811-C939EDFBD1C3}" srcId="{06A42185-C866-4FC2-9D89-AF8FA48E1EA3}" destId="{C64E84E2-6D80-4EEB-9299-46C0E53A468A}" srcOrd="0" destOrd="0" parTransId="{72B004CC-01BF-4B6E-99FD-D8DB8F2F29F3}" sibTransId="{89505088-7D1C-4D20-8706-5B691155C7E9}"/>
    <dgm:cxn modelId="{1DDC5E68-74E0-4FD2-8283-AC37B7A4ED55}" type="presOf" srcId="{06A42185-C866-4FC2-9D89-AF8FA48E1EA3}" destId="{B4FBAD7E-677B-4428-9814-371AA52F40EF}" srcOrd="0" destOrd="0" presId="urn:microsoft.com/office/officeart/2005/8/layout/vList2"/>
    <dgm:cxn modelId="{13814C8D-58F3-4F64-A141-0D8FF90048E8}" type="presOf" srcId="{C64E84E2-6D80-4EEB-9299-46C0E53A468A}" destId="{B57D11D1-ED62-4D94-BC9B-31BD19DE6DBF}" srcOrd="0" destOrd="0" presId="urn:microsoft.com/office/officeart/2005/8/layout/vList2"/>
    <dgm:cxn modelId="{F9CC79CC-1DD7-48A1-89D3-D89103D0F4F1}" type="presParOf" srcId="{B4FBAD7E-677B-4428-9814-371AA52F40EF}" destId="{B57D11D1-ED62-4D94-BC9B-31BD19DE6D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2C6777-B681-4B64-970F-5DE20504B631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31239DD7-1A4F-448A-AF18-9DA59502B28B}">
      <dgm:prSet/>
      <dgm:spPr/>
      <dgm:t>
        <a:bodyPr/>
        <a:lstStyle/>
        <a:p>
          <a:r>
            <a:rPr lang="es-ES_tradnl" altLang="es-ES" dirty="0">
              <a:ea typeface="ＭＳ Ｐゴシック" panose="020B0600070205080204" pitchFamily="34" charset="-128"/>
            </a:rPr>
            <a:t>Capacidades personales</a:t>
          </a:r>
          <a:endParaRPr lang="es-ES" dirty="0"/>
        </a:p>
      </dgm:t>
    </dgm:pt>
    <dgm:pt modelId="{A87AF745-9E16-458F-BC4B-4B78BFF5813A}" type="parTrans" cxnId="{0A7EC499-2541-435E-A1CD-3DEDFA379AAC}">
      <dgm:prSet/>
      <dgm:spPr/>
      <dgm:t>
        <a:bodyPr/>
        <a:lstStyle/>
        <a:p>
          <a:endParaRPr lang="es-ES"/>
        </a:p>
      </dgm:t>
    </dgm:pt>
    <dgm:pt modelId="{7C7B3F0D-D9B1-4CB1-89A8-90F61B5EC9C3}" type="sibTrans" cxnId="{0A7EC499-2541-435E-A1CD-3DEDFA379AAC}">
      <dgm:prSet/>
      <dgm:spPr/>
      <dgm:t>
        <a:bodyPr/>
        <a:lstStyle/>
        <a:p>
          <a:endParaRPr lang="es-ES"/>
        </a:p>
      </dgm:t>
    </dgm:pt>
    <dgm:pt modelId="{4BE87494-8612-4C04-BED1-A569C92B66DA}">
      <dgm:prSet/>
      <dgm:spPr/>
      <dgm:t>
        <a:bodyPr/>
        <a:lstStyle/>
        <a:p>
          <a:r>
            <a:rPr lang="es-ES_tradnl" altLang="es-ES" dirty="0">
              <a:ea typeface="ＭＳ Ｐゴシック" panose="020B0600070205080204" pitchFamily="34" charset="-128"/>
            </a:rPr>
            <a:t>Creatividad.</a:t>
          </a:r>
        </a:p>
      </dgm:t>
    </dgm:pt>
    <dgm:pt modelId="{BCF0C5E9-5268-4BC8-8A6B-1C0906FAF263}" type="parTrans" cxnId="{E2E43053-444D-46B3-9D2F-74F96D1AA27F}">
      <dgm:prSet/>
      <dgm:spPr/>
      <dgm:t>
        <a:bodyPr/>
        <a:lstStyle/>
        <a:p>
          <a:endParaRPr lang="es-ES"/>
        </a:p>
      </dgm:t>
    </dgm:pt>
    <dgm:pt modelId="{FCD98EC0-19FA-4A9F-A08F-31F2FE026604}" type="sibTrans" cxnId="{E2E43053-444D-46B3-9D2F-74F96D1AA27F}">
      <dgm:prSet/>
      <dgm:spPr/>
      <dgm:t>
        <a:bodyPr/>
        <a:lstStyle/>
        <a:p>
          <a:endParaRPr lang="es-ES"/>
        </a:p>
      </dgm:t>
    </dgm:pt>
    <dgm:pt modelId="{FA5D4AD2-6C98-416F-A840-E4AC956A0B4A}">
      <dgm:prSet/>
      <dgm:spPr/>
      <dgm:t>
        <a:bodyPr/>
        <a:lstStyle/>
        <a:p>
          <a:r>
            <a:rPr lang="es-ES_tradnl" altLang="es-ES" dirty="0">
              <a:ea typeface="ＭＳ Ｐゴシック" panose="020B0600070205080204" pitchFamily="34" charset="-128"/>
            </a:rPr>
            <a:t>Iniciativa.</a:t>
          </a:r>
        </a:p>
      </dgm:t>
    </dgm:pt>
    <dgm:pt modelId="{8F6D73E6-6A8A-4035-B6F0-AD23B2FED9C8}" type="parTrans" cxnId="{653C5E99-1FEB-4A9C-8536-9316A4526C4D}">
      <dgm:prSet/>
      <dgm:spPr/>
      <dgm:t>
        <a:bodyPr/>
        <a:lstStyle/>
        <a:p>
          <a:endParaRPr lang="es-ES"/>
        </a:p>
      </dgm:t>
    </dgm:pt>
    <dgm:pt modelId="{8D8F3D4D-41CB-4D34-B3FF-79ACC5A2798E}" type="sibTrans" cxnId="{653C5E99-1FEB-4A9C-8536-9316A4526C4D}">
      <dgm:prSet/>
      <dgm:spPr/>
      <dgm:t>
        <a:bodyPr/>
        <a:lstStyle/>
        <a:p>
          <a:endParaRPr lang="es-ES"/>
        </a:p>
      </dgm:t>
    </dgm:pt>
    <dgm:pt modelId="{ED61F016-08EE-426F-9BC1-CB14EBB95C3A}">
      <dgm:prSet/>
      <dgm:spPr/>
      <dgm:t>
        <a:bodyPr/>
        <a:lstStyle/>
        <a:p>
          <a:r>
            <a:rPr lang="es-ES_tradnl" altLang="es-ES" dirty="0">
              <a:ea typeface="ＭＳ Ｐゴシック" panose="020B0600070205080204" pitchFamily="34" charset="-128"/>
            </a:rPr>
            <a:t>Innovación.</a:t>
          </a:r>
        </a:p>
      </dgm:t>
    </dgm:pt>
    <dgm:pt modelId="{51AAEFEF-42ED-4DB6-B56E-277AB3141CF8}" type="parTrans" cxnId="{2BD7C195-46CB-46B8-8BF0-161C4D458E98}">
      <dgm:prSet/>
      <dgm:spPr/>
      <dgm:t>
        <a:bodyPr/>
        <a:lstStyle/>
        <a:p>
          <a:endParaRPr lang="es-ES"/>
        </a:p>
      </dgm:t>
    </dgm:pt>
    <dgm:pt modelId="{ACE5E230-8399-4F7F-A686-9FABA0652ECA}" type="sibTrans" cxnId="{2BD7C195-46CB-46B8-8BF0-161C4D458E98}">
      <dgm:prSet/>
      <dgm:spPr/>
      <dgm:t>
        <a:bodyPr/>
        <a:lstStyle/>
        <a:p>
          <a:endParaRPr lang="es-ES"/>
        </a:p>
      </dgm:t>
    </dgm:pt>
    <dgm:pt modelId="{8EBD349E-4851-4394-ABC7-201C3C619B88}">
      <dgm:prSet/>
      <dgm:spPr/>
      <dgm:t>
        <a:bodyPr/>
        <a:lstStyle/>
        <a:p>
          <a:r>
            <a:rPr lang="es-ES_tradnl" altLang="es-ES" dirty="0">
              <a:ea typeface="ＭＳ Ｐゴシック" panose="020B0600070205080204" pitchFamily="34" charset="-128"/>
            </a:rPr>
            <a:t>Autoestima.</a:t>
          </a:r>
        </a:p>
      </dgm:t>
    </dgm:pt>
    <dgm:pt modelId="{F097011E-72BB-4813-A38F-681730E4144E}" type="parTrans" cxnId="{A07AE85A-FD71-40CD-B409-0E668C38BFE9}">
      <dgm:prSet/>
      <dgm:spPr/>
      <dgm:t>
        <a:bodyPr/>
        <a:lstStyle/>
        <a:p>
          <a:endParaRPr lang="es-ES"/>
        </a:p>
      </dgm:t>
    </dgm:pt>
    <dgm:pt modelId="{4A39BDA1-BD19-41F7-9F26-1760012BE8DC}" type="sibTrans" cxnId="{A07AE85A-FD71-40CD-B409-0E668C38BFE9}">
      <dgm:prSet/>
      <dgm:spPr/>
      <dgm:t>
        <a:bodyPr/>
        <a:lstStyle/>
        <a:p>
          <a:endParaRPr lang="es-ES"/>
        </a:p>
      </dgm:t>
    </dgm:pt>
    <dgm:pt modelId="{457C4163-A8BF-4C6F-91C5-051AD15F52F5}">
      <dgm:prSet/>
      <dgm:spPr/>
      <dgm:t>
        <a:bodyPr/>
        <a:lstStyle/>
        <a:p>
          <a:r>
            <a:rPr lang="es-ES_tradnl" altLang="es-ES" dirty="0">
              <a:ea typeface="ＭＳ Ｐゴシック" panose="020B0600070205080204" pitchFamily="34" charset="-128"/>
            </a:rPr>
            <a:t>Conocimientos profesionales.</a:t>
          </a:r>
        </a:p>
      </dgm:t>
    </dgm:pt>
    <dgm:pt modelId="{6A382141-19B7-4867-A277-10E2B3D0E897}" type="parTrans" cxnId="{1FBE2B05-660A-4BB4-A156-137E6A6E5DA9}">
      <dgm:prSet/>
      <dgm:spPr/>
      <dgm:t>
        <a:bodyPr/>
        <a:lstStyle/>
        <a:p>
          <a:endParaRPr lang="es-ES"/>
        </a:p>
      </dgm:t>
    </dgm:pt>
    <dgm:pt modelId="{EFE78541-DE60-4D0F-87B9-E76D0407DDE3}" type="sibTrans" cxnId="{1FBE2B05-660A-4BB4-A156-137E6A6E5DA9}">
      <dgm:prSet/>
      <dgm:spPr/>
      <dgm:t>
        <a:bodyPr/>
        <a:lstStyle/>
        <a:p>
          <a:endParaRPr lang="es-ES"/>
        </a:p>
      </dgm:t>
    </dgm:pt>
    <dgm:pt modelId="{137F6587-D28E-42AF-BB11-A29450A1E6B3}">
      <dgm:prSet/>
      <dgm:spPr/>
      <dgm:t>
        <a:bodyPr/>
        <a:lstStyle/>
        <a:p>
          <a:r>
            <a:rPr lang="es-ES_tradnl" altLang="es-ES" dirty="0">
              <a:ea typeface="ＭＳ Ｐゴシック" panose="020B0600070205080204" pitchFamily="34" charset="-128"/>
            </a:rPr>
            <a:t>Orientación al logro.</a:t>
          </a:r>
        </a:p>
      </dgm:t>
    </dgm:pt>
    <dgm:pt modelId="{83EDF10E-1A02-4AAE-800F-C91C98798BCC}" type="parTrans" cxnId="{4E8A4C31-7235-4351-879D-9B77D3E70F0B}">
      <dgm:prSet/>
      <dgm:spPr/>
      <dgm:t>
        <a:bodyPr/>
        <a:lstStyle/>
        <a:p>
          <a:endParaRPr lang="es-ES"/>
        </a:p>
      </dgm:t>
    </dgm:pt>
    <dgm:pt modelId="{B3AD86DD-0669-4015-83AD-F5B71164B190}" type="sibTrans" cxnId="{4E8A4C31-7235-4351-879D-9B77D3E70F0B}">
      <dgm:prSet/>
      <dgm:spPr/>
      <dgm:t>
        <a:bodyPr/>
        <a:lstStyle/>
        <a:p>
          <a:endParaRPr lang="es-ES"/>
        </a:p>
      </dgm:t>
    </dgm:pt>
    <dgm:pt modelId="{18FC6606-6A85-4581-B47E-442BC4DE528C}">
      <dgm:prSet/>
      <dgm:spPr/>
      <dgm:t>
        <a:bodyPr/>
        <a:lstStyle/>
        <a:p>
          <a:r>
            <a:rPr lang="es-ES_tradnl" altLang="es-ES" dirty="0">
              <a:ea typeface="ＭＳ Ｐゴシック" panose="020B0600070205080204" pitchFamily="34" charset="-128"/>
            </a:rPr>
            <a:t>Tenacidad y perseverancia.</a:t>
          </a:r>
        </a:p>
      </dgm:t>
    </dgm:pt>
    <dgm:pt modelId="{FEB35999-711D-4B74-A5D9-98C32B798F75}" type="parTrans" cxnId="{F2FCBA78-073A-4FD4-9A00-284EF04514D5}">
      <dgm:prSet/>
      <dgm:spPr/>
      <dgm:t>
        <a:bodyPr/>
        <a:lstStyle/>
        <a:p>
          <a:endParaRPr lang="es-ES"/>
        </a:p>
      </dgm:t>
    </dgm:pt>
    <dgm:pt modelId="{334C52F0-337D-4746-A412-1FF5164A9F86}" type="sibTrans" cxnId="{F2FCBA78-073A-4FD4-9A00-284EF04514D5}">
      <dgm:prSet/>
      <dgm:spPr/>
      <dgm:t>
        <a:bodyPr/>
        <a:lstStyle/>
        <a:p>
          <a:endParaRPr lang="es-ES"/>
        </a:p>
      </dgm:t>
    </dgm:pt>
    <dgm:pt modelId="{74F39AB8-92D9-44E3-9B23-FF1C871F27BF}">
      <dgm:prSet/>
      <dgm:spPr/>
      <dgm:t>
        <a:bodyPr/>
        <a:lstStyle/>
        <a:p>
          <a:r>
            <a:rPr lang="es-ES_tradnl" altLang="es-ES" dirty="0">
              <a:ea typeface="ＭＳ Ｐゴシック" panose="020B0600070205080204" pitchFamily="34" charset="-128"/>
            </a:rPr>
            <a:t>Responsabilidad.</a:t>
          </a:r>
        </a:p>
      </dgm:t>
    </dgm:pt>
    <dgm:pt modelId="{53C70ECF-78C1-4044-BE54-698EA9F3F3E2}" type="parTrans" cxnId="{9819FFD9-16A4-4428-AB4F-E93014EE1770}">
      <dgm:prSet/>
      <dgm:spPr/>
      <dgm:t>
        <a:bodyPr/>
        <a:lstStyle/>
        <a:p>
          <a:endParaRPr lang="es-ES"/>
        </a:p>
      </dgm:t>
    </dgm:pt>
    <dgm:pt modelId="{A932FBFF-F11B-4719-8275-D85FE74A4460}" type="sibTrans" cxnId="{9819FFD9-16A4-4428-AB4F-E93014EE1770}">
      <dgm:prSet/>
      <dgm:spPr/>
      <dgm:t>
        <a:bodyPr/>
        <a:lstStyle/>
        <a:p>
          <a:endParaRPr lang="es-ES"/>
        </a:p>
      </dgm:t>
    </dgm:pt>
    <dgm:pt modelId="{971675C6-B48D-404C-8A63-C5218F529757}">
      <dgm:prSet/>
      <dgm:spPr/>
      <dgm:t>
        <a:bodyPr/>
        <a:lstStyle/>
        <a:p>
          <a:r>
            <a:rPr lang="es-ES_tradnl" altLang="es-ES" dirty="0">
              <a:ea typeface="ＭＳ Ｐゴシック" panose="020B0600070205080204" pitchFamily="34" charset="-128"/>
            </a:rPr>
            <a:t>Asunción del riesgo.</a:t>
          </a:r>
        </a:p>
      </dgm:t>
    </dgm:pt>
    <dgm:pt modelId="{9FEA633E-F9DA-4B46-AD0F-E9CCC2C5CF32}" type="parTrans" cxnId="{61B5ECD5-B770-4182-B6EE-B90165187E62}">
      <dgm:prSet/>
      <dgm:spPr/>
      <dgm:t>
        <a:bodyPr/>
        <a:lstStyle/>
        <a:p>
          <a:endParaRPr lang="es-ES"/>
        </a:p>
      </dgm:t>
    </dgm:pt>
    <dgm:pt modelId="{B0A63468-56AF-4FCC-891F-50AD4BD91115}" type="sibTrans" cxnId="{61B5ECD5-B770-4182-B6EE-B90165187E62}">
      <dgm:prSet/>
      <dgm:spPr/>
      <dgm:t>
        <a:bodyPr/>
        <a:lstStyle/>
        <a:p>
          <a:endParaRPr lang="es-ES"/>
        </a:p>
      </dgm:t>
    </dgm:pt>
    <dgm:pt modelId="{59280F99-5F60-4E45-86B2-E96DF6A93AEE}">
      <dgm:prSet/>
      <dgm:spPr/>
      <dgm:t>
        <a:bodyPr/>
        <a:lstStyle/>
        <a:p>
          <a:r>
            <a:rPr lang="es-ES_tradnl" altLang="es-ES">
              <a:ea typeface="ＭＳ Ｐゴシック" panose="020B0600070205080204" pitchFamily="34" charset="-128"/>
            </a:rPr>
            <a:t>Capacidades sociales</a:t>
          </a:r>
          <a:endParaRPr lang="es-ES_tradnl" altLang="es-ES" dirty="0">
            <a:ea typeface="ＭＳ Ｐゴシック" panose="020B0600070205080204" pitchFamily="34" charset="-128"/>
          </a:endParaRPr>
        </a:p>
      </dgm:t>
    </dgm:pt>
    <dgm:pt modelId="{B30F605A-2CE8-4D40-8DF3-766554C6B01C}" type="parTrans" cxnId="{C7B09F9D-0302-40D1-B9E3-3724CC74C9E8}">
      <dgm:prSet/>
      <dgm:spPr/>
      <dgm:t>
        <a:bodyPr/>
        <a:lstStyle/>
        <a:p>
          <a:endParaRPr lang="es-ES"/>
        </a:p>
      </dgm:t>
    </dgm:pt>
    <dgm:pt modelId="{0C09318E-9A00-4237-B123-5825EAC9752B}" type="sibTrans" cxnId="{C7B09F9D-0302-40D1-B9E3-3724CC74C9E8}">
      <dgm:prSet/>
      <dgm:spPr/>
      <dgm:t>
        <a:bodyPr/>
        <a:lstStyle/>
        <a:p>
          <a:endParaRPr lang="es-ES"/>
        </a:p>
      </dgm:t>
    </dgm:pt>
    <dgm:pt modelId="{22ECD690-D0FC-4E1E-97CD-7C526CEFE13D}">
      <dgm:prSet/>
      <dgm:spPr/>
      <dgm:t>
        <a:bodyPr/>
        <a:lstStyle/>
        <a:p>
          <a:r>
            <a:rPr lang="es-ES_tradnl" altLang="es-ES" dirty="0">
              <a:ea typeface="ＭＳ Ｐゴシック" panose="020B0600070205080204" pitchFamily="34" charset="-128"/>
            </a:rPr>
            <a:t>Liderazgo.</a:t>
          </a:r>
        </a:p>
      </dgm:t>
    </dgm:pt>
    <dgm:pt modelId="{EFBC8663-5296-4C57-9CE1-221D95855A64}" type="parTrans" cxnId="{E27257BC-DF5A-4C1A-BC62-D851478CB495}">
      <dgm:prSet/>
      <dgm:spPr/>
      <dgm:t>
        <a:bodyPr/>
        <a:lstStyle/>
        <a:p>
          <a:endParaRPr lang="es-ES"/>
        </a:p>
      </dgm:t>
    </dgm:pt>
    <dgm:pt modelId="{17ECA917-73A1-4CCF-B01E-A5D869D52E63}" type="sibTrans" cxnId="{E27257BC-DF5A-4C1A-BC62-D851478CB495}">
      <dgm:prSet/>
      <dgm:spPr/>
      <dgm:t>
        <a:bodyPr/>
        <a:lstStyle/>
        <a:p>
          <a:endParaRPr lang="es-ES"/>
        </a:p>
      </dgm:t>
    </dgm:pt>
    <dgm:pt modelId="{36AEE70B-F594-4CCB-8F89-48079B98DF89}">
      <dgm:prSet/>
      <dgm:spPr/>
      <dgm:t>
        <a:bodyPr/>
        <a:lstStyle/>
        <a:p>
          <a:r>
            <a:rPr lang="es-ES_tradnl" altLang="es-ES" dirty="0">
              <a:ea typeface="ＭＳ Ｐゴシック" panose="020B0600070205080204" pitchFamily="34" charset="-128"/>
            </a:rPr>
            <a:t>Espíritu de equipo.</a:t>
          </a:r>
        </a:p>
      </dgm:t>
    </dgm:pt>
    <dgm:pt modelId="{39F1BB08-8194-49DB-8DD6-630AD5D78537}" type="parTrans" cxnId="{F5811BE4-18D1-437A-BD27-F51DEB89DE67}">
      <dgm:prSet/>
      <dgm:spPr/>
      <dgm:t>
        <a:bodyPr/>
        <a:lstStyle/>
        <a:p>
          <a:endParaRPr lang="es-ES"/>
        </a:p>
      </dgm:t>
    </dgm:pt>
    <dgm:pt modelId="{AA44F6E1-0E8B-40CC-91CD-388C3A977E94}" type="sibTrans" cxnId="{F5811BE4-18D1-437A-BD27-F51DEB89DE67}">
      <dgm:prSet/>
      <dgm:spPr/>
      <dgm:t>
        <a:bodyPr/>
        <a:lstStyle/>
        <a:p>
          <a:endParaRPr lang="es-ES"/>
        </a:p>
      </dgm:t>
    </dgm:pt>
    <dgm:pt modelId="{C8A8C5EB-5A52-4F13-935E-91C5DAF2EF4C}">
      <dgm:prSet/>
      <dgm:spPr/>
      <dgm:t>
        <a:bodyPr/>
        <a:lstStyle/>
        <a:p>
          <a:r>
            <a:rPr lang="es-ES_tradnl" altLang="es-ES" dirty="0">
              <a:ea typeface="ＭＳ Ｐゴシック" panose="020B0600070205080204" pitchFamily="34" charset="-128"/>
            </a:rPr>
            <a:t>Solidaridad.</a:t>
          </a:r>
        </a:p>
      </dgm:t>
    </dgm:pt>
    <dgm:pt modelId="{31427B91-12C4-4920-A6B1-15BCF3170FE5}" type="parTrans" cxnId="{241B25C9-3F3D-4F61-8C36-784E66E490A0}">
      <dgm:prSet/>
      <dgm:spPr/>
      <dgm:t>
        <a:bodyPr/>
        <a:lstStyle/>
        <a:p>
          <a:endParaRPr lang="es-ES"/>
        </a:p>
      </dgm:t>
    </dgm:pt>
    <dgm:pt modelId="{5B184E80-9EF7-460A-842F-63431DF72D2A}" type="sibTrans" cxnId="{241B25C9-3F3D-4F61-8C36-784E66E490A0}">
      <dgm:prSet/>
      <dgm:spPr/>
      <dgm:t>
        <a:bodyPr/>
        <a:lstStyle/>
        <a:p>
          <a:endParaRPr lang="es-ES"/>
        </a:p>
      </dgm:t>
    </dgm:pt>
    <dgm:pt modelId="{B614FEAC-B7D0-464B-8B86-CDA5E7B65E77}">
      <dgm:prSet/>
      <dgm:spPr/>
      <dgm:t>
        <a:bodyPr/>
        <a:lstStyle/>
        <a:p>
          <a:r>
            <a:rPr lang="es-ES_tradnl" altLang="es-ES" dirty="0">
              <a:ea typeface="ＭＳ Ｐゴシック" panose="020B0600070205080204" pitchFamily="34" charset="-128"/>
            </a:rPr>
            <a:t>Capacidad de comunicación.</a:t>
          </a:r>
        </a:p>
      </dgm:t>
    </dgm:pt>
    <dgm:pt modelId="{891BC476-882F-4D12-A098-25434EE6BBD4}" type="parTrans" cxnId="{287A2041-6EC0-44E1-9AFB-ABC9C77DDCDE}">
      <dgm:prSet/>
      <dgm:spPr/>
      <dgm:t>
        <a:bodyPr/>
        <a:lstStyle/>
        <a:p>
          <a:endParaRPr lang="es-ES"/>
        </a:p>
      </dgm:t>
    </dgm:pt>
    <dgm:pt modelId="{8F4342C8-4EA1-4E8B-9A43-B8EDCA9E6097}" type="sibTrans" cxnId="{287A2041-6EC0-44E1-9AFB-ABC9C77DDCDE}">
      <dgm:prSet/>
      <dgm:spPr/>
      <dgm:t>
        <a:bodyPr/>
        <a:lstStyle/>
        <a:p>
          <a:endParaRPr lang="es-ES"/>
        </a:p>
      </dgm:t>
    </dgm:pt>
    <dgm:pt modelId="{673F42CF-E43B-4A0B-943E-A7E3797D2250}" type="pres">
      <dgm:prSet presAssocID="{832C6777-B681-4B64-970F-5DE20504B631}" presName="Name0" presStyleCnt="0">
        <dgm:presLayoutVars>
          <dgm:dir/>
          <dgm:animLvl val="lvl"/>
          <dgm:resizeHandles val="exact"/>
        </dgm:presLayoutVars>
      </dgm:prSet>
      <dgm:spPr/>
    </dgm:pt>
    <dgm:pt modelId="{51478252-6722-41D1-805B-DC88836E8868}" type="pres">
      <dgm:prSet presAssocID="{31239DD7-1A4F-448A-AF18-9DA59502B28B}" presName="composite" presStyleCnt="0"/>
      <dgm:spPr/>
    </dgm:pt>
    <dgm:pt modelId="{4F8578CC-7A8B-45DD-93C3-687AAF945674}" type="pres">
      <dgm:prSet presAssocID="{31239DD7-1A4F-448A-AF18-9DA59502B28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436B6EC-C92E-442F-8FFB-42DB175E3E10}" type="pres">
      <dgm:prSet presAssocID="{31239DD7-1A4F-448A-AF18-9DA59502B28B}" presName="desTx" presStyleLbl="alignAccFollowNode1" presStyleIdx="0" presStyleCnt="2">
        <dgm:presLayoutVars>
          <dgm:bulletEnabled val="1"/>
        </dgm:presLayoutVars>
      </dgm:prSet>
      <dgm:spPr/>
    </dgm:pt>
    <dgm:pt modelId="{7C14F31C-F948-40B0-B582-59F1B070C093}" type="pres">
      <dgm:prSet presAssocID="{7C7B3F0D-D9B1-4CB1-89A8-90F61B5EC9C3}" presName="space" presStyleCnt="0"/>
      <dgm:spPr/>
    </dgm:pt>
    <dgm:pt modelId="{5B7B6F34-87E9-4259-8EE3-16FAEFD28F8D}" type="pres">
      <dgm:prSet presAssocID="{59280F99-5F60-4E45-86B2-E96DF6A93AEE}" presName="composite" presStyleCnt="0"/>
      <dgm:spPr/>
    </dgm:pt>
    <dgm:pt modelId="{5156A2C0-0556-4315-9C09-67157BCA162F}" type="pres">
      <dgm:prSet presAssocID="{59280F99-5F60-4E45-86B2-E96DF6A93AE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C574DE0-ED9E-4481-A716-740D2BA49CE3}" type="pres">
      <dgm:prSet presAssocID="{59280F99-5F60-4E45-86B2-E96DF6A93AE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FBE2B05-660A-4BB4-A156-137E6A6E5DA9}" srcId="{31239DD7-1A4F-448A-AF18-9DA59502B28B}" destId="{457C4163-A8BF-4C6F-91C5-051AD15F52F5}" srcOrd="4" destOrd="0" parTransId="{6A382141-19B7-4867-A277-10E2B3D0E897}" sibTransId="{EFE78541-DE60-4D0F-87B9-E76D0407DDE3}"/>
    <dgm:cxn modelId="{1A68BB09-765E-45A8-B5B3-1B066ED7799E}" type="presOf" srcId="{971675C6-B48D-404C-8A63-C5218F529757}" destId="{D436B6EC-C92E-442F-8FFB-42DB175E3E10}" srcOrd="0" destOrd="8" presId="urn:microsoft.com/office/officeart/2005/8/layout/hList1"/>
    <dgm:cxn modelId="{1466EB09-8FA5-4632-BA8B-65FBF7113433}" type="presOf" srcId="{FA5D4AD2-6C98-416F-A840-E4AC956A0B4A}" destId="{D436B6EC-C92E-442F-8FFB-42DB175E3E10}" srcOrd="0" destOrd="1" presId="urn:microsoft.com/office/officeart/2005/8/layout/hList1"/>
    <dgm:cxn modelId="{22402F0D-A100-4A3B-BD9C-A6B50872A1A9}" type="presOf" srcId="{8EBD349E-4851-4394-ABC7-201C3C619B88}" destId="{D436B6EC-C92E-442F-8FFB-42DB175E3E10}" srcOrd="0" destOrd="3" presId="urn:microsoft.com/office/officeart/2005/8/layout/hList1"/>
    <dgm:cxn modelId="{4E8A4C31-7235-4351-879D-9B77D3E70F0B}" srcId="{31239DD7-1A4F-448A-AF18-9DA59502B28B}" destId="{137F6587-D28E-42AF-BB11-A29450A1E6B3}" srcOrd="5" destOrd="0" parTransId="{83EDF10E-1A02-4AAE-800F-C91C98798BCC}" sibTransId="{B3AD86DD-0669-4015-83AD-F5B71164B190}"/>
    <dgm:cxn modelId="{287A2041-6EC0-44E1-9AFB-ABC9C77DDCDE}" srcId="{59280F99-5F60-4E45-86B2-E96DF6A93AEE}" destId="{B614FEAC-B7D0-464B-8B86-CDA5E7B65E77}" srcOrd="3" destOrd="0" parTransId="{891BC476-882F-4D12-A098-25434EE6BBD4}" sibTransId="{8F4342C8-4EA1-4E8B-9A43-B8EDCA9E6097}"/>
    <dgm:cxn modelId="{E6CE9A68-DF4D-4FFF-A126-33B896CC5EBA}" type="presOf" srcId="{22ECD690-D0FC-4E1E-97CD-7C526CEFE13D}" destId="{5C574DE0-ED9E-4481-A716-740D2BA49CE3}" srcOrd="0" destOrd="0" presId="urn:microsoft.com/office/officeart/2005/8/layout/hList1"/>
    <dgm:cxn modelId="{FDCEBE6A-9CD6-4F2F-95D0-C557FAC80CF9}" type="presOf" srcId="{ED61F016-08EE-426F-9BC1-CB14EBB95C3A}" destId="{D436B6EC-C92E-442F-8FFB-42DB175E3E10}" srcOrd="0" destOrd="2" presId="urn:microsoft.com/office/officeart/2005/8/layout/hList1"/>
    <dgm:cxn modelId="{E2E43053-444D-46B3-9D2F-74F96D1AA27F}" srcId="{31239DD7-1A4F-448A-AF18-9DA59502B28B}" destId="{4BE87494-8612-4C04-BED1-A569C92B66DA}" srcOrd="0" destOrd="0" parTransId="{BCF0C5E9-5268-4BC8-8A6B-1C0906FAF263}" sibTransId="{FCD98EC0-19FA-4A9F-A08F-31F2FE026604}"/>
    <dgm:cxn modelId="{F2FCBA78-073A-4FD4-9A00-284EF04514D5}" srcId="{31239DD7-1A4F-448A-AF18-9DA59502B28B}" destId="{18FC6606-6A85-4581-B47E-442BC4DE528C}" srcOrd="6" destOrd="0" parTransId="{FEB35999-711D-4B74-A5D9-98C32B798F75}" sibTransId="{334C52F0-337D-4746-A412-1FF5164A9F86}"/>
    <dgm:cxn modelId="{BAAAEB78-C429-436D-AFCB-49C53FAA1494}" type="presOf" srcId="{74F39AB8-92D9-44E3-9B23-FF1C871F27BF}" destId="{D436B6EC-C92E-442F-8FFB-42DB175E3E10}" srcOrd="0" destOrd="7" presId="urn:microsoft.com/office/officeart/2005/8/layout/hList1"/>
    <dgm:cxn modelId="{BB4C4759-B105-444D-A7B7-E1AB94ACA01F}" type="presOf" srcId="{832C6777-B681-4B64-970F-5DE20504B631}" destId="{673F42CF-E43B-4A0B-943E-A7E3797D2250}" srcOrd="0" destOrd="0" presId="urn:microsoft.com/office/officeart/2005/8/layout/hList1"/>
    <dgm:cxn modelId="{7C8E2D7A-2952-4CE0-A6AC-5FD98BA4A818}" type="presOf" srcId="{36AEE70B-F594-4CCB-8F89-48079B98DF89}" destId="{5C574DE0-ED9E-4481-A716-740D2BA49CE3}" srcOrd="0" destOrd="1" presId="urn:microsoft.com/office/officeart/2005/8/layout/hList1"/>
    <dgm:cxn modelId="{A07AE85A-FD71-40CD-B409-0E668C38BFE9}" srcId="{31239DD7-1A4F-448A-AF18-9DA59502B28B}" destId="{8EBD349E-4851-4394-ABC7-201C3C619B88}" srcOrd="3" destOrd="0" parTransId="{F097011E-72BB-4813-A38F-681730E4144E}" sibTransId="{4A39BDA1-BD19-41F7-9F26-1760012BE8DC}"/>
    <dgm:cxn modelId="{2BD7C195-46CB-46B8-8BF0-161C4D458E98}" srcId="{31239DD7-1A4F-448A-AF18-9DA59502B28B}" destId="{ED61F016-08EE-426F-9BC1-CB14EBB95C3A}" srcOrd="2" destOrd="0" parTransId="{51AAEFEF-42ED-4DB6-B56E-277AB3141CF8}" sibTransId="{ACE5E230-8399-4F7F-A686-9FABA0652ECA}"/>
    <dgm:cxn modelId="{653C5E99-1FEB-4A9C-8536-9316A4526C4D}" srcId="{31239DD7-1A4F-448A-AF18-9DA59502B28B}" destId="{FA5D4AD2-6C98-416F-A840-E4AC956A0B4A}" srcOrd="1" destOrd="0" parTransId="{8F6D73E6-6A8A-4035-B6F0-AD23B2FED9C8}" sibTransId="{8D8F3D4D-41CB-4D34-B3FF-79ACC5A2798E}"/>
    <dgm:cxn modelId="{0A7EC499-2541-435E-A1CD-3DEDFA379AAC}" srcId="{832C6777-B681-4B64-970F-5DE20504B631}" destId="{31239DD7-1A4F-448A-AF18-9DA59502B28B}" srcOrd="0" destOrd="0" parTransId="{A87AF745-9E16-458F-BC4B-4B78BFF5813A}" sibTransId="{7C7B3F0D-D9B1-4CB1-89A8-90F61B5EC9C3}"/>
    <dgm:cxn modelId="{C7B09F9D-0302-40D1-B9E3-3724CC74C9E8}" srcId="{832C6777-B681-4B64-970F-5DE20504B631}" destId="{59280F99-5F60-4E45-86B2-E96DF6A93AEE}" srcOrd="1" destOrd="0" parTransId="{B30F605A-2CE8-4D40-8DF3-766554C6B01C}" sibTransId="{0C09318E-9A00-4237-B123-5825EAC9752B}"/>
    <dgm:cxn modelId="{BC16E5A3-36A6-4034-9CCB-67C48B2996D1}" type="presOf" srcId="{137F6587-D28E-42AF-BB11-A29450A1E6B3}" destId="{D436B6EC-C92E-442F-8FFB-42DB175E3E10}" srcOrd="0" destOrd="5" presId="urn:microsoft.com/office/officeart/2005/8/layout/hList1"/>
    <dgm:cxn modelId="{8EBA8EA4-CC7F-4E15-AFA8-22841AD99DF3}" type="presOf" srcId="{457C4163-A8BF-4C6F-91C5-051AD15F52F5}" destId="{D436B6EC-C92E-442F-8FFB-42DB175E3E10}" srcOrd="0" destOrd="4" presId="urn:microsoft.com/office/officeart/2005/8/layout/hList1"/>
    <dgm:cxn modelId="{975393B2-C7D1-4C06-93CF-77B49B7E3AD5}" type="presOf" srcId="{59280F99-5F60-4E45-86B2-E96DF6A93AEE}" destId="{5156A2C0-0556-4315-9C09-67157BCA162F}" srcOrd="0" destOrd="0" presId="urn:microsoft.com/office/officeart/2005/8/layout/hList1"/>
    <dgm:cxn modelId="{80B086BB-8401-4AD8-BDA5-0DEF5E0F8702}" type="presOf" srcId="{C8A8C5EB-5A52-4F13-935E-91C5DAF2EF4C}" destId="{5C574DE0-ED9E-4481-A716-740D2BA49CE3}" srcOrd="0" destOrd="2" presId="urn:microsoft.com/office/officeart/2005/8/layout/hList1"/>
    <dgm:cxn modelId="{E27257BC-DF5A-4C1A-BC62-D851478CB495}" srcId="{59280F99-5F60-4E45-86B2-E96DF6A93AEE}" destId="{22ECD690-D0FC-4E1E-97CD-7C526CEFE13D}" srcOrd="0" destOrd="0" parTransId="{EFBC8663-5296-4C57-9CE1-221D95855A64}" sibTransId="{17ECA917-73A1-4CCF-B01E-A5D869D52E63}"/>
    <dgm:cxn modelId="{6252F1C4-E352-4BF6-9F6D-8A0F0A3023E4}" type="presOf" srcId="{18FC6606-6A85-4581-B47E-442BC4DE528C}" destId="{D436B6EC-C92E-442F-8FFB-42DB175E3E10}" srcOrd="0" destOrd="6" presId="urn:microsoft.com/office/officeart/2005/8/layout/hList1"/>
    <dgm:cxn modelId="{C36A58C6-1BAA-4D76-B604-C0A5EBEA3EA6}" type="presOf" srcId="{4BE87494-8612-4C04-BED1-A569C92B66DA}" destId="{D436B6EC-C92E-442F-8FFB-42DB175E3E10}" srcOrd="0" destOrd="0" presId="urn:microsoft.com/office/officeart/2005/8/layout/hList1"/>
    <dgm:cxn modelId="{241B25C9-3F3D-4F61-8C36-784E66E490A0}" srcId="{59280F99-5F60-4E45-86B2-E96DF6A93AEE}" destId="{C8A8C5EB-5A52-4F13-935E-91C5DAF2EF4C}" srcOrd="2" destOrd="0" parTransId="{31427B91-12C4-4920-A6B1-15BCF3170FE5}" sibTransId="{5B184E80-9EF7-460A-842F-63431DF72D2A}"/>
    <dgm:cxn modelId="{61B5ECD5-B770-4182-B6EE-B90165187E62}" srcId="{31239DD7-1A4F-448A-AF18-9DA59502B28B}" destId="{971675C6-B48D-404C-8A63-C5218F529757}" srcOrd="8" destOrd="0" parTransId="{9FEA633E-F9DA-4B46-AD0F-E9CCC2C5CF32}" sibTransId="{B0A63468-56AF-4FCC-891F-50AD4BD91115}"/>
    <dgm:cxn modelId="{9819FFD9-16A4-4428-AB4F-E93014EE1770}" srcId="{31239DD7-1A4F-448A-AF18-9DA59502B28B}" destId="{74F39AB8-92D9-44E3-9B23-FF1C871F27BF}" srcOrd="7" destOrd="0" parTransId="{53C70ECF-78C1-4044-BE54-698EA9F3F3E2}" sibTransId="{A932FBFF-F11B-4719-8275-D85FE74A4460}"/>
    <dgm:cxn modelId="{24BE7FDC-23C2-432B-8B31-AA2730F4DDF2}" type="presOf" srcId="{B614FEAC-B7D0-464B-8B86-CDA5E7B65E77}" destId="{5C574DE0-ED9E-4481-A716-740D2BA49CE3}" srcOrd="0" destOrd="3" presId="urn:microsoft.com/office/officeart/2005/8/layout/hList1"/>
    <dgm:cxn modelId="{CC8823E2-B213-4758-A3B0-949385629EB4}" type="presOf" srcId="{31239DD7-1A4F-448A-AF18-9DA59502B28B}" destId="{4F8578CC-7A8B-45DD-93C3-687AAF945674}" srcOrd="0" destOrd="0" presId="urn:microsoft.com/office/officeart/2005/8/layout/hList1"/>
    <dgm:cxn modelId="{F5811BE4-18D1-437A-BD27-F51DEB89DE67}" srcId="{59280F99-5F60-4E45-86B2-E96DF6A93AEE}" destId="{36AEE70B-F594-4CCB-8F89-48079B98DF89}" srcOrd="1" destOrd="0" parTransId="{39F1BB08-8194-49DB-8DD6-630AD5D78537}" sibTransId="{AA44F6E1-0E8B-40CC-91CD-388C3A977E94}"/>
    <dgm:cxn modelId="{439FC0A6-7F22-4A51-927F-61E0F4E4CC95}" type="presParOf" srcId="{673F42CF-E43B-4A0B-943E-A7E3797D2250}" destId="{51478252-6722-41D1-805B-DC88836E8868}" srcOrd="0" destOrd="0" presId="urn:microsoft.com/office/officeart/2005/8/layout/hList1"/>
    <dgm:cxn modelId="{1E39DCA3-D2A2-4EA4-8B23-6AA0D123AD06}" type="presParOf" srcId="{51478252-6722-41D1-805B-DC88836E8868}" destId="{4F8578CC-7A8B-45DD-93C3-687AAF945674}" srcOrd="0" destOrd="0" presId="urn:microsoft.com/office/officeart/2005/8/layout/hList1"/>
    <dgm:cxn modelId="{FA93BEE4-A84C-42B9-9752-1BD7A6FA4950}" type="presParOf" srcId="{51478252-6722-41D1-805B-DC88836E8868}" destId="{D436B6EC-C92E-442F-8FFB-42DB175E3E10}" srcOrd="1" destOrd="0" presId="urn:microsoft.com/office/officeart/2005/8/layout/hList1"/>
    <dgm:cxn modelId="{8497B1A4-CDC4-4366-B52F-6173EF32BEA5}" type="presParOf" srcId="{673F42CF-E43B-4A0B-943E-A7E3797D2250}" destId="{7C14F31C-F948-40B0-B582-59F1B070C093}" srcOrd="1" destOrd="0" presId="urn:microsoft.com/office/officeart/2005/8/layout/hList1"/>
    <dgm:cxn modelId="{0EBED122-84C3-4E15-8284-76928DC818D6}" type="presParOf" srcId="{673F42CF-E43B-4A0B-943E-A7E3797D2250}" destId="{5B7B6F34-87E9-4259-8EE3-16FAEFD28F8D}" srcOrd="2" destOrd="0" presId="urn:microsoft.com/office/officeart/2005/8/layout/hList1"/>
    <dgm:cxn modelId="{DC6986B8-1443-4315-9AD0-D3E1CC7A9F01}" type="presParOf" srcId="{5B7B6F34-87E9-4259-8EE3-16FAEFD28F8D}" destId="{5156A2C0-0556-4315-9C09-67157BCA162F}" srcOrd="0" destOrd="0" presId="urn:microsoft.com/office/officeart/2005/8/layout/hList1"/>
    <dgm:cxn modelId="{D88E877C-5732-409A-9180-963962EF8DEB}" type="presParOf" srcId="{5B7B6F34-87E9-4259-8EE3-16FAEFD28F8D}" destId="{5C574DE0-ED9E-4481-A716-740D2BA49CE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035D0B-D086-4E45-9EAA-8DBBF1D243E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E14AEB55-F7AE-4801-8BD8-2B104087DFFF}">
      <dgm:prSet phldrT="[Texto]"/>
      <dgm:spPr/>
      <dgm:t>
        <a:bodyPr/>
        <a:lstStyle/>
        <a:p>
          <a:r>
            <a:rPr lang="es-ES_tradnl" b="1">
              <a:latin typeface="+mj-lt"/>
              <a:ea typeface="ＭＳ Ｐゴシック" charset="-128"/>
              <a:cs typeface="ＭＳ Ｐゴシック" charset="-128"/>
            </a:rPr>
            <a:t>Clases de riesgos empresariales</a:t>
          </a:r>
          <a:endParaRPr lang="es-ES" dirty="0"/>
        </a:p>
      </dgm:t>
    </dgm:pt>
    <dgm:pt modelId="{D5A86115-5763-468C-9480-D62502AF46C5}" type="parTrans" cxnId="{549B6DD3-67E2-4A77-AD4A-C1CC7E05F530}">
      <dgm:prSet/>
      <dgm:spPr/>
      <dgm:t>
        <a:bodyPr/>
        <a:lstStyle/>
        <a:p>
          <a:endParaRPr lang="es-ES"/>
        </a:p>
      </dgm:t>
    </dgm:pt>
    <dgm:pt modelId="{045649B4-FA82-4350-916E-C50AFCD253A5}" type="sibTrans" cxnId="{549B6DD3-67E2-4A77-AD4A-C1CC7E05F530}">
      <dgm:prSet/>
      <dgm:spPr/>
      <dgm:t>
        <a:bodyPr/>
        <a:lstStyle/>
        <a:p>
          <a:endParaRPr lang="es-ES"/>
        </a:p>
      </dgm:t>
    </dgm:pt>
    <dgm:pt modelId="{7554A26E-CF32-4025-A619-E1F006EAE8E1}">
      <dgm:prSet phldrT="[Texto]"/>
      <dgm:spPr/>
      <dgm:t>
        <a:bodyPr/>
        <a:lstStyle/>
        <a:p>
          <a:pPr>
            <a:buFontTx/>
            <a:buChar char="•"/>
          </a:pPr>
          <a:r>
            <a:rPr lang="es-ES_tradnl" altLang="es-ES" b="1" dirty="0"/>
            <a:t>Atendiendo a su origen:</a:t>
          </a:r>
          <a:endParaRPr lang="es-ES" b="1" dirty="0"/>
        </a:p>
      </dgm:t>
    </dgm:pt>
    <dgm:pt modelId="{D6078822-99E0-404B-A692-0772D9AC2F7E}" type="parTrans" cxnId="{95834398-180C-4E8B-9008-61CCD9CE744D}">
      <dgm:prSet/>
      <dgm:spPr/>
      <dgm:t>
        <a:bodyPr/>
        <a:lstStyle/>
        <a:p>
          <a:endParaRPr lang="es-ES"/>
        </a:p>
      </dgm:t>
    </dgm:pt>
    <dgm:pt modelId="{71C0C9A6-42D9-4FC1-86AC-E93C6FE00A4A}" type="sibTrans" cxnId="{95834398-180C-4E8B-9008-61CCD9CE744D}">
      <dgm:prSet/>
      <dgm:spPr/>
      <dgm:t>
        <a:bodyPr/>
        <a:lstStyle/>
        <a:p>
          <a:endParaRPr lang="es-ES"/>
        </a:p>
      </dgm:t>
    </dgm:pt>
    <dgm:pt modelId="{D16E125B-41C3-4DA3-9381-611BF208559D}">
      <dgm:prSet phldrT="[Texto]"/>
      <dgm:spPr/>
      <dgm:t>
        <a:bodyPr/>
        <a:lstStyle/>
        <a:p>
          <a:r>
            <a:rPr lang="es-ES_tradnl" altLang="es-ES" b="1"/>
            <a:t>Gestión de riesgos empresariales</a:t>
          </a:r>
          <a:endParaRPr lang="es-ES" dirty="0"/>
        </a:p>
      </dgm:t>
    </dgm:pt>
    <dgm:pt modelId="{11381FD3-3D90-4BB1-A335-2E86C2027F7A}" type="parTrans" cxnId="{A2AB0EEF-B1E5-47C0-9CD2-25B0914D7E10}">
      <dgm:prSet/>
      <dgm:spPr/>
      <dgm:t>
        <a:bodyPr/>
        <a:lstStyle/>
        <a:p>
          <a:endParaRPr lang="es-ES"/>
        </a:p>
      </dgm:t>
    </dgm:pt>
    <dgm:pt modelId="{FF2360E1-8526-4BE3-A444-151506B250EE}" type="sibTrans" cxnId="{A2AB0EEF-B1E5-47C0-9CD2-25B0914D7E10}">
      <dgm:prSet/>
      <dgm:spPr/>
      <dgm:t>
        <a:bodyPr/>
        <a:lstStyle/>
        <a:p>
          <a:endParaRPr lang="es-ES"/>
        </a:p>
      </dgm:t>
    </dgm:pt>
    <dgm:pt modelId="{06D4E103-03ED-4547-98A4-F91A3B89FDAA}">
      <dgm:prSet/>
      <dgm:spPr/>
      <dgm:t>
        <a:bodyPr/>
        <a:lstStyle/>
        <a:p>
          <a:r>
            <a:rPr lang="es-ES_tradnl" altLang="es-ES" b="1" dirty="0"/>
            <a:t>Atendiendo a las consecuencias de la materialización del riesgo:</a:t>
          </a:r>
        </a:p>
      </dgm:t>
    </dgm:pt>
    <dgm:pt modelId="{7D641A3F-2AEB-4952-84CD-B15CA9C71321}" type="parTrans" cxnId="{7C5DBBA1-610F-4640-82F9-4A1F1E9329CA}">
      <dgm:prSet/>
      <dgm:spPr/>
      <dgm:t>
        <a:bodyPr/>
        <a:lstStyle/>
        <a:p>
          <a:endParaRPr lang="es-ES"/>
        </a:p>
      </dgm:t>
    </dgm:pt>
    <dgm:pt modelId="{A7AB5D14-B802-468D-8C78-7381BC6381FE}" type="sibTrans" cxnId="{7C5DBBA1-610F-4640-82F9-4A1F1E9329CA}">
      <dgm:prSet/>
      <dgm:spPr/>
      <dgm:t>
        <a:bodyPr/>
        <a:lstStyle/>
        <a:p>
          <a:endParaRPr lang="es-ES"/>
        </a:p>
      </dgm:t>
    </dgm:pt>
    <dgm:pt modelId="{A317F579-222F-49F6-9D4B-49AE803B9655}">
      <dgm:prSet/>
      <dgm:spPr/>
      <dgm:t>
        <a:bodyPr/>
        <a:lstStyle/>
        <a:p>
          <a:r>
            <a:rPr lang="es-ES_tradnl" altLang="es-ES" b="1" dirty="0"/>
            <a:t>Atendiendo a las causas:</a:t>
          </a:r>
        </a:p>
      </dgm:t>
    </dgm:pt>
    <dgm:pt modelId="{098C17D5-1FD2-4E67-AEB0-ECCB29F8E2F6}" type="parTrans" cxnId="{10EB0AE3-9813-46DC-84DE-EA96D767F16D}">
      <dgm:prSet/>
      <dgm:spPr/>
      <dgm:t>
        <a:bodyPr/>
        <a:lstStyle/>
        <a:p>
          <a:endParaRPr lang="es-ES"/>
        </a:p>
      </dgm:t>
    </dgm:pt>
    <dgm:pt modelId="{F7D0B40E-F5E7-46CF-A133-1190A9E0922A}" type="sibTrans" cxnId="{10EB0AE3-9813-46DC-84DE-EA96D767F16D}">
      <dgm:prSet/>
      <dgm:spPr/>
      <dgm:t>
        <a:bodyPr/>
        <a:lstStyle/>
        <a:p>
          <a:endParaRPr lang="es-ES"/>
        </a:p>
      </dgm:t>
    </dgm:pt>
    <dgm:pt modelId="{4FCA453F-D527-4A89-900E-18B4FEB82846}">
      <dgm:prSet phldrT="[Texto]"/>
      <dgm:spPr/>
      <dgm:t>
        <a:bodyPr/>
        <a:lstStyle/>
        <a:p>
          <a:pPr>
            <a:buFontTx/>
            <a:buNone/>
          </a:pPr>
          <a:r>
            <a:rPr lang="es-ES_tradnl" altLang="es-ES" dirty="0"/>
            <a:t>1º- Identificación de riesgos.</a:t>
          </a:r>
          <a:endParaRPr lang="es-ES" dirty="0"/>
        </a:p>
      </dgm:t>
    </dgm:pt>
    <dgm:pt modelId="{B94C2877-40CE-4337-989B-7C929E17FECF}" type="parTrans" cxnId="{1D4DC5E1-28B1-40D8-86C5-73B7E1395E8A}">
      <dgm:prSet/>
      <dgm:spPr/>
      <dgm:t>
        <a:bodyPr/>
        <a:lstStyle/>
        <a:p>
          <a:endParaRPr lang="es-ES"/>
        </a:p>
      </dgm:t>
    </dgm:pt>
    <dgm:pt modelId="{ACAFD5D2-1F3A-467E-812D-8D6C0067448C}" type="sibTrans" cxnId="{1D4DC5E1-28B1-40D8-86C5-73B7E1395E8A}">
      <dgm:prSet/>
      <dgm:spPr/>
      <dgm:t>
        <a:bodyPr/>
        <a:lstStyle/>
        <a:p>
          <a:endParaRPr lang="es-ES"/>
        </a:p>
      </dgm:t>
    </dgm:pt>
    <dgm:pt modelId="{D75C9637-5757-42C8-87A7-006C166256F5}">
      <dgm:prSet/>
      <dgm:spPr/>
      <dgm:t>
        <a:bodyPr/>
        <a:lstStyle/>
        <a:p>
          <a:pPr>
            <a:buFontTx/>
            <a:buNone/>
          </a:pPr>
          <a:r>
            <a:rPr lang="es-ES_tradnl" altLang="es-ES" dirty="0"/>
            <a:t>2º- Clasificación de riesgos (puros o especulativos).</a:t>
          </a:r>
        </a:p>
      </dgm:t>
    </dgm:pt>
    <dgm:pt modelId="{408210F3-12A7-421D-A003-F1D7E68F8E67}" type="parTrans" cxnId="{AC2976AE-77F9-4194-B381-3D8349138DB8}">
      <dgm:prSet/>
      <dgm:spPr/>
      <dgm:t>
        <a:bodyPr/>
        <a:lstStyle/>
        <a:p>
          <a:endParaRPr lang="es-ES"/>
        </a:p>
      </dgm:t>
    </dgm:pt>
    <dgm:pt modelId="{5DE52284-6445-4912-B60A-9A512BE02569}" type="sibTrans" cxnId="{AC2976AE-77F9-4194-B381-3D8349138DB8}">
      <dgm:prSet/>
      <dgm:spPr/>
      <dgm:t>
        <a:bodyPr/>
        <a:lstStyle/>
        <a:p>
          <a:endParaRPr lang="es-ES"/>
        </a:p>
      </dgm:t>
    </dgm:pt>
    <dgm:pt modelId="{10F72240-695D-4E34-97EC-284EE4400730}">
      <dgm:prSet/>
      <dgm:spPr/>
      <dgm:t>
        <a:bodyPr/>
        <a:lstStyle/>
        <a:p>
          <a:pPr>
            <a:buFontTx/>
            <a:buNone/>
          </a:pPr>
          <a:r>
            <a:rPr lang="es-ES_tradnl" altLang="es-ES" dirty="0"/>
            <a:t>3º- Evaluación de riesgos: frecuencia e intensidad.</a:t>
          </a:r>
        </a:p>
      </dgm:t>
    </dgm:pt>
    <dgm:pt modelId="{D4BD8D35-CCF1-403B-83E4-26F1A910B447}" type="parTrans" cxnId="{6F3217C7-DF55-4E9F-8A76-1E21D9D8249B}">
      <dgm:prSet/>
      <dgm:spPr/>
      <dgm:t>
        <a:bodyPr/>
        <a:lstStyle/>
        <a:p>
          <a:endParaRPr lang="es-ES"/>
        </a:p>
      </dgm:t>
    </dgm:pt>
    <dgm:pt modelId="{DCEB6E3B-2B2A-493B-824B-F7053C525990}" type="sibTrans" cxnId="{6F3217C7-DF55-4E9F-8A76-1E21D9D8249B}">
      <dgm:prSet/>
      <dgm:spPr/>
      <dgm:t>
        <a:bodyPr/>
        <a:lstStyle/>
        <a:p>
          <a:endParaRPr lang="es-ES"/>
        </a:p>
      </dgm:t>
    </dgm:pt>
    <dgm:pt modelId="{A20B6DE9-F895-4A92-94BD-0D13C996D0CA}">
      <dgm:prSet/>
      <dgm:spPr/>
      <dgm:t>
        <a:bodyPr/>
        <a:lstStyle/>
        <a:p>
          <a:pPr>
            <a:buFontTx/>
            <a:buNone/>
          </a:pPr>
          <a:r>
            <a:rPr lang="es-ES_tradnl" altLang="es-ES" dirty="0"/>
            <a:t>4º- Planificación de riesgos: toma de decisiones para minimizar los efectos.</a:t>
          </a:r>
        </a:p>
      </dgm:t>
    </dgm:pt>
    <dgm:pt modelId="{9283F06F-7407-4B83-B656-3B2F50BB0951}" type="parTrans" cxnId="{DAB770DD-8802-4358-A3AF-B69BF676DEAB}">
      <dgm:prSet/>
      <dgm:spPr/>
      <dgm:t>
        <a:bodyPr/>
        <a:lstStyle/>
        <a:p>
          <a:endParaRPr lang="es-ES"/>
        </a:p>
      </dgm:t>
    </dgm:pt>
    <dgm:pt modelId="{A5CC90E3-2EEE-4FDD-AC66-9D451FC34A06}" type="sibTrans" cxnId="{DAB770DD-8802-4358-A3AF-B69BF676DEAB}">
      <dgm:prSet/>
      <dgm:spPr/>
      <dgm:t>
        <a:bodyPr/>
        <a:lstStyle/>
        <a:p>
          <a:endParaRPr lang="es-ES"/>
        </a:p>
      </dgm:t>
    </dgm:pt>
    <dgm:pt modelId="{26F5FB2F-1F25-4FB2-9CEE-009C68728372}">
      <dgm:prSet/>
      <dgm:spPr/>
      <dgm:t>
        <a:bodyPr/>
        <a:lstStyle/>
        <a:p>
          <a:pPr>
            <a:buFontTx/>
            <a:buNone/>
          </a:pPr>
          <a:r>
            <a:rPr lang="es-ES_tradnl" altLang="es-ES" dirty="0"/>
            <a:t>5º- Control de las decisiones sobre el riesgo.</a:t>
          </a:r>
        </a:p>
      </dgm:t>
    </dgm:pt>
    <dgm:pt modelId="{F519A189-5E06-4AE7-BAC9-C78D123CD3E9}" type="parTrans" cxnId="{685E6B90-F166-4C4F-A475-80D9F386C0DF}">
      <dgm:prSet/>
      <dgm:spPr/>
      <dgm:t>
        <a:bodyPr/>
        <a:lstStyle/>
        <a:p>
          <a:endParaRPr lang="es-ES"/>
        </a:p>
      </dgm:t>
    </dgm:pt>
    <dgm:pt modelId="{3DA6CEE6-9821-4D4A-929C-EC88F807E800}" type="sibTrans" cxnId="{685E6B90-F166-4C4F-A475-80D9F386C0DF}">
      <dgm:prSet/>
      <dgm:spPr/>
      <dgm:t>
        <a:bodyPr/>
        <a:lstStyle/>
        <a:p>
          <a:endParaRPr lang="es-ES"/>
        </a:p>
      </dgm:t>
    </dgm:pt>
    <dgm:pt modelId="{30CC93BA-0091-4A80-B0BB-A1BE6CFCDB1E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_tradnl" altLang="es-ES" dirty="0"/>
            <a:t> riesgos externos y riesgos internos.</a:t>
          </a:r>
          <a:endParaRPr lang="es-ES" dirty="0"/>
        </a:p>
      </dgm:t>
    </dgm:pt>
    <dgm:pt modelId="{CB1E1967-D37E-412D-BAB2-0D19019E96FD}" type="parTrans" cxnId="{C7BE2346-78BB-4101-B0CD-917725267545}">
      <dgm:prSet/>
      <dgm:spPr/>
      <dgm:t>
        <a:bodyPr/>
        <a:lstStyle/>
        <a:p>
          <a:endParaRPr lang="es-ES"/>
        </a:p>
      </dgm:t>
    </dgm:pt>
    <dgm:pt modelId="{3FD4E73B-F93E-4CDB-9E3B-77DF90EE67D2}" type="sibTrans" cxnId="{C7BE2346-78BB-4101-B0CD-917725267545}">
      <dgm:prSet/>
      <dgm:spPr/>
      <dgm:t>
        <a:bodyPr/>
        <a:lstStyle/>
        <a:p>
          <a:endParaRPr lang="es-ES"/>
        </a:p>
      </dgm:t>
    </dgm:pt>
    <dgm:pt modelId="{22386A7D-1BCF-4062-B6FF-5C453F95307A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_tradnl" altLang="es-ES" dirty="0"/>
            <a:t>riesgos puros y riesgos especulativos.</a:t>
          </a:r>
        </a:p>
      </dgm:t>
    </dgm:pt>
    <dgm:pt modelId="{EFC56F06-FE5F-4B58-A4AC-56C16047F779}" type="parTrans" cxnId="{83B21AD6-A28C-48D8-8155-92688D6430D1}">
      <dgm:prSet/>
      <dgm:spPr/>
      <dgm:t>
        <a:bodyPr/>
        <a:lstStyle/>
        <a:p>
          <a:endParaRPr lang="es-ES"/>
        </a:p>
      </dgm:t>
    </dgm:pt>
    <dgm:pt modelId="{F277EA5B-9EE5-4456-A35E-7CC3CE7A8D36}" type="sibTrans" cxnId="{83B21AD6-A28C-48D8-8155-92688D6430D1}">
      <dgm:prSet/>
      <dgm:spPr/>
      <dgm:t>
        <a:bodyPr/>
        <a:lstStyle/>
        <a:p>
          <a:endParaRPr lang="es-ES"/>
        </a:p>
      </dgm:t>
    </dgm:pt>
    <dgm:pt modelId="{E155CA97-A13B-42FA-AC15-FF14B85E5D1A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_tradnl" altLang="es-ES" dirty="0"/>
            <a:t>riesgos económicos, de mercado, de insolvencia, de crédito, tecnológicos, riesgo organizacional, de reputación, de legalidad y catastróficos.</a:t>
          </a:r>
        </a:p>
      </dgm:t>
    </dgm:pt>
    <dgm:pt modelId="{D57C299C-FB86-448B-B3E2-2CC152AB27AA}" type="parTrans" cxnId="{3478782E-022F-48EE-B5D1-32C0BE519717}">
      <dgm:prSet/>
      <dgm:spPr/>
      <dgm:t>
        <a:bodyPr/>
        <a:lstStyle/>
        <a:p>
          <a:endParaRPr lang="es-ES"/>
        </a:p>
      </dgm:t>
    </dgm:pt>
    <dgm:pt modelId="{B0B94C96-0E1B-4196-9AC4-D22556403D0D}" type="sibTrans" cxnId="{3478782E-022F-48EE-B5D1-32C0BE519717}">
      <dgm:prSet/>
      <dgm:spPr/>
      <dgm:t>
        <a:bodyPr/>
        <a:lstStyle/>
        <a:p>
          <a:endParaRPr lang="es-ES"/>
        </a:p>
      </dgm:t>
    </dgm:pt>
    <dgm:pt modelId="{731CAB91-7E0F-4101-B71A-9ED975583D0F}" type="pres">
      <dgm:prSet presAssocID="{8B035D0B-D086-4E45-9EAA-8DBBF1D243E6}" presName="linear" presStyleCnt="0">
        <dgm:presLayoutVars>
          <dgm:dir/>
          <dgm:animLvl val="lvl"/>
          <dgm:resizeHandles val="exact"/>
        </dgm:presLayoutVars>
      </dgm:prSet>
      <dgm:spPr/>
    </dgm:pt>
    <dgm:pt modelId="{9471F617-5E52-49AA-AA90-22064B22B2B2}" type="pres">
      <dgm:prSet presAssocID="{E14AEB55-F7AE-4801-8BD8-2B104087DFFF}" presName="parentLin" presStyleCnt="0"/>
      <dgm:spPr/>
    </dgm:pt>
    <dgm:pt modelId="{E3D31923-07CB-4152-9586-8D8C2A6D1679}" type="pres">
      <dgm:prSet presAssocID="{E14AEB55-F7AE-4801-8BD8-2B104087DFFF}" presName="parentLeftMargin" presStyleLbl="node1" presStyleIdx="0" presStyleCnt="2"/>
      <dgm:spPr/>
    </dgm:pt>
    <dgm:pt modelId="{0E17537B-7EDF-4702-94DF-2894299EF6E2}" type="pres">
      <dgm:prSet presAssocID="{E14AEB55-F7AE-4801-8BD8-2B104087DFF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F497933-9302-4A49-944C-6E2900AE1333}" type="pres">
      <dgm:prSet presAssocID="{E14AEB55-F7AE-4801-8BD8-2B104087DFFF}" presName="negativeSpace" presStyleCnt="0"/>
      <dgm:spPr/>
    </dgm:pt>
    <dgm:pt modelId="{ED778B0E-F8AC-4077-8928-090CEFD8D766}" type="pres">
      <dgm:prSet presAssocID="{E14AEB55-F7AE-4801-8BD8-2B104087DFFF}" presName="childText" presStyleLbl="conFgAcc1" presStyleIdx="0" presStyleCnt="2">
        <dgm:presLayoutVars>
          <dgm:bulletEnabled val="1"/>
        </dgm:presLayoutVars>
      </dgm:prSet>
      <dgm:spPr/>
    </dgm:pt>
    <dgm:pt modelId="{0F72FAB6-352C-4825-8EED-A6CEDA98A4B4}" type="pres">
      <dgm:prSet presAssocID="{045649B4-FA82-4350-916E-C50AFCD253A5}" presName="spaceBetweenRectangles" presStyleCnt="0"/>
      <dgm:spPr/>
    </dgm:pt>
    <dgm:pt modelId="{7F2E9A2B-F18D-4365-95A6-56C87E283601}" type="pres">
      <dgm:prSet presAssocID="{D16E125B-41C3-4DA3-9381-611BF208559D}" presName="parentLin" presStyleCnt="0"/>
      <dgm:spPr/>
    </dgm:pt>
    <dgm:pt modelId="{79560A40-00DE-473E-A4AF-F27830B5DA24}" type="pres">
      <dgm:prSet presAssocID="{D16E125B-41C3-4DA3-9381-611BF208559D}" presName="parentLeftMargin" presStyleLbl="node1" presStyleIdx="0" presStyleCnt="2"/>
      <dgm:spPr/>
    </dgm:pt>
    <dgm:pt modelId="{A5CD2AB1-8A1A-4311-9366-53266D769A80}" type="pres">
      <dgm:prSet presAssocID="{D16E125B-41C3-4DA3-9381-611BF208559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53C2D64-93B5-41A2-BF6F-26530052068C}" type="pres">
      <dgm:prSet presAssocID="{D16E125B-41C3-4DA3-9381-611BF208559D}" presName="negativeSpace" presStyleCnt="0"/>
      <dgm:spPr/>
    </dgm:pt>
    <dgm:pt modelId="{A4189009-F091-42D4-807B-A335C98EE67E}" type="pres">
      <dgm:prSet presAssocID="{D16E125B-41C3-4DA3-9381-611BF208559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B307506-9577-4D57-9AEC-D792AFE0A73D}" type="presOf" srcId="{8B035D0B-D086-4E45-9EAA-8DBBF1D243E6}" destId="{731CAB91-7E0F-4101-B71A-9ED975583D0F}" srcOrd="0" destOrd="0" presId="urn:microsoft.com/office/officeart/2005/8/layout/list1"/>
    <dgm:cxn modelId="{E5C6100D-A7AD-4A56-B15D-59092AB4A59E}" type="presOf" srcId="{4FCA453F-D527-4A89-900E-18B4FEB82846}" destId="{A4189009-F091-42D4-807B-A335C98EE67E}" srcOrd="0" destOrd="0" presId="urn:microsoft.com/office/officeart/2005/8/layout/list1"/>
    <dgm:cxn modelId="{3478782E-022F-48EE-B5D1-32C0BE519717}" srcId="{A317F579-222F-49F6-9D4B-49AE803B9655}" destId="{E155CA97-A13B-42FA-AC15-FF14B85E5D1A}" srcOrd="0" destOrd="0" parTransId="{D57C299C-FB86-448B-B3E2-2CC152AB27AA}" sibTransId="{B0B94C96-0E1B-4196-9AC4-D22556403D0D}"/>
    <dgm:cxn modelId="{E9B22832-73E9-4864-815C-7145BE54C4C3}" type="presOf" srcId="{E155CA97-A13B-42FA-AC15-FF14B85E5D1A}" destId="{ED778B0E-F8AC-4077-8928-090CEFD8D766}" srcOrd="0" destOrd="5" presId="urn:microsoft.com/office/officeart/2005/8/layout/list1"/>
    <dgm:cxn modelId="{3409EB32-78A9-40F4-8A14-0685037858FF}" type="presOf" srcId="{E14AEB55-F7AE-4801-8BD8-2B104087DFFF}" destId="{E3D31923-07CB-4152-9586-8D8C2A6D1679}" srcOrd="0" destOrd="0" presId="urn:microsoft.com/office/officeart/2005/8/layout/list1"/>
    <dgm:cxn modelId="{5B52EA3A-914C-4E17-B093-A127E1528AB5}" type="presOf" srcId="{D16E125B-41C3-4DA3-9381-611BF208559D}" destId="{A5CD2AB1-8A1A-4311-9366-53266D769A80}" srcOrd="1" destOrd="0" presId="urn:microsoft.com/office/officeart/2005/8/layout/list1"/>
    <dgm:cxn modelId="{32BD1946-2BFB-4540-9F4A-028438BFFEEE}" type="presOf" srcId="{26F5FB2F-1F25-4FB2-9CEE-009C68728372}" destId="{A4189009-F091-42D4-807B-A335C98EE67E}" srcOrd="0" destOrd="4" presId="urn:microsoft.com/office/officeart/2005/8/layout/list1"/>
    <dgm:cxn modelId="{C7BE2346-78BB-4101-B0CD-917725267545}" srcId="{7554A26E-CF32-4025-A619-E1F006EAE8E1}" destId="{30CC93BA-0091-4A80-B0BB-A1BE6CFCDB1E}" srcOrd="0" destOrd="0" parTransId="{CB1E1967-D37E-412D-BAB2-0D19019E96FD}" sibTransId="{3FD4E73B-F93E-4CDB-9E3B-77DF90EE67D2}"/>
    <dgm:cxn modelId="{3E115689-3C60-4E32-BC83-099BB8BE8E8F}" type="presOf" srcId="{A317F579-222F-49F6-9D4B-49AE803B9655}" destId="{ED778B0E-F8AC-4077-8928-090CEFD8D766}" srcOrd="0" destOrd="4" presId="urn:microsoft.com/office/officeart/2005/8/layout/list1"/>
    <dgm:cxn modelId="{685E6B90-F166-4C4F-A475-80D9F386C0DF}" srcId="{D16E125B-41C3-4DA3-9381-611BF208559D}" destId="{26F5FB2F-1F25-4FB2-9CEE-009C68728372}" srcOrd="4" destOrd="0" parTransId="{F519A189-5E06-4AE7-BAC9-C78D123CD3E9}" sibTransId="{3DA6CEE6-9821-4D4A-929C-EC88F807E800}"/>
    <dgm:cxn modelId="{E1143291-BCB0-4427-8A9F-53A5605DC52E}" type="presOf" srcId="{30CC93BA-0091-4A80-B0BB-A1BE6CFCDB1E}" destId="{ED778B0E-F8AC-4077-8928-090CEFD8D766}" srcOrd="0" destOrd="1" presId="urn:microsoft.com/office/officeart/2005/8/layout/list1"/>
    <dgm:cxn modelId="{95834398-180C-4E8B-9008-61CCD9CE744D}" srcId="{E14AEB55-F7AE-4801-8BD8-2B104087DFFF}" destId="{7554A26E-CF32-4025-A619-E1F006EAE8E1}" srcOrd="0" destOrd="0" parTransId="{D6078822-99E0-404B-A692-0772D9AC2F7E}" sibTransId="{71C0C9A6-42D9-4FC1-86AC-E93C6FE00A4A}"/>
    <dgm:cxn modelId="{7C5DBBA1-610F-4640-82F9-4A1F1E9329CA}" srcId="{E14AEB55-F7AE-4801-8BD8-2B104087DFFF}" destId="{06D4E103-03ED-4547-98A4-F91A3B89FDAA}" srcOrd="1" destOrd="0" parTransId="{7D641A3F-2AEB-4952-84CD-B15CA9C71321}" sibTransId="{A7AB5D14-B802-468D-8C78-7381BC6381FE}"/>
    <dgm:cxn modelId="{34053DA3-BFCB-41A7-AA4E-5F8FAE3DED8D}" type="presOf" srcId="{7554A26E-CF32-4025-A619-E1F006EAE8E1}" destId="{ED778B0E-F8AC-4077-8928-090CEFD8D766}" srcOrd="0" destOrd="0" presId="urn:microsoft.com/office/officeart/2005/8/layout/list1"/>
    <dgm:cxn modelId="{A6D1B6AD-93E1-48F5-AB69-EB5A87082916}" type="presOf" srcId="{06D4E103-03ED-4547-98A4-F91A3B89FDAA}" destId="{ED778B0E-F8AC-4077-8928-090CEFD8D766}" srcOrd="0" destOrd="2" presId="urn:microsoft.com/office/officeart/2005/8/layout/list1"/>
    <dgm:cxn modelId="{AC2976AE-77F9-4194-B381-3D8349138DB8}" srcId="{D16E125B-41C3-4DA3-9381-611BF208559D}" destId="{D75C9637-5757-42C8-87A7-006C166256F5}" srcOrd="1" destOrd="0" parTransId="{408210F3-12A7-421D-A003-F1D7E68F8E67}" sibTransId="{5DE52284-6445-4912-B60A-9A512BE02569}"/>
    <dgm:cxn modelId="{2F30D8B7-4C3B-4113-B1AD-D058AD88B1E9}" type="presOf" srcId="{A20B6DE9-F895-4A92-94BD-0D13C996D0CA}" destId="{A4189009-F091-42D4-807B-A335C98EE67E}" srcOrd="0" destOrd="3" presId="urn:microsoft.com/office/officeart/2005/8/layout/list1"/>
    <dgm:cxn modelId="{6F3217C7-DF55-4E9F-8A76-1E21D9D8249B}" srcId="{D16E125B-41C3-4DA3-9381-611BF208559D}" destId="{10F72240-695D-4E34-97EC-284EE4400730}" srcOrd="2" destOrd="0" parTransId="{D4BD8D35-CCF1-403B-83E4-26F1A910B447}" sibTransId="{DCEB6E3B-2B2A-493B-824B-F7053C525990}"/>
    <dgm:cxn modelId="{549B6DD3-67E2-4A77-AD4A-C1CC7E05F530}" srcId="{8B035D0B-D086-4E45-9EAA-8DBBF1D243E6}" destId="{E14AEB55-F7AE-4801-8BD8-2B104087DFFF}" srcOrd="0" destOrd="0" parTransId="{D5A86115-5763-468C-9480-D62502AF46C5}" sibTransId="{045649B4-FA82-4350-916E-C50AFCD253A5}"/>
    <dgm:cxn modelId="{83B21AD6-A28C-48D8-8155-92688D6430D1}" srcId="{06D4E103-03ED-4547-98A4-F91A3B89FDAA}" destId="{22386A7D-1BCF-4062-B6FF-5C453F95307A}" srcOrd="0" destOrd="0" parTransId="{EFC56F06-FE5F-4B58-A4AC-56C16047F779}" sibTransId="{F277EA5B-9EE5-4456-A35E-7CC3CE7A8D36}"/>
    <dgm:cxn modelId="{8DAB40D6-0E5B-4155-896F-0406634E53B7}" type="presOf" srcId="{22386A7D-1BCF-4062-B6FF-5C453F95307A}" destId="{ED778B0E-F8AC-4077-8928-090CEFD8D766}" srcOrd="0" destOrd="3" presId="urn:microsoft.com/office/officeart/2005/8/layout/list1"/>
    <dgm:cxn modelId="{DAB770DD-8802-4358-A3AF-B69BF676DEAB}" srcId="{D16E125B-41C3-4DA3-9381-611BF208559D}" destId="{A20B6DE9-F895-4A92-94BD-0D13C996D0CA}" srcOrd="3" destOrd="0" parTransId="{9283F06F-7407-4B83-B656-3B2F50BB0951}" sibTransId="{A5CC90E3-2EEE-4FDD-AC66-9D451FC34A06}"/>
    <dgm:cxn modelId="{1D4DC5E1-28B1-40D8-86C5-73B7E1395E8A}" srcId="{D16E125B-41C3-4DA3-9381-611BF208559D}" destId="{4FCA453F-D527-4A89-900E-18B4FEB82846}" srcOrd="0" destOrd="0" parTransId="{B94C2877-40CE-4337-989B-7C929E17FECF}" sibTransId="{ACAFD5D2-1F3A-467E-812D-8D6C0067448C}"/>
    <dgm:cxn modelId="{10EB0AE3-9813-46DC-84DE-EA96D767F16D}" srcId="{E14AEB55-F7AE-4801-8BD8-2B104087DFFF}" destId="{A317F579-222F-49F6-9D4B-49AE803B9655}" srcOrd="2" destOrd="0" parTransId="{098C17D5-1FD2-4E67-AEB0-ECCB29F8E2F6}" sibTransId="{F7D0B40E-F5E7-46CF-A133-1190A9E0922A}"/>
    <dgm:cxn modelId="{DEBFBBE4-6257-4E48-8B5B-42A462C97263}" type="presOf" srcId="{D16E125B-41C3-4DA3-9381-611BF208559D}" destId="{79560A40-00DE-473E-A4AF-F27830B5DA24}" srcOrd="0" destOrd="0" presId="urn:microsoft.com/office/officeart/2005/8/layout/list1"/>
    <dgm:cxn modelId="{CBDD27E6-595C-4D1B-99C6-5DFF9855BD6E}" type="presOf" srcId="{10F72240-695D-4E34-97EC-284EE4400730}" destId="{A4189009-F091-42D4-807B-A335C98EE67E}" srcOrd="0" destOrd="2" presId="urn:microsoft.com/office/officeart/2005/8/layout/list1"/>
    <dgm:cxn modelId="{787D29E9-00EE-4B16-8D94-513133EEF274}" type="presOf" srcId="{D75C9637-5757-42C8-87A7-006C166256F5}" destId="{A4189009-F091-42D4-807B-A335C98EE67E}" srcOrd="0" destOrd="1" presId="urn:microsoft.com/office/officeart/2005/8/layout/list1"/>
    <dgm:cxn modelId="{A2AB0EEF-B1E5-47C0-9CD2-25B0914D7E10}" srcId="{8B035D0B-D086-4E45-9EAA-8DBBF1D243E6}" destId="{D16E125B-41C3-4DA3-9381-611BF208559D}" srcOrd="1" destOrd="0" parTransId="{11381FD3-3D90-4BB1-A335-2E86C2027F7A}" sibTransId="{FF2360E1-8526-4BE3-A444-151506B250EE}"/>
    <dgm:cxn modelId="{FF262EF8-13DA-462D-8F98-CF041DD118AB}" type="presOf" srcId="{E14AEB55-F7AE-4801-8BD8-2B104087DFFF}" destId="{0E17537B-7EDF-4702-94DF-2894299EF6E2}" srcOrd="1" destOrd="0" presId="urn:microsoft.com/office/officeart/2005/8/layout/list1"/>
    <dgm:cxn modelId="{F521360B-1541-4A7A-94CA-8629D309F0B9}" type="presParOf" srcId="{731CAB91-7E0F-4101-B71A-9ED975583D0F}" destId="{9471F617-5E52-49AA-AA90-22064B22B2B2}" srcOrd="0" destOrd="0" presId="urn:microsoft.com/office/officeart/2005/8/layout/list1"/>
    <dgm:cxn modelId="{229BB25C-67E5-4085-AF8D-7522973C8DB1}" type="presParOf" srcId="{9471F617-5E52-49AA-AA90-22064B22B2B2}" destId="{E3D31923-07CB-4152-9586-8D8C2A6D1679}" srcOrd="0" destOrd="0" presId="urn:microsoft.com/office/officeart/2005/8/layout/list1"/>
    <dgm:cxn modelId="{539BB0C4-FDC7-4E6B-A2D8-B86AFA1E8D0B}" type="presParOf" srcId="{9471F617-5E52-49AA-AA90-22064B22B2B2}" destId="{0E17537B-7EDF-4702-94DF-2894299EF6E2}" srcOrd="1" destOrd="0" presId="urn:microsoft.com/office/officeart/2005/8/layout/list1"/>
    <dgm:cxn modelId="{C79326C1-F8BF-4E9D-975A-A74F4F941383}" type="presParOf" srcId="{731CAB91-7E0F-4101-B71A-9ED975583D0F}" destId="{EF497933-9302-4A49-944C-6E2900AE1333}" srcOrd="1" destOrd="0" presId="urn:microsoft.com/office/officeart/2005/8/layout/list1"/>
    <dgm:cxn modelId="{6A808054-4D9B-4471-8DAD-1AD305C04A1C}" type="presParOf" srcId="{731CAB91-7E0F-4101-B71A-9ED975583D0F}" destId="{ED778B0E-F8AC-4077-8928-090CEFD8D766}" srcOrd="2" destOrd="0" presId="urn:microsoft.com/office/officeart/2005/8/layout/list1"/>
    <dgm:cxn modelId="{2E195057-BCB1-483B-97C9-C2E756053F93}" type="presParOf" srcId="{731CAB91-7E0F-4101-B71A-9ED975583D0F}" destId="{0F72FAB6-352C-4825-8EED-A6CEDA98A4B4}" srcOrd="3" destOrd="0" presId="urn:microsoft.com/office/officeart/2005/8/layout/list1"/>
    <dgm:cxn modelId="{D37D7BF7-5F79-4D18-8259-38B8CE252433}" type="presParOf" srcId="{731CAB91-7E0F-4101-B71A-9ED975583D0F}" destId="{7F2E9A2B-F18D-4365-95A6-56C87E283601}" srcOrd="4" destOrd="0" presId="urn:microsoft.com/office/officeart/2005/8/layout/list1"/>
    <dgm:cxn modelId="{8DACAA0A-81E7-4359-81DE-5BBFD32039D2}" type="presParOf" srcId="{7F2E9A2B-F18D-4365-95A6-56C87E283601}" destId="{79560A40-00DE-473E-A4AF-F27830B5DA24}" srcOrd="0" destOrd="0" presId="urn:microsoft.com/office/officeart/2005/8/layout/list1"/>
    <dgm:cxn modelId="{2CF1A55E-F66A-488B-88CF-A202F5D3D175}" type="presParOf" srcId="{7F2E9A2B-F18D-4365-95A6-56C87E283601}" destId="{A5CD2AB1-8A1A-4311-9366-53266D769A80}" srcOrd="1" destOrd="0" presId="urn:microsoft.com/office/officeart/2005/8/layout/list1"/>
    <dgm:cxn modelId="{8EFB02C0-2909-44A2-B781-566D439CA76B}" type="presParOf" srcId="{731CAB91-7E0F-4101-B71A-9ED975583D0F}" destId="{853C2D64-93B5-41A2-BF6F-26530052068C}" srcOrd="5" destOrd="0" presId="urn:microsoft.com/office/officeart/2005/8/layout/list1"/>
    <dgm:cxn modelId="{6B138DF4-4813-4A98-B810-CC5EC14986DF}" type="presParOf" srcId="{731CAB91-7E0F-4101-B71A-9ED975583D0F}" destId="{A4189009-F091-42D4-807B-A335C98EE67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33499-894B-483D-A1EE-45556E455FC1}">
      <dsp:nvSpPr>
        <dsp:cNvPr id="0" name=""/>
        <dsp:cNvSpPr/>
      </dsp:nvSpPr>
      <dsp:spPr>
        <a:xfrm>
          <a:off x="0" y="275859"/>
          <a:ext cx="705656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49259-BEBE-4774-94E1-EAFE848EE35E}">
      <dsp:nvSpPr>
        <dsp:cNvPr id="0" name=""/>
        <dsp:cNvSpPr/>
      </dsp:nvSpPr>
      <dsp:spPr>
        <a:xfrm>
          <a:off x="352828" y="39699"/>
          <a:ext cx="4939594" cy="472320"/>
        </a:xfrm>
        <a:prstGeom prst="roundRect">
          <a:avLst/>
        </a:prstGeom>
        <a:solidFill>
          <a:schemeClr val="accent6"/>
        </a:solidFill>
        <a:ln w="22225" cap="rnd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86705" tIns="0" rIns="18670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Tipos de emprendedores </a:t>
          </a:r>
        </a:p>
      </dsp:txBody>
      <dsp:txXfrm>
        <a:off x="375885" y="62756"/>
        <a:ext cx="4893480" cy="426206"/>
      </dsp:txXfrm>
    </dsp:sp>
    <dsp:sp modelId="{4E05CE06-B283-4310-A04D-3E4163CFB7EC}">
      <dsp:nvSpPr>
        <dsp:cNvPr id="0" name=""/>
        <dsp:cNvSpPr/>
      </dsp:nvSpPr>
      <dsp:spPr>
        <a:xfrm>
          <a:off x="0" y="1001619"/>
          <a:ext cx="705656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CE59B-A946-4B30-80E2-EE69FF02DF99}">
      <dsp:nvSpPr>
        <dsp:cNvPr id="0" name=""/>
        <dsp:cNvSpPr/>
      </dsp:nvSpPr>
      <dsp:spPr>
        <a:xfrm>
          <a:off x="352828" y="765459"/>
          <a:ext cx="596213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705" tIns="0" rIns="18670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s-ES_tradnl" altLang="es-ES" sz="1800" kern="1200" dirty="0"/>
            <a:t>Intraemprendedor: trabajador que innova en su empresa.</a:t>
          </a:r>
          <a:endParaRPr lang="es-ES" sz="1800" kern="1200" dirty="0"/>
        </a:p>
      </dsp:txBody>
      <dsp:txXfrm>
        <a:off x="375885" y="788516"/>
        <a:ext cx="5916025" cy="426206"/>
      </dsp:txXfrm>
    </dsp:sp>
    <dsp:sp modelId="{D7F7DB1E-1EA4-473E-9DB6-DD8BAB2E50E6}">
      <dsp:nvSpPr>
        <dsp:cNvPr id="0" name=""/>
        <dsp:cNvSpPr/>
      </dsp:nvSpPr>
      <dsp:spPr>
        <a:xfrm>
          <a:off x="0" y="1831346"/>
          <a:ext cx="7056563" cy="171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668" tIns="333248" rIns="5476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altLang="es-ES" sz="1400" kern="1200" dirty="0"/>
            <a:t>Persona emprendedora vocacional.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altLang="es-ES" sz="1400" kern="1200" dirty="0"/>
            <a:t>Trabajador experimentado que se establece por su cuenta.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altLang="es-ES" sz="1400" kern="1200" dirty="0"/>
            <a:t>Emprendedor que materializa un proyecto surgido de un spin-off: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altLang="es-ES" sz="1400" kern="1200" dirty="0"/>
            <a:t>Spin-off empresarial (la nueva empresa procede de otra ya existente).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altLang="es-ES" sz="1400" kern="1200" dirty="0"/>
            <a:t>Spin-off académico (materialización práctica de investigaciones teóricas).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altLang="es-ES" sz="1400" kern="1200" dirty="0"/>
            <a:t>Emprendedor por necesidad (normalmente en paro)</a:t>
          </a:r>
        </a:p>
      </dsp:txBody>
      <dsp:txXfrm>
        <a:off x="0" y="1831346"/>
        <a:ext cx="7056563" cy="1713600"/>
      </dsp:txXfrm>
    </dsp:sp>
    <dsp:sp modelId="{1DFA7C70-6619-4DCC-9605-3AD78D6C6E27}">
      <dsp:nvSpPr>
        <dsp:cNvPr id="0" name=""/>
        <dsp:cNvSpPr/>
      </dsp:nvSpPr>
      <dsp:spPr>
        <a:xfrm>
          <a:off x="352828" y="1491219"/>
          <a:ext cx="6295660" cy="5762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705" tIns="0" rIns="18670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ES" sz="1800" kern="1200" dirty="0"/>
            <a:t>Emprendedor independiente: trabajador que inicia un proyecto empresarial. Responde a estos perfiles:</a:t>
          </a:r>
        </a:p>
      </dsp:txBody>
      <dsp:txXfrm>
        <a:off x="380960" y="1519351"/>
        <a:ext cx="6239396" cy="520023"/>
      </dsp:txXfrm>
    </dsp:sp>
    <dsp:sp modelId="{BAF48AFF-E8DB-4A2F-8C0E-52C680D0B2A9}">
      <dsp:nvSpPr>
        <dsp:cNvPr id="0" name=""/>
        <dsp:cNvSpPr/>
      </dsp:nvSpPr>
      <dsp:spPr>
        <a:xfrm>
          <a:off x="0" y="4230272"/>
          <a:ext cx="705656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0759E-339F-400E-BFFD-D5271CD2BE8B}">
      <dsp:nvSpPr>
        <dsp:cNvPr id="0" name=""/>
        <dsp:cNvSpPr/>
      </dsp:nvSpPr>
      <dsp:spPr>
        <a:xfrm>
          <a:off x="352828" y="3631346"/>
          <a:ext cx="6371137" cy="7953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705" tIns="0" rIns="18670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ES" sz="1800" kern="1200" dirty="0"/>
            <a:t>Emprendedor social: persona que toma iniciativas empresariales priorizando  la responsabilidad social sobre el beneficio propio.</a:t>
          </a:r>
        </a:p>
      </dsp:txBody>
      <dsp:txXfrm>
        <a:off x="391656" y="3670174"/>
        <a:ext cx="6293481" cy="717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D11D1-ED62-4D94-BC9B-31BD19DE6DBF}">
      <dsp:nvSpPr>
        <dsp:cNvPr id="0" name=""/>
        <dsp:cNvSpPr/>
      </dsp:nvSpPr>
      <dsp:spPr>
        <a:xfrm>
          <a:off x="0" y="141377"/>
          <a:ext cx="11274272" cy="115945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s-ES_tradnl" altLang="es-ES" sz="2000" kern="1200" dirty="0">
              <a:ea typeface="ＭＳ Ｐゴシック" panose="020B0600070205080204" pitchFamily="34" charset="-128"/>
            </a:rPr>
            <a:t>La persona que desee poner en marcha una empresa debe tener unas capacidades y habilidades que conforman el perfil del emprendedor, y éstas son de dos tipos: personales y sociales.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s-ES_tradnl" sz="2000" kern="1200" dirty="0">
              <a:ea typeface="ＭＳ Ｐゴシック" panose="020B0600070205080204" pitchFamily="34" charset="-128"/>
            </a:rPr>
            <a:t>Es necesario conocerlas pata poder autoevaluarse como potenciales emprendedores y conocer nuestros puntos fuertes y débiles. </a:t>
          </a:r>
          <a:endParaRPr lang="es-ES" sz="2000" kern="1200" dirty="0"/>
        </a:p>
      </dsp:txBody>
      <dsp:txXfrm>
        <a:off x="56600" y="197977"/>
        <a:ext cx="11161072" cy="1046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578CC-7A8B-45DD-93C3-687AAF945674}">
      <dsp:nvSpPr>
        <dsp:cNvPr id="0" name=""/>
        <dsp:cNvSpPr/>
      </dsp:nvSpPr>
      <dsp:spPr>
        <a:xfrm>
          <a:off x="35" y="50740"/>
          <a:ext cx="3363502" cy="460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ES" sz="1600" kern="1200" dirty="0">
              <a:ea typeface="ＭＳ Ｐゴシック" panose="020B0600070205080204" pitchFamily="34" charset="-128"/>
            </a:rPr>
            <a:t>Capacidades personales</a:t>
          </a:r>
          <a:endParaRPr lang="es-ES" sz="1600" kern="1200" dirty="0"/>
        </a:p>
      </dsp:txBody>
      <dsp:txXfrm>
        <a:off x="35" y="50740"/>
        <a:ext cx="3363502" cy="460800"/>
      </dsp:txXfrm>
    </dsp:sp>
    <dsp:sp modelId="{D436B6EC-C92E-442F-8FFB-42DB175E3E10}">
      <dsp:nvSpPr>
        <dsp:cNvPr id="0" name=""/>
        <dsp:cNvSpPr/>
      </dsp:nvSpPr>
      <dsp:spPr>
        <a:xfrm>
          <a:off x="35" y="511541"/>
          <a:ext cx="3363502" cy="24156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altLang="es-ES" sz="1600" kern="1200" dirty="0">
              <a:ea typeface="ＭＳ Ｐゴシック" panose="020B0600070205080204" pitchFamily="34" charset="-128"/>
            </a:rPr>
            <a:t>Creatividad.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altLang="es-ES" sz="1600" kern="1200" dirty="0">
              <a:ea typeface="ＭＳ Ｐゴシック" panose="020B0600070205080204" pitchFamily="34" charset="-128"/>
            </a:rPr>
            <a:t>Iniciativa.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altLang="es-ES" sz="1600" kern="1200" dirty="0">
              <a:ea typeface="ＭＳ Ｐゴシック" panose="020B0600070205080204" pitchFamily="34" charset="-128"/>
            </a:rPr>
            <a:t>Innovación.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altLang="es-ES" sz="1600" kern="1200" dirty="0">
              <a:ea typeface="ＭＳ Ｐゴシック" panose="020B0600070205080204" pitchFamily="34" charset="-128"/>
            </a:rPr>
            <a:t>Autoestima.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altLang="es-ES" sz="1600" kern="1200" dirty="0">
              <a:ea typeface="ＭＳ Ｐゴシック" panose="020B0600070205080204" pitchFamily="34" charset="-128"/>
            </a:rPr>
            <a:t>Conocimientos profesionales.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altLang="es-ES" sz="1600" kern="1200" dirty="0">
              <a:ea typeface="ＭＳ Ｐゴシック" panose="020B0600070205080204" pitchFamily="34" charset="-128"/>
            </a:rPr>
            <a:t>Orientación al logro.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altLang="es-ES" sz="1600" kern="1200" dirty="0">
              <a:ea typeface="ＭＳ Ｐゴシック" panose="020B0600070205080204" pitchFamily="34" charset="-128"/>
            </a:rPr>
            <a:t>Tenacidad y perseverancia.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altLang="es-ES" sz="1600" kern="1200" dirty="0">
              <a:ea typeface="ＭＳ Ｐゴシック" panose="020B0600070205080204" pitchFamily="34" charset="-128"/>
            </a:rPr>
            <a:t>Responsabilidad.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altLang="es-ES" sz="1600" kern="1200" dirty="0">
              <a:ea typeface="ＭＳ Ｐゴシック" panose="020B0600070205080204" pitchFamily="34" charset="-128"/>
            </a:rPr>
            <a:t>Asunción del riesgo.</a:t>
          </a:r>
        </a:p>
      </dsp:txBody>
      <dsp:txXfrm>
        <a:off x="35" y="511541"/>
        <a:ext cx="3363502" cy="2415600"/>
      </dsp:txXfrm>
    </dsp:sp>
    <dsp:sp modelId="{5156A2C0-0556-4315-9C09-67157BCA162F}">
      <dsp:nvSpPr>
        <dsp:cNvPr id="0" name=""/>
        <dsp:cNvSpPr/>
      </dsp:nvSpPr>
      <dsp:spPr>
        <a:xfrm>
          <a:off x="3834428" y="50740"/>
          <a:ext cx="3363502" cy="460800"/>
        </a:xfrm>
        <a:prstGeom prst="rect">
          <a:avLst/>
        </a:prstGeom>
        <a:solidFill>
          <a:schemeClr val="accent4">
            <a:hueOff val="-690521"/>
            <a:satOff val="42677"/>
            <a:lumOff val="-1765"/>
            <a:alphaOff val="0"/>
          </a:schemeClr>
        </a:solidFill>
        <a:ln w="22225" cap="rnd" cmpd="sng" algn="ctr">
          <a:solidFill>
            <a:schemeClr val="accent4">
              <a:hueOff val="-690521"/>
              <a:satOff val="42677"/>
              <a:lumOff val="-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ES" sz="1600" kern="1200">
              <a:ea typeface="ＭＳ Ｐゴシック" panose="020B0600070205080204" pitchFamily="34" charset="-128"/>
            </a:rPr>
            <a:t>Capacidades sociales</a:t>
          </a:r>
          <a:endParaRPr lang="es-ES_tradnl" altLang="es-ES" sz="1600" kern="1200" dirty="0">
            <a:ea typeface="ＭＳ Ｐゴシック" panose="020B0600070205080204" pitchFamily="34" charset="-128"/>
          </a:endParaRPr>
        </a:p>
      </dsp:txBody>
      <dsp:txXfrm>
        <a:off x="3834428" y="50740"/>
        <a:ext cx="3363502" cy="460800"/>
      </dsp:txXfrm>
    </dsp:sp>
    <dsp:sp modelId="{5C574DE0-ED9E-4481-A716-740D2BA49CE3}">
      <dsp:nvSpPr>
        <dsp:cNvPr id="0" name=""/>
        <dsp:cNvSpPr/>
      </dsp:nvSpPr>
      <dsp:spPr>
        <a:xfrm>
          <a:off x="3834428" y="511541"/>
          <a:ext cx="3363502" cy="2415600"/>
        </a:xfrm>
        <a:prstGeom prst="rect">
          <a:avLst/>
        </a:prstGeom>
        <a:solidFill>
          <a:schemeClr val="accent4">
            <a:tint val="40000"/>
            <a:alpha val="90000"/>
            <a:hueOff val="-487091"/>
            <a:satOff val="34885"/>
            <a:lumOff val="427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-487091"/>
              <a:satOff val="34885"/>
              <a:lumOff val="4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altLang="es-ES" sz="1600" kern="1200" dirty="0">
              <a:ea typeface="ＭＳ Ｐゴシック" panose="020B0600070205080204" pitchFamily="34" charset="-128"/>
            </a:rPr>
            <a:t>Liderazgo.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altLang="es-ES" sz="1600" kern="1200" dirty="0">
              <a:ea typeface="ＭＳ Ｐゴシック" panose="020B0600070205080204" pitchFamily="34" charset="-128"/>
            </a:rPr>
            <a:t>Espíritu de equipo.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altLang="es-ES" sz="1600" kern="1200" dirty="0">
              <a:ea typeface="ＭＳ Ｐゴシック" panose="020B0600070205080204" pitchFamily="34" charset="-128"/>
            </a:rPr>
            <a:t>Solidaridad.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altLang="es-ES" sz="1600" kern="1200" dirty="0">
              <a:ea typeface="ＭＳ Ｐゴシック" panose="020B0600070205080204" pitchFamily="34" charset="-128"/>
            </a:rPr>
            <a:t>Capacidad de comunicación.</a:t>
          </a:r>
        </a:p>
      </dsp:txBody>
      <dsp:txXfrm>
        <a:off x="3834428" y="511541"/>
        <a:ext cx="3363502" cy="2415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78B0E-F8AC-4077-8928-090CEFD8D766}">
      <dsp:nvSpPr>
        <dsp:cNvPr id="0" name=""/>
        <dsp:cNvSpPr/>
      </dsp:nvSpPr>
      <dsp:spPr>
        <a:xfrm>
          <a:off x="0" y="381127"/>
          <a:ext cx="7670380" cy="211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307" tIns="333248" rIns="59530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"/>
          </a:pPr>
          <a:r>
            <a:rPr lang="es-ES_tradnl" altLang="es-ES" sz="1600" b="1" kern="1200" dirty="0"/>
            <a:t>Atendiendo a su origen:</a:t>
          </a:r>
          <a:endParaRPr lang="es-ES" sz="1600" b="1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ES_tradnl" altLang="es-ES" sz="1600" kern="1200" dirty="0"/>
            <a:t> riesgos externos y riesgos internos.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altLang="es-ES" sz="1600" b="1" kern="1200" dirty="0"/>
            <a:t>Atendiendo a las consecuencias de la materialización del riesgo: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ES_tradnl" altLang="es-ES" sz="1600" kern="1200" dirty="0"/>
            <a:t>riesgos puros y riesgos especulativos.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altLang="es-ES" sz="1600" b="1" kern="1200" dirty="0"/>
            <a:t>Atendiendo a las causas: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s-ES_tradnl" altLang="es-ES" sz="1600" kern="1200" dirty="0"/>
            <a:t>riesgos económicos, de mercado, de insolvencia, de crédito, tecnológicos, riesgo organizacional, de reputación, de legalidad y catastróficos.</a:t>
          </a:r>
        </a:p>
      </dsp:txBody>
      <dsp:txXfrm>
        <a:off x="0" y="381127"/>
        <a:ext cx="7670380" cy="2116800"/>
      </dsp:txXfrm>
    </dsp:sp>
    <dsp:sp modelId="{0E17537B-7EDF-4702-94DF-2894299EF6E2}">
      <dsp:nvSpPr>
        <dsp:cNvPr id="0" name=""/>
        <dsp:cNvSpPr/>
      </dsp:nvSpPr>
      <dsp:spPr>
        <a:xfrm>
          <a:off x="383519" y="144967"/>
          <a:ext cx="5369266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945" tIns="0" rIns="20294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>
              <a:latin typeface="+mj-lt"/>
              <a:ea typeface="ＭＳ Ｐゴシック" charset="-128"/>
              <a:cs typeface="ＭＳ Ｐゴシック" charset="-128"/>
            </a:rPr>
            <a:t>Clases de riesgos empresariales</a:t>
          </a:r>
          <a:endParaRPr lang="es-ES" sz="1600" kern="1200" dirty="0"/>
        </a:p>
      </dsp:txBody>
      <dsp:txXfrm>
        <a:off x="406576" y="168024"/>
        <a:ext cx="5323152" cy="426206"/>
      </dsp:txXfrm>
    </dsp:sp>
    <dsp:sp modelId="{A4189009-F091-42D4-807B-A335C98EE67E}">
      <dsp:nvSpPr>
        <dsp:cNvPr id="0" name=""/>
        <dsp:cNvSpPr/>
      </dsp:nvSpPr>
      <dsp:spPr>
        <a:xfrm>
          <a:off x="0" y="2820487"/>
          <a:ext cx="767038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1318709"/>
              <a:satOff val="-9404"/>
              <a:lumOff val="-1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307" tIns="333248" rIns="59530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s-ES_tradnl" altLang="es-ES" sz="1600" kern="1200" dirty="0"/>
            <a:t>1º- Identificación de riesgos.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s-ES_tradnl" altLang="es-ES" sz="1600" kern="1200" dirty="0"/>
            <a:t>2º- Clasificación de riesgos (puros o especulativos).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s-ES_tradnl" altLang="es-ES" sz="1600" kern="1200" dirty="0"/>
            <a:t>3º- Evaluación de riesgos: frecuencia e intensidad.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s-ES_tradnl" altLang="es-ES" sz="1600" kern="1200" dirty="0"/>
            <a:t>4º- Planificación de riesgos: toma de decisiones para minimizar los efectos.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s-ES_tradnl" altLang="es-ES" sz="1600" kern="1200" dirty="0"/>
            <a:t>5º- Control de las decisiones sobre el riesgo.</a:t>
          </a:r>
        </a:p>
      </dsp:txBody>
      <dsp:txXfrm>
        <a:off x="0" y="2820487"/>
        <a:ext cx="7670380" cy="1663200"/>
      </dsp:txXfrm>
    </dsp:sp>
    <dsp:sp modelId="{A5CD2AB1-8A1A-4311-9366-53266D769A80}">
      <dsp:nvSpPr>
        <dsp:cNvPr id="0" name=""/>
        <dsp:cNvSpPr/>
      </dsp:nvSpPr>
      <dsp:spPr>
        <a:xfrm>
          <a:off x="383519" y="2584327"/>
          <a:ext cx="5369266" cy="472320"/>
        </a:xfrm>
        <a:prstGeom prst="roundRect">
          <a:avLst/>
        </a:prstGeom>
        <a:solidFill>
          <a:schemeClr val="accent5">
            <a:hueOff val="1318709"/>
            <a:satOff val="-9404"/>
            <a:lumOff val="-17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945" tIns="0" rIns="20294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ES" sz="1600" b="1" kern="1200"/>
            <a:t>Gestión de riesgos empresariales</a:t>
          </a:r>
          <a:endParaRPr lang="es-ES" sz="1600" kern="1200" dirty="0"/>
        </a:p>
      </dsp:txBody>
      <dsp:txXfrm>
        <a:off x="406576" y="2607384"/>
        <a:ext cx="5323152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EE606-DC98-4FDC-950E-9641F7CE19EB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74126-77B0-4441-A0F8-2629BD9599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460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D42398-1687-4033-A046-64A7F5FC3017}" type="datetime1">
              <a:rPr lang="es-ES" smtClean="0"/>
              <a:t>10/10/2022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UNIDAD 1 EMPRENDIMIENTO E INICIATIVA EMPRENDEDORA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BC2B83-9616-429C-974D-426D1E5038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96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14C3-0CAB-4C95-B4AB-16BA20859EB0}" type="datetime1">
              <a:rPr lang="es-ES" smtClean="0"/>
              <a:t>10/10/2022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UNIDAD 1 EMPRENDIMIENTO E INICIATIVA EMPRENDEDORA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2B83-9616-429C-974D-426D1E5038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16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7BFC0C-01FD-4DC0-8AA9-E204E007DF25}" type="datetime1">
              <a:rPr lang="es-ES" smtClean="0"/>
              <a:t>10/10/2022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s-ES"/>
              <a:t>UNIDAD 1 EMPRENDIMIENTO E INICIATIVA EMPRENDEDORA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BC2B83-9616-429C-974D-426D1E5038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91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0185-865C-456A-8F9B-473C26C25F4F}" type="datetime1">
              <a:rPr lang="es-ES" smtClean="0"/>
              <a:t>10/10/2022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UNIDAD 1 EMPRENDIMIENTO E INICIATIVA EMPRENDEDORA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CBC2B83-9616-429C-974D-426D1E5038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3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BC9276-1415-4DFD-A61E-B10B23034F49}" type="datetime1">
              <a:rPr lang="es-ES" smtClean="0"/>
              <a:t>10/10/2022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UNIDAD 1 EMPRENDIMIENTO E INICIATIVA EMPRENDEDORA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BC2B83-9616-429C-974D-426D1E5038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68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61F4-F525-4878-B85A-7B5BE50A7C07}" type="datetime1">
              <a:rPr lang="es-ES" smtClean="0"/>
              <a:t>10/10/2022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UNIDAD 1 EMPRENDIMIENTO E INICIATIVA EMPRENDEDORA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2B83-9616-429C-974D-426D1E5038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971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2040-280B-45D0-898D-91F5D31325F9}" type="datetime1">
              <a:rPr lang="es-ES" smtClean="0"/>
              <a:t>10/10/2022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UNIDAD 1 EMPRENDIMIENTO E INICIATIVA EMPRENDEDORA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2B83-9616-429C-974D-426D1E5038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74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3F6E-D94B-4FB4-805E-659D63DD8D9B}" type="datetime1">
              <a:rPr lang="es-ES" smtClean="0"/>
              <a:t>10/10/2022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UNIDAD 1 EMPRENDIMIENTO E INICIATIVA EMPRENDEDORA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2B83-9616-429C-974D-426D1E5038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25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F0D6-E923-4347-AA1F-B9DD731025D3}" type="datetime1">
              <a:rPr lang="es-ES" smtClean="0"/>
              <a:t>10/10/2022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UNIDAD 1 EMPRENDIMIENTO E INICIATIVA EMPRENDEDORA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2B83-9616-429C-974D-426D1E5038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88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09406F-4BC5-44C9-AEC4-3DA24F550992}" type="datetime1">
              <a:rPr lang="es-ES" smtClean="0"/>
              <a:t>10/10/2022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UNIDAD 1 EMPRENDIMIENTO E INICIATIVA EMPRENDEDORA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BC2B83-9616-429C-974D-426D1E5038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30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8F67-D1CD-4052-8FCB-AAB3A6FAE6E5}" type="datetime1">
              <a:rPr lang="es-ES" smtClean="0"/>
              <a:t>10/10/2022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UNIDAD 1 EMPRENDIMIENTO E INICIATIVA EMPRENDEDORA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2B83-9616-429C-974D-426D1E5038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96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E7EE57F-E21F-4350-848C-5650C0247DD0}" type="datetime1">
              <a:rPr lang="es-ES" smtClean="0"/>
              <a:t>10/10/2022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s-ES"/>
              <a:t>UNIDAD 1 EMPRENDIMIENTO E INICIATIVA EMPRENDEDORA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CBC2B83-9616-429C-974D-426D1E50380A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428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hyperlink" Target="https://www.youtube.com/watch?v=mSodRMXPZpA&amp;t=94s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IwjbddrkqM" TargetMode="External"/><Relationship Id="rId2" Type="http://schemas.openxmlformats.org/officeDocument/2006/relationships/hyperlink" Target="https://economiadeahorro.com/crear-una-empres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6066B-1F0E-735B-87F0-A61800832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EMPRESA E INICIATIVA EMPRENDEDORA</a:t>
            </a:r>
          </a:p>
        </p:txBody>
      </p:sp>
    </p:spTree>
    <p:extLst>
      <p:ext uri="{BB962C8B-B14F-4D97-AF65-F5344CB8AC3E}">
        <p14:creationId xmlns:p14="http://schemas.microsoft.com/office/powerpoint/2010/main" val="2327482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FA8F2-D31C-004B-2690-5171E853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EL RIESGO DE LA ACTIVIDAD EMPRENDEDORA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21E9F1-73F6-C2EF-148D-21969F3C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UNIDAD 1 EMPRENDIMIENTO E INICIATIVA EMPRENDEDORA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366918-596F-8ACB-9A54-DFF2FADB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0040" y="6320708"/>
            <a:ext cx="1052508" cy="365125"/>
          </a:xfrm>
        </p:spPr>
        <p:txBody>
          <a:bodyPr/>
          <a:lstStyle/>
          <a:p>
            <a:fld id="{ACBC2B83-9616-429C-974D-426D1E50380A}" type="slidenum">
              <a:rPr lang="es-ES" smtClean="0"/>
              <a:t>10</a:t>
            </a:fld>
            <a:endParaRPr lang="es-ES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64CBD40-3124-5BCB-19B8-C1380F12C747}"/>
              </a:ext>
            </a:extLst>
          </p:cNvPr>
          <p:cNvSpPr txBox="1">
            <a:spLocks/>
          </p:cNvSpPr>
          <p:nvPr/>
        </p:nvSpPr>
        <p:spPr>
          <a:xfrm>
            <a:off x="581192" y="2049602"/>
            <a:ext cx="2623647" cy="3623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s-ES_tradnl" altLang="es-ES" dirty="0">
                <a:ea typeface="ＭＳ Ｐゴシック" panose="020B0600070205080204" pitchFamily="34" charset="-128"/>
              </a:rPr>
              <a:t>El </a:t>
            </a:r>
            <a:r>
              <a:rPr lang="es-ES_tradnl" altLang="es-ES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anose="020B0600070205080204" pitchFamily="34" charset="-128"/>
              </a:rPr>
              <a:t>riesgo empresarial </a:t>
            </a:r>
            <a:r>
              <a:rPr lang="es-ES_tradnl" altLang="es-ES" dirty="0">
                <a:ea typeface="ＭＳ Ｐゴシック" panose="020B0600070205080204" pitchFamily="34" charset="-128"/>
              </a:rPr>
              <a:t>es la probabilidad de que ocurran hechos internos o externos que afecten al cumplimiento de los objetivos previstos.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89B1E25B-C2AA-3BD3-0496-EBB6FD2FD9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9070757"/>
              </p:ext>
            </p:extLst>
          </p:nvPr>
        </p:nvGraphicFramePr>
        <p:xfrm>
          <a:off x="3940428" y="1958575"/>
          <a:ext cx="7670380" cy="4628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32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D4A39-9B51-1004-0F6B-34AC6ACA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INNOVACIÓN Y DESARROLLO ECONÓMICO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DD640-A1E8-BC6F-3C91-29F2DE5B4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05" y="1944218"/>
            <a:ext cx="11771790" cy="50055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_tradnl" altLang="es-ES" dirty="0">
                <a:ea typeface="ＭＳ Ｐゴシック" panose="020B0600070205080204" pitchFamily="34" charset="-128"/>
              </a:rPr>
              <a:t>La innovación es la implantación de cambios significativos en los productos y procesos, o la organización de la empresa para mejorar los resultados.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23E3B7-23ED-CD16-E881-E5526F2D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783" y="6297207"/>
            <a:ext cx="6917210" cy="365125"/>
          </a:xfrm>
        </p:spPr>
        <p:txBody>
          <a:bodyPr/>
          <a:lstStyle/>
          <a:p>
            <a:r>
              <a:rPr lang="es-ES" dirty="0"/>
              <a:t>UNIDAD 1 EMPRENDIMIENTO E INICIATIVA EMPRENDEDORA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734783-AE3E-2287-9019-94582994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2B83-9616-429C-974D-426D1E50380A}" type="slidenum">
              <a:rPr lang="es-ES" smtClean="0"/>
              <a:t>11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AEFA49-22AD-0A4D-3A0C-E12712DC2D6F}"/>
              </a:ext>
            </a:extLst>
          </p:cNvPr>
          <p:cNvSpPr txBox="1"/>
          <p:nvPr/>
        </p:nvSpPr>
        <p:spPr>
          <a:xfrm>
            <a:off x="440098" y="2812742"/>
            <a:ext cx="4576734" cy="33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FontTx/>
              <a:buChar char="•"/>
            </a:pPr>
            <a:r>
              <a:rPr lang="es-ES_tradnl" altLang="es-ES" sz="16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Según su originalidad:</a:t>
            </a:r>
          </a:p>
          <a:p>
            <a:pPr lvl="1" algn="just">
              <a:spcBef>
                <a:spcPct val="20000"/>
              </a:spcBef>
              <a:buFontTx/>
              <a:buChar char="–"/>
            </a:pPr>
            <a:r>
              <a:rPr lang="es-ES_tradnl" altLang="es-ES" sz="1600" dirty="0"/>
              <a:t>Innovación </a:t>
            </a:r>
            <a:r>
              <a:rPr lang="es-ES_tradnl" altLang="es-ES" sz="1600" b="1" dirty="0"/>
              <a:t>radical</a:t>
            </a:r>
            <a:r>
              <a:rPr lang="es-ES_tradnl" altLang="es-ES" sz="1600" dirty="0"/>
              <a:t>.</a:t>
            </a:r>
          </a:p>
          <a:p>
            <a:pPr lvl="1" algn="just">
              <a:spcBef>
                <a:spcPct val="20000"/>
              </a:spcBef>
              <a:buFontTx/>
              <a:buChar char="–"/>
            </a:pPr>
            <a:r>
              <a:rPr lang="es-ES_tradnl" altLang="es-ES" sz="1600" dirty="0"/>
              <a:t>Innovación </a:t>
            </a:r>
            <a:r>
              <a:rPr lang="es-ES_tradnl" altLang="es-ES" sz="1600" b="1" dirty="0"/>
              <a:t>incremental</a:t>
            </a:r>
            <a:r>
              <a:rPr lang="es-ES_tradnl" altLang="es-ES" sz="1600" dirty="0"/>
              <a:t>.</a:t>
            </a:r>
          </a:p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_tradnl" altLang="es-ES" sz="16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Según su aplicación:</a:t>
            </a:r>
          </a:p>
          <a:p>
            <a:pPr lvl="1" algn="just">
              <a:spcBef>
                <a:spcPct val="20000"/>
              </a:spcBef>
              <a:buFontTx/>
              <a:buChar char="–"/>
            </a:pPr>
            <a:r>
              <a:rPr lang="es-ES_tradnl" altLang="es-ES" sz="1600" dirty="0"/>
              <a:t>Innovación en la </a:t>
            </a:r>
            <a:r>
              <a:rPr lang="es-ES_tradnl" altLang="es-ES" sz="1600" b="1" dirty="0"/>
              <a:t>oferta</a:t>
            </a:r>
            <a:r>
              <a:rPr lang="es-ES_tradnl" altLang="es-ES" sz="1600" dirty="0"/>
              <a:t> de producto.</a:t>
            </a:r>
          </a:p>
          <a:p>
            <a:pPr lvl="1" algn="just">
              <a:spcBef>
                <a:spcPct val="20000"/>
              </a:spcBef>
              <a:buFontTx/>
              <a:buChar char="–"/>
            </a:pPr>
            <a:r>
              <a:rPr lang="es-ES_tradnl" altLang="es-ES" sz="1600" dirty="0"/>
              <a:t>Innovación del </a:t>
            </a:r>
            <a:r>
              <a:rPr lang="es-ES_tradnl" altLang="es-ES" sz="1600" b="1" dirty="0"/>
              <a:t>proceso</a:t>
            </a:r>
            <a:r>
              <a:rPr lang="es-ES_tradnl" altLang="es-ES" sz="1600" dirty="0"/>
              <a:t>, aplicando nuevas formas de:</a:t>
            </a:r>
          </a:p>
          <a:p>
            <a:pPr lvl="2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_tradnl" altLang="es-ES" sz="1600" dirty="0"/>
              <a:t>Fabricación.</a:t>
            </a:r>
          </a:p>
          <a:p>
            <a:pPr lvl="2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_tradnl" altLang="es-ES" sz="1600" dirty="0"/>
              <a:t>Logística.</a:t>
            </a:r>
          </a:p>
          <a:p>
            <a:pPr lvl="2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_tradnl" altLang="es-ES" sz="1600" dirty="0"/>
              <a:t>Organización y gestión.</a:t>
            </a:r>
          </a:p>
          <a:p>
            <a:pPr lvl="1" algn="just">
              <a:spcBef>
                <a:spcPct val="20000"/>
              </a:spcBef>
              <a:buFontTx/>
              <a:buChar char="–"/>
            </a:pPr>
            <a:r>
              <a:rPr lang="es-ES_tradnl" altLang="es-ES" sz="1600" dirty="0"/>
              <a:t>Innovación en la </a:t>
            </a:r>
            <a:r>
              <a:rPr lang="es-ES_tradnl" altLang="es-ES" sz="1600" b="1" dirty="0"/>
              <a:t>comercialización</a:t>
            </a:r>
            <a:r>
              <a:rPr lang="es-ES_tradnl" altLang="es-ES" sz="1600" dirty="0"/>
              <a:t>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E18AA49-A51F-355C-D731-BF03F450DB8B}"/>
              </a:ext>
            </a:extLst>
          </p:cNvPr>
          <p:cNvSpPr txBox="1">
            <a:spLocks/>
          </p:cNvSpPr>
          <p:nvPr/>
        </p:nvSpPr>
        <p:spPr bwMode="auto">
          <a:xfrm rot="630927">
            <a:off x="2994598" y="2684777"/>
            <a:ext cx="2625095" cy="930843"/>
          </a:xfrm>
          <a:prstGeom prst="flowChartDecision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s-ES_tradnl" altLang="es-ES" sz="1600" b="1" dirty="0">
                <a:solidFill>
                  <a:schemeClr val="tx2"/>
                </a:solidFill>
              </a:rPr>
              <a:t>Tipos de innovación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8FD91E6-4786-A905-CA92-23E4B7DF0EDC}"/>
              </a:ext>
            </a:extLst>
          </p:cNvPr>
          <p:cNvSpPr txBox="1">
            <a:spLocks/>
          </p:cNvSpPr>
          <p:nvPr/>
        </p:nvSpPr>
        <p:spPr bwMode="auto">
          <a:xfrm>
            <a:off x="6664239" y="2736285"/>
            <a:ext cx="4708056" cy="593945"/>
          </a:xfrm>
          <a:prstGeom prst="flowChartDocumen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s-ES_tradnl" altLang="es-ES" sz="1600" b="1" dirty="0">
                <a:solidFill>
                  <a:schemeClr val="tx2"/>
                </a:solidFill>
              </a:rPr>
              <a:t>Efectos de la innovación sobre la economía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1B52B423-B035-B165-A98A-29815AA6DFB1}"/>
              </a:ext>
            </a:extLst>
          </p:cNvPr>
          <p:cNvSpPr txBox="1">
            <a:spLocks/>
          </p:cNvSpPr>
          <p:nvPr/>
        </p:nvSpPr>
        <p:spPr bwMode="auto">
          <a:xfrm>
            <a:off x="6338657" y="3586434"/>
            <a:ext cx="5643238" cy="170060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s-ES_tradnl" altLang="es-ES" sz="1600" dirty="0"/>
              <a:t>Incrementa la inversión.		Incrementa la productividad.</a:t>
            </a:r>
          </a:p>
          <a:p>
            <a:pPr algn="just">
              <a:spcBef>
                <a:spcPct val="20000"/>
              </a:spcBef>
            </a:pPr>
            <a:r>
              <a:rPr lang="es-ES_tradnl" altLang="es-ES" sz="1600" dirty="0"/>
              <a:t>Incrementa la calidad.		Reduce costes.</a:t>
            </a:r>
          </a:p>
          <a:p>
            <a:pPr algn="just">
              <a:spcBef>
                <a:spcPct val="20000"/>
              </a:spcBef>
            </a:pPr>
            <a:r>
              <a:rPr lang="es-ES_tradnl" altLang="es-ES" sz="1600" dirty="0"/>
              <a:t>Incrementa la competitividad.	Desciende los precios.</a:t>
            </a:r>
          </a:p>
          <a:p>
            <a:pPr algn="just">
              <a:spcBef>
                <a:spcPct val="20000"/>
              </a:spcBef>
            </a:pPr>
            <a:r>
              <a:rPr lang="es-ES_tradnl" altLang="es-ES" sz="1600" dirty="0"/>
              <a:t>Eleva la renta nacional. 		Incrementa el empleo.</a:t>
            </a:r>
          </a:p>
          <a:p>
            <a:pPr algn="just">
              <a:spcBef>
                <a:spcPct val="20000"/>
              </a:spcBef>
            </a:pPr>
            <a:r>
              <a:rPr lang="es-ES_tradnl" altLang="es-ES" sz="1600" dirty="0"/>
              <a:t>Incrementa las ventas.</a:t>
            </a:r>
          </a:p>
          <a:p>
            <a:pPr algn="just">
              <a:spcBef>
                <a:spcPct val="20000"/>
              </a:spcBef>
            </a:pPr>
            <a:endParaRPr lang="es-ES_tradnl" altLang="es-ES" sz="1300" dirty="0"/>
          </a:p>
          <a:p>
            <a:pPr algn="just">
              <a:spcBef>
                <a:spcPct val="20000"/>
              </a:spcBef>
              <a:buFontTx/>
              <a:buChar char="•"/>
            </a:pPr>
            <a:endParaRPr lang="es-ES_tradnl" altLang="es-ES" sz="1300" dirty="0"/>
          </a:p>
          <a:p>
            <a:pPr lvl="1" algn="just">
              <a:spcBef>
                <a:spcPct val="20000"/>
              </a:spcBef>
              <a:buFontTx/>
              <a:buChar char="–"/>
            </a:pPr>
            <a:endParaRPr lang="es-ES_tradnl" altLang="es-ES" sz="13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3EA2B5C-B0DE-38D6-F910-AAA635BCFE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40404">
                  <a:alpha val="1961"/>
                </a:srgbClr>
              </a:clrFrom>
              <a:clrTo>
                <a:srgbClr val="04040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5006" y="3716078"/>
            <a:ext cx="3135880" cy="31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0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33E48-429C-3BC3-6C3A-6236A0BE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8. ECONOMÍA DEL CONOCIMIENTO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339607-2CCE-094A-7134-6288AA1B2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37" y="1921989"/>
            <a:ext cx="11181720" cy="837912"/>
          </a:xfrm>
        </p:spPr>
        <p:txBody>
          <a:bodyPr/>
          <a:lstStyle/>
          <a:p>
            <a:pPr algn="just"/>
            <a:r>
              <a:rPr lang="es-ES" dirty="0"/>
              <a:t>El nuevo modelo de economía del conocimiento ha supuesto el paso de una estrategia competitiva basada en costes y precios (modelo tradicional) a otra basada en ideas, productos diferenciados y servicios a medida.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619DFD-DAF1-8A71-AFF8-AC834A6B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UNIDAD 1 EMPRENDIMIENTO E INICIATIVA EMPRENDEDORA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ABD638-E024-2D49-2581-F39ECB77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2B83-9616-429C-974D-426D1E50380A}" type="slidenum">
              <a:rPr lang="es-ES" smtClean="0"/>
              <a:t>12</a:t>
            </a:fld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83C59CC-4057-C98F-DCDD-10FD2CEA801E}"/>
              </a:ext>
            </a:extLst>
          </p:cNvPr>
          <p:cNvSpPr txBox="1">
            <a:spLocks/>
          </p:cNvSpPr>
          <p:nvPr/>
        </p:nvSpPr>
        <p:spPr bwMode="auto">
          <a:xfrm>
            <a:off x="581192" y="2893483"/>
            <a:ext cx="4345915" cy="739882"/>
          </a:xfrm>
          <a:custGeom>
            <a:avLst/>
            <a:gdLst>
              <a:gd name="connsiteX0" fmla="*/ 0 w 4345915"/>
              <a:gd name="connsiteY0" fmla="*/ 0 h 739882"/>
              <a:gd name="connsiteX1" fmla="*/ 490468 w 4345915"/>
              <a:gd name="connsiteY1" fmla="*/ 0 h 739882"/>
              <a:gd name="connsiteX2" fmla="*/ 980935 w 4345915"/>
              <a:gd name="connsiteY2" fmla="*/ 0 h 739882"/>
              <a:gd name="connsiteX3" fmla="*/ 1558321 w 4345915"/>
              <a:gd name="connsiteY3" fmla="*/ 0 h 739882"/>
              <a:gd name="connsiteX4" fmla="*/ 2266084 w 4345915"/>
              <a:gd name="connsiteY4" fmla="*/ 0 h 739882"/>
              <a:gd name="connsiteX5" fmla="*/ 2886929 w 4345915"/>
              <a:gd name="connsiteY5" fmla="*/ 0 h 739882"/>
              <a:gd name="connsiteX6" fmla="*/ 3551233 w 4345915"/>
              <a:gd name="connsiteY6" fmla="*/ 0 h 739882"/>
              <a:gd name="connsiteX7" fmla="*/ 4345915 w 4345915"/>
              <a:gd name="connsiteY7" fmla="*/ 0 h 739882"/>
              <a:gd name="connsiteX8" fmla="*/ 4345915 w 4345915"/>
              <a:gd name="connsiteY8" fmla="*/ 480753 h 739882"/>
              <a:gd name="connsiteX9" fmla="*/ 3610815 w 4345915"/>
              <a:gd name="connsiteY9" fmla="*/ 480753 h 739882"/>
              <a:gd name="connsiteX10" fmla="*/ 2875715 w 4345915"/>
              <a:gd name="connsiteY10" fmla="*/ 480753 h 739882"/>
              <a:gd name="connsiteX11" fmla="*/ 2265443 w 4345915"/>
              <a:gd name="connsiteY11" fmla="*/ 480753 h 739882"/>
              <a:gd name="connsiteX12" fmla="*/ 2265443 w 4345915"/>
              <a:gd name="connsiteY12" fmla="*/ 554912 h 739882"/>
              <a:gd name="connsiteX13" fmla="*/ 2357928 w 4345915"/>
              <a:gd name="connsiteY13" fmla="*/ 554912 h 739882"/>
              <a:gd name="connsiteX14" fmla="*/ 2172958 w 4345915"/>
              <a:gd name="connsiteY14" fmla="*/ 739882 h 739882"/>
              <a:gd name="connsiteX15" fmla="*/ 1987987 w 4345915"/>
              <a:gd name="connsiteY15" fmla="*/ 554912 h 739882"/>
              <a:gd name="connsiteX16" fmla="*/ 2080472 w 4345915"/>
              <a:gd name="connsiteY16" fmla="*/ 554912 h 739882"/>
              <a:gd name="connsiteX17" fmla="*/ 2080472 w 4345915"/>
              <a:gd name="connsiteY17" fmla="*/ 480753 h 739882"/>
              <a:gd name="connsiteX18" fmla="*/ 1407786 w 4345915"/>
              <a:gd name="connsiteY18" fmla="*/ 480753 h 739882"/>
              <a:gd name="connsiteX19" fmla="*/ 735100 w 4345915"/>
              <a:gd name="connsiteY19" fmla="*/ 480753 h 739882"/>
              <a:gd name="connsiteX20" fmla="*/ 0 w 4345915"/>
              <a:gd name="connsiteY20" fmla="*/ 480753 h 739882"/>
              <a:gd name="connsiteX21" fmla="*/ 0 w 4345915"/>
              <a:gd name="connsiteY21" fmla="*/ 0 h 73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5915" h="739882" fill="none" extrusionOk="0">
                <a:moveTo>
                  <a:pt x="0" y="0"/>
                </a:moveTo>
                <a:cubicBezTo>
                  <a:pt x="149262" y="5923"/>
                  <a:pt x="358184" y="21970"/>
                  <a:pt x="490468" y="0"/>
                </a:cubicBezTo>
                <a:cubicBezTo>
                  <a:pt x="622752" y="-21970"/>
                  <a:pt x="834812" y="1654"/>
                  <a:pt x="980935" y="0"/>
                </a:cubicBezTo>
                <a:cubicBezTo>
                  <a:pt x="1127058" y="-1654"/>
                  <a:pt x="1400517" y="-14548"/>
                  <a:pt x="1558321" y="0"/>
                </a:cubicBezTo>
                <a:cubicBezTo>
                  <a:pt x="1716125" y="14548"/>
                  <a:pt x="2042028" y="-32207"/>
                  <a:pt x="2266084" y="0"/>
                </a:cubicBezTo>
                <a:cubicBezTo>
                  <a:pt x="2490140" y="32207"/>
                  <a:pt x="2718521" y="-4184"/>
                  <a:pt x="2886929" y="0"/>
                </a:cubicBezTo>
                <a:cubicBezTo>
                  <a:pt x="3055337" y="4184"/>
                  <a:pt x="3326191" y="18865"/>
                  <a:pt x="3551233" y="0"/>
                </a:cubicBezTo>
                <a:cubicBezTo>
                  <a:pt x="3776275" y="-18865"/>
                  <a:pt x="4182695" y="37781"/>
                  <a:pt x="4345915" y="0"/>
                </a:cubicBezTo>
                <a:cubicBezTo>
                  <a:pt x="4323241" y="172310"/>
                  <a:pt x="4335152" y="259737"/>
                  <a:pt x="4345915" y="480753"/>
                </a:cubicBezTo>
                <a:cubicBezTo>
                  <a:pt x="4130926" y="510666"/>
                  <a:pt x="3769914" y="484686"/>
                  <a:pt x="3610815" y="480753"/>
                </a:cubicBezTo>
                <a:cubicBezTo>
                  <a:pt x="3451716" y="476820"/>
                  <a:pt x="3240742" y="506308"/>
                  <a:pt x="2875715" y="480753"/>
                </a:cubicBezTo>
                <a:cubicBezTo>
                  <a:pt x="2510688" y="455198"/>
                  <a:pt x="2473505" y="503258"/>
                  <a:pt x="2265443" y="480753"/>
                </a:cubicBezTo>
                <a:cubicBezTo>
                  <a:pt x="2264018" y="509937"/>
                  <a:pt x="2262710" y="539216"/>
                  <a:pt x="2265443" y="554912"/>
                </a:cubicBezTo>
                <a:cubicBezTo>
                  <a:pt x="2300221" y="554779"/>
                  <a:pt x="2328212" y="552432"/>
                  <a:pt x="2357928" y="554912"/>
                </a:cubicBezTo>
                <a:cubicBezTo>
                  <a:pt x="2302396" y="593568"/>
                  <a:pt x="2250174" y="648311"/>
                  <a:pt x="2172958" y="739882"/>
                </a:cubicBezTo>
                <a:cubicBezTo>
                  <a:pt x="2087973" y="654922"/>
                  <a:pt x="2063592" y="641452"/>
                  <a:pt x="1987987" y="554912"/>
                </a:cubicBezTo>
                <a:cubicBezTo>
                  <a:pt x="2007357" y="552031"/>
                  <a:pt x="2059821" y="552343"/>
                  <a:pt x="2080472" y="554912"/>
                </a:cubicBezTo>
                <a:cubicBezTo>
                  <a:pt x="2083498" y="527567"/>
                  <a:pt x="2076890" y="511898"/>
                  <a:pt x="2080472" y="480753"/>
                </a:cubicBezTo>
                <a:cubicBezTo>
                  <a:pt x="1765997" y="501381"/>
                  <a:pt x="1553473" y="454979"/>
                  <a:pt x="1407786" y="480753"/>
                </a:cubicBezTo>
                <a:cubicBezTo>
                  <a:pt x="1262099" y="506527"/>
                  <a:pt x="875933" y="468066"/>
                  <a:pt x="735100" y="480753"/>
                </a:cubicBezTo>
                <a:cubicBezTo>
                  <a:pt x="594267" y="493440"/>
                  <a:pt x="328369" y="462986"/>
                  <a:pt x="0" y="480753"/>
                </a:cubicBezTo>
                <a:cubicBezTo>
                  <a:pt x="23979" y="367545"/>
                  <a:pt x="14414" y="145080"/>
                  <a:pt x="0" y="0"/>
                </a:cubicBezTo>
                <a:close/>
              </a:path>
              <a:path w="4345915" h="739882" stroke="0" extrusionOk="0">
                <a:moveTo>
                  <a:pt x="0" y="0"/>
                </a:moveTo>
                <a:cubicBezTo>
                  <a:pt x="226884" y="-16193"/>
                  <a:pt x="318942" y="-19922"/>
                  <a:pt x="577386" y="0"/>
                </a:cubicBezTo>
                <a:cubicBezTo>
                  <a:pt x="835830" y="19922"/>
                  <a:pt x="1124542" y="-4250"/>
                  <a:pt x="1285149" y="0"/>
                </a:cubicBezTo>
                <a:cubicBezTo>
                  <a:pt x="1445756" y="4250"/>
                  <a:pt x="1631934" y="-9828"/>
                  <a:pt x="1862535" y="0"/>
                </a:cubicBezTo>
                <a:cubicBezTo>
                  <a:pt x="2093136" y="9828"/>
                  <a:pt x="2243134" y="-3"/>
                  <a:pt x="2396462" y="0"/>
                </a:cubicBezTo>
                <a:cubicBezTo>
                  <a:pt x="2549790" y="3"/>
                  <a:pt x="2759177" y="-988"/>
                  <a:pt x="3017307" y="0"/>
                </a:cubicBezTo>
                <a:cubicBezTo>
                  <a:pt x="3275438" y="988"/>
                  <a:pt x="3274341" y="23493"/>
                  <a:pt x="3507774" y="0"/>
                </a:cubicBezTo>
                <a:cubicBezTo>
                  <a:pt x="3741207" y="-23493"/>
                  <a:pt x="3938480" y="35508"/>
                  <a:pt x="4345915" y="0"/>
                </a:cubicBezTo>
                <a:cubicBezTo>
                  <a:pt x="4336757" y="159237"/>
                  <a:pt x="4332594" y="314836"/>
                  <a:pt x="4345915" y="480753"/>
                </a:cubicBezTo>
                <a:cubicBezTo>
                  <a:pt x="4082235" y="468381"/>
                  <a:pt x="3862516" y="498966"/>
                  <a:pt x="3610815" y="480753"/>
                </a:cubicBezTo>
                <a:cubicBezTo>
                  <a:pt x="3359114" y="462540"/>
                  <a:pt x="3204192" y="460868"/>
                  <a:pt x="2917324" y="480753"/>
                </a:cubicBezTo>
                <a:cubicBezTo>
                  <a:pt x="2630456" y="500638"/>
                  <a:pt x="2546585" y="505640"/>
                  <a:pt x="2265443" y="480753"/>
                </a:cubicBezTo>
                <a:cubicBezTo>
                  <a:pt x="2263117" y="509731"/>
                  <a:pt x="2268559" y="518240"/>
                  <a:pt x="2265443" y="554912"/>
                </a:cubicBezTo>
                <a:cubicBezTo>
                  <a:pt x="2307264" y="554612"/>
                  <a:pt x="2317289" y="554820"/>
                  <a:pt x="2357928" y="554912"/>
                </a:cubicBezTo>
                <a:cubicBezTo>
                  <a:pt x="2312754" y="597444"/>
                  <a:pt x="2256091" y="655253"/>
                  <a:pt x="2172958" y="739882"/>
                </a:cubicBezTo>
                <a:cubicBezTo>
                  <a:pt x="2088879" y="645631"/>
                  <a:pt x="2062361" y="619930"/>
                  <a:pt x="1987987" y="554912"/>
                </a:cubicBezTo>
                <a:cubicBezTo>
                  <a:pt x="2007706" y="556196"/>
                  <a:pt x="2038899" y="551792"/>
                  <a:pt x="2080472" y="554912"/>
                </a:cubicBezTo>
                <a:cubicBezTo>
                  <a:pt x="2082199" y="530514"/>
                  <a:pt x="2079202" y="513391"/>
                  <a:pt x="2080472" y="480753"/>
                </a:cubicBezTo>
                <a:cubicBezTo>
                  <a:pt x="1905260" y="463865"/>
                  <a:pt x="1701536" y="491731"/>
                  <a:pt x="1449395" y="480753"/>
                </a:cubicBezTo>
                <a:cubicBezTo>
                  <a:pt x="1197254" y="469775"/>
                  <a:pt x="979609" y="484843"/>
                  <a:pt x="797514" y="480753"/>
                </a:cubicBezTo>
                <a:cubicBezTo>
                  <a:pt x="615419" y="476663"/>
                  <a:pt x="333616" y="510399"/>
                  <a:pt x="0" y="480753"/>
                </a:cubicBezTo>
                <a:cubicBezTo>
                  <a:pt x="695" y="251666"/>
                  <a:pt x="-20075" y="217350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116491481">
                  <a:prstGeom prst="downArrowCallou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s-ES_tradnl" altLang="es-ES" sz="1600" b="1" dirty="0">
                <a:solidFill>
                  <a:schemeClr val="tx2"/>
                </a:solidFill>
              </a:rPr>
              <a:t>Factores de crecimiento económico actual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3A9FDD3-70DA-38BD-2D0F-3465DF8DF5EA}"/>
              </a:ext>
            </a:extLst>
          </p:cNvPr>
          <p:cNvSpPr txBox="1">
            <a:spLocks/>
          </p:cNvSpPr>
          <p:nvPr/>
        </p:nvSpPr>
        <p:spPr bwMode="auto">
          <a:xfrm>
            <a:off x="581192" y="3766947"/>
            <a:ext cx="4345915" cy="218486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20000"/>
              </a:spcBef>
              <a:buFontTx/>
              <a:buChar char="•"/>
            </a:pPr>
            <a:r>
              <a:rPr lang="es-ES_tradnl" altLang="es-ES" sz="1400" dirty="0"/>
              <a:t>La inversión en I+D+i.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s-ES_tradnl" altLang="es-ES" sz="1400" dirty="0"/>
              <a:t>Conocimiento, tecnología e innovación.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s-ES_tradnl" altLang="es-ES" sz="1400" dirty="0"/>
              <a:t>Utilización de las nuevas tecnologías.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s-ES_tradnl" altLang="es-ES" sz="1400" dirty="0"/>
              <a:t>Empresa en continua expansión.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s-ES_tradnl" altLang="es-ES" sz="1400" dirty="0"/>
              <a:t>Globalización: amenaza y oportunidad a la vez.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s-ES_tradnl" altLang="es-ES" sz="1400" dirty="0"/>
              <a:t>Ofertas de empleo a perfiles altamente cualificados.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s-ES_tradnl" altLang="es-ES" sz="1400" dirty="0"/>
              <a:t>La riqueza es creada no heredada.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3019A9D-2814-26DB-3663-06C30DAF4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63753"/>
              </p:ext>
            </p:extLst>
          </p:nvPr>
        </p:nvGraphicFramePr>
        <p:xfrm>
          <a:off x="5227450" y="2759901"/>
          <a:ext cx="6597606" cy="3423861"/>
        </p:xfrm>
        <a:graphic>
          <a:graphicData uri="http://schemas.openxmlformats.org/drawingml/2006/table">
            <a:tbl>
              <a:tblPr/>
              <a:tblGrid>
                <a:gridCol w="329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8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Modelo económico tradicional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Nuevo modelo económico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8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Organizaciones jerarquizadas.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Posesión de recursos naturales y materiales.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Capital fijo.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Producción masiva y estándar.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Ciclo de vida largo. Mercado local.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Se vende lo que se produce.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Precio=coste + margen utilidad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Organizaciones descentralizadas.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Prima el conocimiento (I+D+i)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Capital intangible.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Producción flexible y personalizada.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Ciclo de vida corto. Mercado global.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Se produce lo que se vende.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Precio= valor percibido por el cliente.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1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D4CEA-6C96-BE94-A502-2409B201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25F41-E5F7-9206-AE3D-97B2BC701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UNIDAD 1 EMPRENDIMIENTO E INICIATIVA EMPRENDEDORA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UNIDAD 2 PLAN DE EMPRESA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UNIDAD 3 LA EMPRESA Y SU ENTORNO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UNIDAD 4 EL MERCADO Y EL MARKETING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UNIDAD 5 PLAN DE PRODUCCIÓN Y RECURSOS HUMANOS 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UNIDAD 6 CONTABILIDAD. ANÁLISIS ECONÓMICO-FINANCIERO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UNIDAD 7 FUENTES DE FINANCIACIÓN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UNIDAD 8 FISCALIDAD DE LAS EMPRESAS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UNIDAD 9 DOCUMENTOS DE LA GESTIÓN ADMINISTRATIVA DE LA EMPRESA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UNIDAD 10 FORMAS JURÍDICAS DE LA EMPRESA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UNIDAD 11 TRÁMITES DE CONSTITUCIÓN Y PUESTA EN MARCHA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5A5ADE-6149-8AAB-EEAA-6EC33BF5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UNIDAD 1 EMPRENDIMIENTO E INICIATIVA EMPRENDEDORA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D12FD0-8792-8817-53B6-B9DB3AFD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2B83-9616-429C-974D-426D1E50380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99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EC1D4-43C1-80E5-1494-DCD22794A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EMPRESA E INICIATIVA EMPRENDEDORA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3E4375-40CB-89CD-67D2-B471ADD53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UNIDAD 1  EMPRENDIMIENTO E INICIATIVA EMPRENDEDORA</a:t>
            </a:r>
          </a:p>
        </p:txBody>
      </p:sp>
    </p:spTree>
    <p:extLst>
      <p:ext uri="{BB962C8B-B14F-4D97-AF65-F5344CB8AC3E}">
        <p14:creationId xmlns:p14="http://schemas.microsoft.com/office/powerpoint/2010/main" val="64347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9B33D-9D40-C33A-27EF-D5E1E793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B2EE2E-FB4F-5192-6C82-61D28C92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Espíritu emprendedor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Características del emprendedor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Cultura emprendedora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La actuación de los emprendedores como empresarios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Evolución histórica del concepto de empresario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El riesgo de la actividad emprendedora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Innovación y desarrollo económico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Economía del conocimiento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84C98E-654B-F7F4-0790-4272094E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UNIDAD 1 EMPRENDIMIENTO E INICIATIVA EMPRENDEDORA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308DAB-3BA6-FBA7-7342-7D26317B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2B83-9616-429C-974D-426D1E50380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7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2C72D-FCC7-9015-8CC2-49E4C114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0006"/>
            <a:ext cx="10058400" cy="998378"/>
          </a:xfrm>
        </p:spPr>
        <p:txBody>
          <a:bodyPr/>
          <a:lstStyle/>
          <a:p>
            <a:r>
              <a:rPr lang="es-ES" dirty="0"/>
              <a:t>1. ESPÍRITU EMPRENDEDOR</a:t>
            </a:r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C37A390A-7AF4-8FED-CDA7-0B2B4A8BA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88" y="4412201"/>
            <a:ext cx="3519109" cy="1955102"/>
          </a:xfrm>
        </p:spPr>
        <p:txBody>
          <a:bodyPr>
            <a:noAutofit/>
          </a:bodyPr>
          <a:lstStyle/>
          <a:p>
            <a:pPr marL="0" indent="0" algn="ctr">
              <a:buFontTx/>
              <a:buNone/>
            </a:pPr>
            <a:r>
              <a:rPr lang="es-ES_tradnl" altLang="es-ES" sz="2000" b="1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Espíritu emprendedor</a:t>
            </a:r>
          </a:p>
          <a:p>
            <a:pPr marL="0" indent="0" algn="ctr">
              <a:buFontTx/>
              <a:buNone/>
            </a:pPr>
            <a:r>
              <a:rPr lang="es-ES_tradnl" altLang="es-ES" dirty="0">
                <a:ea typeface="ＭＳ Ｐゴシック" panose="020B0600070205080204" pitchFamily="34" charset="-128"/>
              </a:rPr>
              <a:t>Actitud que lleva a tomar la iniciativa con determinación, responsabilidad  y asunción de riesgos hasta alcanzar las metas propuestas.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524B3C9A-4F97-CD58-9CA8-6CB27A2A01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5202910"/>
              </p:ext>
            </p:extLst>
          </p:nvPr>
        </p:nvGraphicFramePr>
        <p:xfrm>
          <a:off x="4554245" y="1944522"/>
          <a:ext cx="7056563" cy="4633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4CE6E46A-A1FC-23DB-B8CF-2338713B636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824" y="1944522"/>
            <a:ext cx="3519109" cy="2467679"/>
          </a:xfrm>
          <a:prstGeom prst="rect">
            <a:avLst/>
          </a:prstGeom>
        </p:spPr>
      </p:pic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4BC87412-8EA8-8DF1-A201-566162BC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20482"/>
            <a:ext cx="6917210" cy="365125"/>
          </a:xfrm>
        </p:spPr>
        <p:txBody>
          <a:bodyPr/>
          <a:lstStyle/>
          <a:p>
            <a:r>
              <a:rPr lang="es-ES" dirty="0"/>
              <a:t>UNIDAD 1 EMPRENDIMIENTO E INICIATIVA EMPRENDEDORA 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0E28114F-EF1C-1B8B-82A6-599E086A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4529" y="6375401"/>
            <a:ext cx="1052508" cy="365125"/>
          </a:xfrm>
        </p:spPr>
        <p:txBody>
          <a:bodyPr/>
          <a:lstStyle/>
          <a:p>
            <a:fld id="{ACBC2B83-9616-429C-974D-426D1E50380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862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3CE56-498A-5C9B-4FB8-7163C3EE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CARACTERÍSTICAS DEL EMPRENDEDOR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09609BA-6747-7E56-45CA-6B6B840145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806450"/>
              </p:ext>
            </p:extLst>
          </p:nvPr>
        </p:nvGraphicFramePr>
        <p:xfrm>
          <a:off x="465782" y="1912883"/>
          <a:ext cx="11274273" cy="1496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9D80587A-B47D-B9E0-60A1-7C5843F069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81974"/>
              </p:ext>
            </p:extLst>
          </p:nvPr>
        </p:nvGraphicFramePr>
        <p:xfrm>
          <a:off x="4227596" y="3448975"/>
          <a:ext cx="7197966" cy="2977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4465ED-4BDD-E638-BF73-A85052CB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782" y="6406882"/>
            <a:ext cx="6917210" cy="365125"/>
          </a:xfrm>
        </p:spPr>
        <p:txBody>
          <a:bodyPr/>
          <a:lstStyle/>
          <a:p>
            <a:r>
              <a:rPr lang="es-ES" dirty="0"/>
              <a:t>UNIDAD 1 EMPRENDIMIENTO E INICIATIVA EMPRENDEDORA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8715AC-AC47-02DB-4260-507E7D8A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4630" y="6406881"/>
            <a:ext cx="1052508" cy="365125"/>
          </a:xfrm>
        </p:spPr>
        <p:txBody>
          <a:bodyPr/>
          <a:lstStyle/>
          <a:p>
            <a:fld id="{ACBC2B83-9616-429C-974D-426D1E50380A}" type="slidenum">
              <a:rPr lang="es-ES" smtClean="0"/>
              <a:t>6</a:t>
            </a:fld>
            <a:endParaRPr lang="es-ES" dirty="0"/>
          </a:p>
        </p:txBody>
      </p:sp>
      <p:pic>
        <p:nvPicPr>
          <p:cNvPr id="8" name="Imagen 7">
            <a:hlinkClick r:id="rId12"/>
            <a:extLst>
              <a:ext uri="{FF2B5EF4-FFF2-40B4-BE49-F238E27FC236}">
                <a16:creationId xmlns:a16="http://schemas.microsoft.com/office/drawing/2014/main" id="{155E5C64-51E5-4E16-0A91-A1BD4823B3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3093" y="3953778"/>
            <a:ext cx="2582454" cy="1948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927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277BD-32EC-701F-8738-7310F1FE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CULTURA EMPRENDEDORA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B7B07-4228-1258-E76C-784FAAA69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0" y="2054010"/>
            <a:ext cx="11341519" cy="122185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ES_tradnl" altLang="es-ES" sz="2300" b="1" dirty="0">
                <a:ea typeface="ＭＳ Ｐゴシック" panose="020B0600070205080204" pitchFamily="34" charset="-128"/>
              </a:rPr>
              <a:t>Actitud de participación activa en el cambio del entorno social, laboral económico y empresarial, a través de la identificación de oportunidades de negocio que ofrece el mercado y la capacidad y habilidad para reunir los recursos necesarios para transformarlos en una empresa. 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8308495-1284-A096-36D8-F1F5E1BD9B01}"/>
              </a:ext>
            </a:extLst>
          </p:cNvPr>
          <p:cNvSpPr txBox="1">
            <a:spLocks/>
          </p:cNvSpPr>
          <p:nvPr/>
        </p:nvSpPr>
        <p:spPr bwMode="auto">
          <a:xfrm>
            <a:off x="5174477" y="2988774"/>
            <a:ext cx="6436331" cy="35814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20000"/>
              </a:spcBef>
              <a:buFontTx/>
              <a:buChar char="•"/>
            </a:pPr>
            <a:r>
              <a:rPr lang="es-ES_tradnl" altLang="es-ES" sz="1600" dirty="0"/>
              <a:t>Miedo a innovar.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s-ES_tradnl" altLang="es-ES" sz="1600" dirty="0"/>
              <a:t>Carencias formativas.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s-ES_tradnl" altLang="es-ES" sz="1600" dirty="0"/>
              <a:t>Falta de vocación empresarial.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s-ES_tradnl" altLang="es-ES" sz="1600" dirty="0"/>
              <a:t>Falta de reconocimiento social del empresario.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s-ES_tradnl" altLang="es-ES" sz="1600" dirty="0"/>
              <a:t>Carácter especulativo de ciertos empresarios.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s-ES_tradnl" altLang="es-ES" sz="1600" dirty="0"/>
              <a:t>Mediocridad.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s-ES_tradnl" altLang="es-ES" sz="1600" dirty="0"/>
              <a:t>Aversión al riesgo.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s-ES_tradnl" altLang="es-ES" sz="1600" dirty="0"/>
              <a:t>Falta de compromiso entre el sistema financiero y el sistema productivo.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s-ES_tradnl" altLang="es-ES" sz="1600" dirty="0"/>
              <a:t>Procesos burocráticos lentos.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s-ES_tradnl" altLang="es-ES" sz="1600" dirty="0"/>
              <a:t>Falta de estímulos para la creación de empresas.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s-ES_tradnl" altLang="es-ES" sz="1600" dirty="0"/>
              <a:t>Excesivo individualismo.</a:t>
            </a:r>
          </a:p>
          <a:p>
            <a:pPr lvl="1" algn="just">
              <a:spcBef>
                <a:spcPct val="20000"/>
              </a:spcBef>
              <a:buFontTx/>
              <a:buChar char="–"/>
            </a:pPr>
            <a:endParaRPr lang="es-ES_tradnl" altLang="es-ES" sz="140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01CFA-DB74-C8BF-5ACE-4A012279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21262"/>
            <a:ext cx="6917210" cy="365125"/>
          </a:xfrm>
        </p:spPr>
        <p:txBody>
          <a:bodyPr/>
          <a:lstStyle/>
          <a:p>
            <a:r>
              <a:rPr lang="es-ES" dirty="0"/>
              <a:t>UNIDAD 1 EMPRENDIMIENTO E INICIATIVA EMPRENDEDORA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70AF38-3898-9AD3-B1DA-91C0042D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0679" y="6339378"/>
            <a:ext cx="1052508" cy="365125"/>
          </a:xfrm>
        </p:spPr>
        <p:txBody>
          <a:bodyPr/>
          <a:lstStyle/>
          <a:p>
            <a:fld id="{ACBC2B83-9616-429C-974D-426D1E50380A}" type="slidenum">
              <a:rPr lang="es-ES" smtClean="0"/>
              <a:t>7</a:t>
            </a:fld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B63B257-DFE1-E68D-AE49-CD1A7337F3F8}"/>
              </a:ext>
            </a:extLst>
          </p:cNvPr>
          <p:cNvSpPr txBox="1">
            <a:spLocks/>
          </p:cNvSpPr>
          <p:nvPr/>
        </p:nvSpPr>
        <p:spPr bwMode="auto">
          <a:xfrm>
            <a:off x="918236" y="3783885"/>
            <a:ext cx="3919197" cy="1471696"/>
          </a:xfrm>
          <a:custGeom>
            <a:avLst/>
            <a:gdLst>
              <a:gd name="connsiteX0" fmla="*/ 0 w 3919197"/>
              <a:gd name="connsiteY0" fmla="*/ 0 h 1471696"/>
              <a:gd name="connsiteX1" fmla="*/ 498725 w 3919197"/>
              <a:gd name="connsiteY1" fmla="*/ 0 h 1471696"/>
              <a:gd name="connsiteX2" fmla="*/ 1029283 w 3919197"/>
              <a:gd name="connsiteY2" fmla="*/ 0 h 1471696"/>
              <a:gd name="connsiteX3" fmla="*/ 1623508 w 3919197"/>
              <a:gd name="connsiteY3" fmla="*/ 0 h 1471696"/>
              <a:gd name="connsiteX4" fmla="*/ 2122233 w 3919197"/>
              <a:gd name="connsiteY4" fmla="*/ 0 h 1471696"/>
              <a:gd name="connsiteX5" fmla="*/ 2620957 w 3919197"/>
              <a:gd name="connsiteY5" fmla="*/ 0 h 1471696"/>
              <a:gd name="connsiteX6" fmla="*/ 3183349 w 3919197"/>
              <a:gd name="connsiteY6" fmla="*/ 0 h 1471696"/>
              <a:gd name="connsiteX7" fmla="*/ 3565990 w 3919197"/>
              <a:gd name="connsiteY7" fmla="*/ 382641 h 1471696"/>
              <a:gd name="connsiteX8" fmla="*/ 3919197 w 3919197"/>
              <a:gd name="connsiteY8" fmla="*/ 735848 h 1471696"/>
              <a:gd name="connsiteX9" fmla="*/ 3565990 w 3919197"/>
              <a:gd name="connsiteY9" fmla="*/ 1089055 h 1471696"/>
              <a:gd name="connsiteX10" fmla="*/ 3183349 w 3919197"/>
              <a:gd name="connsiteY10" fmla="*/ 1471696 h 1471696"/>
              <a:gd name="connsiteX11" fmla="*/ 2684624 w 3919197"/>
              <a:gd name="connsiteY11" fmla="*/ 1471696 h 1471696"/>
              <a:gd name="connsiteX12" fmla="*/ 2217733 w 3919197"/>
              <a:gd name="connsiteY12" fmla="*/ 1471696 h 1471696"/>
              <a:gd name="connsiteX13" fmla="*/ 1719008 w 3919197"/>
              <a:gd name="connsiteY13" fmla="*/ 1471696 h 1471696"/>
              <a:gd name="connsiteX14" fmla="*/ 1124783 w 3919197"/>
              <a:gd name="connsiteY14" fmla="*/ 1471696 h 1471696"/>
              <a:gd name="connsiteX15" fmla="*/ 594225 w 3919197"/>
              <a:gd name="connsiteY15" fmla="*/ 1471696 h 1471696"/>
              <a:gd name="connsiteX16" fmla="*/ 0 w 3919197"/>
              <a:gd name="connsiteY16" fmla="*/ 1471696 h 1471696"/>
              <a:gd name="connsiteX17" fmla="*/ 0 w 3919197"/>
              <a:gd name="connsiteY17" fmla="*/ 966414 h 1471696"/>
              <a:gd name="connsiteX18" fmla="*/ 0 w 3919197"/>
              <a:gd name="connsiteY18" fmla="*/ 446414 h 1471696"/>
              <a:gd name="connsiteX19" fmla="*/ 0 w 3919197"/>
              <a:gd name="connsiteY19" fmla="*/ 0 h 147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9197" h="1471696" fill="none" extrusionOk="0">
                <a:moveTo>
                  <a:pt x="0" y="0"/>
                </a:moveTo>
                <a:cubicBezTo>
                  <a:pt x="204385" y="-40248"/>
                  <a:pt x="348726" y="52847"/>
                  <a:pt x="498725" y="0"/>
                </a:cubicBezTo>
                <a:cubicBezTo>
                  <a:pt x="648725" y="-52847"/>
                  <a:pt x="826415" y="25701"/>
                  <a:pt x="1029283" y="0"/>
                </a:cubicBezTo>
                <a:cubicBezTo>
                  <a:pt x="1232151" y="-25701"/>
                  <a:pt x="1372481" y="31996"/>
                  <a:pt x="1623508" y="0"/>
                </a:cubicBezTo>
                <a:cubicBezTo>
                  <a:pt x="1874535" y="-31996"/>
                  <a:pt x="1929001" y="32349"/>
                  <a:pt x="2122233" y="0"/>
                </a:cubicBezTo>
                <a:cubicBezTo>
                  <a:pt x="2315465" y="-32349"/>
                  <a:pt x="2504691" y="35852"/>
                  <a:pt x="2620957" y="0"/>
                </a:cubicBezTo>
                <a:cubicBezTo>
                  <a:pt x="2737223" y="-35852"/>
                  <a:pt x="3069476" y="24494"/>
                  <a:pt x="3183349" y="0"/>
                </a:cubicBezTo>
                <a:cubicBezTo>
                  <a:pt x="3292102" y="80040"/>
                  <a:pt x="3357200" y="243195"/>
                  <a:pt x="3565990" y="382641"/>
                </a:cubicBezTo>
                <a:cubicBezTo>
                  <a:pt x="3774780" y="522087"/>
                  <a:pt x="3721680" y="586466"/>
                  <a:pt x="3919197" y="735848"/>
                </a:cubicBezTo>
                <a:cubicBezTo>
                  <a:pt x="3787804" y="898853"/>
                  <a:pt x="3658243" y="958180"/>
                  <a:pt x="3565990" y="1089055"/>
                </a:cubicBezTo>
                <a:cubicBezTo>
                  <a:pt x="3473737" y="1219930"/>
                  <a:pt x="3286110" y="1361715"/>
                  <a:pt x="3183349" y="1471696"/>
                </a:cubicBezTo>
                <a:cubicBezTo>
                  <a:pt x="2969085" y="1517960"/>
                  <a:pt x="2794686" y="1419396"/>
                  <a:pt x="2684624" y="1471696"/>
                </a:cubicBezTo>
                <a:cubicBezTo>
                  <a:pt x="2574562" y="1523996"/>
                  <a:pt x="2317940" y="1460965"/>
                  <a:pt x="2217733" y="1471696"/>
                </a:cubicBezTo>
                <a:cubicBezTo>
                  <a:pt x="2117526" y="1482427"/>
                  <a:pt x="1855682" y="1426369"/>
                  <a:pt x="1719008" y="1471696"/>
                </a:cubicBezTo>
                <a:cubicBezTo>
                  <a:pt x="1582335" y="1517023"/>
                  <a:pt x="1296286" y="1448206"/>
                  <a:pt x="1124783" y="1471696"/>
                </a:cubicBezTo>
                <a:cubicBezTo>
                  <a:pt x="953280" y="1495186"/>
                  <a:pt x="830882" y="1444288"/>
                  <a:pt x="594225" y="1471696"/>
                </a:cubicBezTo>
                <a:cubicBezTo>
                  <a:pt x="357568" y="1499104"/>
                  <a:pt x="238565" y="1453094"/>
                  <a:pt x="0" y="1471696"/>
                </a:cubicBezTo>
                <a:cubicBezTo>
                  <a:pt x="-7135" y="1272373"/>
                  <a:pt x="31822" y="1118194"/>
                  <a:pt x="0" y="966414"/>
                </a:cubicBezTo>
                <a:cubicBezTo>
                  <a:pt x="-31822" y="814634"/>
                  <a:pt x="59727" y="652466"/>
                  <a:pt x="0" y="446414"/>
                </a:cubicBezTo>
                <a:cubicBezTo>
                  <a:pt x="-59727" y="240362"/>
                  <a:pt x="49169" y="149421"/>
                  <a:pt x="0" y="0"/>
                </a:cubicBezTo>
                <a:close/>
              </a:path>
              <a:path w="3919197" h="1471696" stroke="0" extrusionOk="0">
                <a:moveTo>
                  <a:pt x="0" y="0"/>
                </a:moveTo>
                <a:cubicBezTo>
                  <a:pt x="169175" y="-51770"/>
                  <a:pt x="352918" y="53698"/>
                  <a:pt x="466891" y="0"/>
                </a:cubicBezTo>
                <a:cubicBezTo>
                  <a:pt x="580864" y="-53698"/>
                  <a:pt x="753530" y="9666"/>
                  <a:pt x="997449" y="0"/>
                </a:cubicBezTo>
                <a:cubicBezTo>
                  <a:pt x="1241368" y="-9666"/>
                  <a:pt x="1342852" y="38409"/>
                  <a:pt x="1464341" y="0"/>
                </a:cubicBezTo>
                <a:cubicBezTo>
                  <a:pt x="1585830" y="-38409"/>
                  <a:pt x="1824135" y="1443"/>
                  <a:pt x="2026732" y="0"/>
                </a:cubicBezTo>
                <a:cubicBezTo>
                  <a:pt x="2229329" y="-1443"/>
                  <a:pt x="2276879" y="47137"/>
                  <a:pt x="2493623" y="0"/>
                </a:cubicBezTo>
                <a:cubicBezTo>
                  <a:pt x="2710367" y="-47137"/>
                  <a:pt x="2933153" y="51639"/>
                  <a:pt x="3183349" y="0"/>
                </a:cubicBezTo>
                <a:cubicBezTo>
                  <a:pt x="3369019" y="153200"/>
                  <a:pt x="3371142" y="252230"/>
                  <a:pt x="3529198" y="345849"/>
                </a:cubicBezTo>
                <a:cubicBezTo>
                  <a:pt x="3687254" y="439468"/>
                  <a:pt x="3705257" y="574634"/>
                  <a:pt x="3919197" y="735848"/>
                </a:cubicBezTo>
                <a:cubicBezTo>
                  <a:pt x="3842630" y="880747"/>
                  <a:pt x="3632126" y="946769"/>
                  <a:pt x="3565990" y="1089055"/>
                </a:cubicBezTo>
                <a:cubicBezTo>
                  <a:pt x="3499854" y="1231341"/>
                  <a:pt x="3330791" y="1273673"/>
                  <a:pt x="3183349" y="1471696"/>
                </a:cubicBezTo>
                <a:cubicBezTo>
                  <a:pt x="2994928" y="1492672"/>
                  <a:pt x="2942896" y="1425046"/>
                  <a:pt x="2748291" y="1471696"/>
                </a:cubicBezTo>
                <a:cubicBezTo>
                  <a:pt x="2553686" y="1518346"/>
                  <a:pt x="2330066" y="1458412"/>
                  <a:pt x="2185900" y="1471696"/>
                </a:cubicBezTo>
                <a:cubicBezTo>
                  <a:pt x="2041734" y="1484980"/>
                  <a:pt x="1779800" y="1469677"/>
                  <a:pt x="1623508" y="1471696"/>
                </a:cubicBezTo>
                <a:cubicBezTo>
                  <a:pt x="1467216" y="1473715"/>
                  <a:pt x="1376393" y="1428762"/>
                  <a:pt x="1188450" y="1471696"/>
                </a:cubicBezTo>
                <a:cubicBezTo>
                  <a:pt x="1000507" y="1514630"/>
                  <a:pt x="878356" y="1459907"/>
                  <a:pt x="689726" y="1471696"/>
                </a:cubicBezTo>
                <a:cubicBezTo>
                  <a:pt x="501096" y="1483485"/>
                  <a:pt x="326768" y="1429490"/>
                  <a:pt x="0" y="1471696"/>
                </a:cubicBezTo>
                <a:cubicBezTo>
                  <a:pt x="-29070" y="1282184"/>
                  <a:pt x="22001" y="1201407"/>
                  <a:pt x="0" y="995848"/>
                </a:cubicBezTo>
                <a:cubicBezTo>
                  <a:pt x="-22001" y="790289"/>
                  <a:pt x="43563" y="751080"/>
                  <a:pt x="0" y="549433"/>
                </a:cubicBezTo>
                <a:cubicBezTo>
                  <a:pt x="-43563" y="347787"/>
                  <a:pt x="7797" y="177058"/>
                  <a:pt x="0" y="0"/>
                </a:cubicBezTo>
                <a:close/>
              </a:path>
            </a:pathLst>
          </a:custGeom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965785348">
                  <a:prstGeom prst="homePlat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s-ES_tradnl" altLang="es-ES" b="1" dirty="0">
                <a:solidFill>
                  <a:schemeClr val="tx2"/>
                </a:solidFill>
              </a:rPr>
              <a:t>Factores que dificultan el emprendimiento en la cultura española</a:t>
            </a:r>
          </a:p>
        </p:txBody>
      </p:sp>
    </p:spTree>
    <p:extLst>
      <p:ext uri="{BB962C8B-B14F-4D97-AF65-F5344CB8AC3E}">
        <p14:creationId xmlns:p14="http://schemas.microsoft.com/office/powerpoint/2010/main" val="128957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11F0B-8D56-BE14-8D70-2CA17091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4. LA ACTUACIÓN DE LOS EMPRENDEDORES COMO EMPRESARIOS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D3F28A-62E2-5EE9-DDB6-E1787DE20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9055"/>
            <a:ext cx="11029616" cy="4590853"/>
          </a:xfrm>
        </p:spPr>
        <p:txBody>
          <a:bodyPr>
            <a:normAutofit/>
          </a:bodyPr>
          <a:lstStyle/>
          <a:p>
            <a:pPr algn="just">
              <a:spcBef>
                <a:spcPct val="20000"/>
              </a:spcBef>
            </a:pPr>
            <a:r>
              <a:rPr lang="es-ES_tradnl" altLang="es-ES" sz="1800" dirty="0"/>
              <a:t>A medida que el negocio se consolida resulta imprescindible </a:t>
            </a:r>
            <a:r>
              <a:rPr lang="es-ES_tradnl" altLang="es-ES" sz="1800" b="1" dirty="0"/>
              <a:t>transformar el negocio en empresa</a:t>
            </a:r>
            <a:r>
              <a:rPr lang="es-ES_tradnl" altLang="es-ES" sz="1800" dirty="0"/>
              <a:t>, lo cual supone:</a:t>
            </a:r>
          </a:p>
          <a:p>
            <a:pPr lvl="1" algn="just">
              <a:buFontTx/>
              <a:buChar char="•"/>
            </a:pPr>
            <a:r>
              <a:rPr lang="es-ES_tradnl" altLang="es-ES" b="1" i="1" dirty="0"/>
              <a:t>Contratar más personal.</a:t>
            </a:r>
          </a:p>
          <a:p>
            <a:pPr lvl="1" algn="just">
              <a:buFontTx/>
              <a:buChar char="•"/>
            </a:pPr>
            <a:r>
              <a:rPr lang="es-ES_tradnl" altLang="es-ES" b="1" i="1" dirty="0"/>
              <a:t>Delegar funciones.</a:t>
            </a:r>
          </a:p>
          <a:p>
            <a:pPr lvl="1" algn="just">
              <a:buFontTx/>
              <a:buChar char="•"/>
            </a:pPr>
            <a:r>
              <a:rPr lang="es-ES_tradnl" altLang="es-ES" b="1" i="1" dirty="0"/>
              <a:t>Dar prioridad a la dirección empresarial</a:t>
            </a:r>
            <a:r>
              <a:rPr lang="es-ES_tradnl" altLang="es-ES" dirty="0"/>
              <a:t>.</a:t>
            </a:r>
          </a:p>
          <a:p>
            <a:pPr algn="just">
              <a:spcBef>
                <a:spcPct val="2000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s-ES_tradnl" altLang="es-ES" dirty="0"/>
              <a:t>Estas modificaciones suponen la transformación de emprendedor en empresario. </a:t>
            </a:r>
          </a:p>
          <a:p>
            <a:pPr algn="just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s-ES_tradnl" altLang="es-ES" sz="1800" dirty="0"/>
              <a:t>El </a:t>
            </a:r>
            <a:r>
              <a:rPr lang="es-ES_tradnl" altLang="es-ES" sz="1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empresario-emprendedor</a:t>
            </a:r>
            <a:r>
              <a:rPr lang="es-ES_tradnl" altLang="es-ES" sz="1800" dirty="0"/>
              <a:t> es una persona creativa</a:t>
            </a:r>
            <a:r>
              <a:rPr lang="es-ES_tradnl" altLang="es-ES" dirty="0"/>
              <a:t>, sabe rodearse de personal cualificado,  tiene un fuerte compromiso con las actividades de I+D+i (</a:t>
            </a:r>
            <a:r>
              <a:rPr lang="es-ES_tradnl" altLang="es-ES" dirty="0" err="1"/>
              <a:t>investigación+desarrollo+innovación</a:t>
            </a:r>
            <a:r>
              <a:rPr lang="es-ES_tradnl" altLang="es-ES" dirty="0"/>
              <a:t>), oferta productos novedosos al mercado, apuesta por estrategias de crecimiento arriesgadas (proyección internacional) y busca la colaboración con otras empresas e instituciones. </a:t>
            </a:r>
            <a:endParaRPr lang="es-ES_tradnl" altLang="es-ES" sz="1800" dirty="0"/>
          </a:p>
          <a:p>
            <a:pPr marL="0" indent="0" algn="just">
              <a:spcBef>
                <a:spcPct val="20000"/>
              </a:spcBef>
              <a:spcAft>
                <a:spcPts val="0"/>
              </a:spcAft>
              <a:buNone/>
            </a:pPr>
            <a:endParaRPr lang="es-ES_tradnl" altLang="es-ES" sz="800" dirty="0"/>
          </a:p>
          <a:p>
            <a:pPr marL="0" indent="0" algn="ctr">
              <a:spcBef>
                <a:spcPct val="20000"/>
              </a:spcBef>
              <a:buNone/>
            </a:pPr>
            <a:r>
              <a:rPr lang="es-ES" sz="1500" i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 panose="020B0606030504020204" pitchFamily="34" charset="0"/>
              </a:rPr>
              <a:t>El emprendedor es imprescindible para </a:t>
            </a:r>
            <a:r>
              <a:rPr lang="es-ES" sz="1500" i="0" u="sng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crear una empresa</a:t>
            </a:r>
            <a:r>
              <a:rPr lang="es-ES" sz="1500" i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 </a:t>
            </a:r>
            <a:r>
              <a:rPr lang="es-ES" sz="1500" i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 panose="020B0606030504020204" pitchFamily="34" charset="0"/>
              </a:rPr>
              <a:t>y que comience a funcionar, el empresario para hacer crecer el negocio una vez que ya está en la fase de desarrollo.</a:t>
            </a:r>
            <a:endParaRPr lang="es-ES" sz="15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9EAC57-C455-1172-2EFA-7DE1F4D5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415" y="6397345"/>
            <a:ext cx="6917210" cy="365125"/>
          </a:xfrm>
        </p:spPr>
        <p:txBody>
          <a:bodyPr/>
          <a:lstStyle/>
          <a:p>
            <a:r>
              <a:rPr lang="es-ES" dirty="0"/>
              <a:t>UNIDAD 1 EMPRENDIMIENTO E INICIATIVA EMPRENDEDORA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AC6C13-AA0F-E2EE-C326-778B60A8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2B83-9616-429C-974D-426D1E50380A}" type="slidenum">
              <a:rPr lang="es-ES" smtClean="0"/>
              <a:t>8</a:t>
            </a:fld>
            <a:endParaRPr lang="es-ES"/>
          </a:p>
        </p:txBody>
      </p:sp>
      <p:pic>
        <p:nvPicPr>
          <p:cNvPr id="6" name="Imagen 5">
            <a:hlinkClick r:id="rId3"/>
            <a:extLst>
              <a:ext uri="{FF2B5EF4-FFF2-40B4-BE49-F238E27FC236}">
                <a16:creationId xmlns:a16="http://schemas.microsoft.com/office/drawing/2014/main" id="{7F0D96A3-C8E9-37CF-D8E9-5C7BE285E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3975" y="2659132"/>
            <a:ext cx="2313810" cy="1539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488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C9647-B181-C727-846B-82767435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EVOLUCIÓN HISTÓRICA DEL CONCEPTO DE EMPRESARIO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4451E2-470E-FCA7-C376-9B67F40A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812" y="6275370"/>
            <a:ext cx="6917210" cy="365125"/>
          </a:xfrm>
        </p:spPr>
        <p:txBody>
          <a:bodyPr/>
          <a:lstStyle/>
          <a:p>
            <a:r>
              <a:rPr lang="es-ES" dirty="0"/>
              <a:t>UNIDAD 1 EMPRENDIMIENTO E INICIATIVA EMPRENDEDORA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75B83D-9F94-D050-6FAB-FD9A09C9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2B83-9616-429C-974D-426D1E50380A}" type="slidenum">
              <a:rPr lang="es-ES" smtClean="0"/>
              <a:t>9</a:t>
            </a:fld>
            <a:endParaRPr lang="es-ES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D24CE88-FB93-2384-5BF2-7BBBA0A2E35B}"/>
              </a:ext>
            </a:extLst>
          </p:cNvPr>
          <p:cNvSpPr txBox="1">
            <a:spLocks/>
          </p:cNvSpPr>
          <p:nvPr/>
        </p:nvSpPr>
        <p:spPr bwMode="auto">
          <a:xfrm>
            <a:off x="764648" y="2512513"/>
            <a:ext cx="2968366" cy="67969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s-ES_tradnl" altLang="es-ES" sz="1400" b="1" dirty="0">
                <a:solidFill>
                  <a:srgbClr val="064A66"/>
                </a:solidFill>
              </a:rPr>
              <a:t>Teoría del empresario riesgo (Frank </a:t>
            </a:r>
            <a:r>
              <a:rPr lang="es-ES_tradnl" altLang="es-ES" sz="1400" b="1" dirty="0" err="1">
                <a:solidFill>
                  <a:srgbClr val="064A66"/>
                </a:solidFill>
              </a:rPr>
              <a:t>Knight</a:t>
            </a:r>
            <a:r>
              <a:rPr lang="es-ES_tradnl" altLang="es-ES" sz="1400" b="1" dirty="0">
                <a:solidFill>
                  <a:srgbClr val="064A66"/>
                </a:solidFill>
              </a:rPr>
              <a:t>, 1885-1972)</a:t>
            </a:r>
          </a:p>
        </p:txBody>
      </p:sp>
      <p:pic>
        <p:nvPicPr>
          <p:cNvPr id="7" name="Imagen 9">
            <a:extLst>
              <a:ext uri="{FF2B5EF4-FFF2-40B4-BE49-F238E27FC236}">
                <a16:creationId xmlns:a16="http://schemas.microsoft.com/office/drawing/2014/main" id="{B2660BCA-323C-D0E2-4662-BA4BCD7650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646" y="1970844"/>
            <a:ext cx="5940201" cy="2150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F95143B-3A41-B6D8-9256-F79F1A080C6C}"/>
              </a:ext>
            </a:extLst>
          </p:cNvPr>
          <p:cNvSpPr txBox="1">
            <a:spLocks/>
          </p:cNvSpPr>
          <p:nvPr/>
        </p:nvSpPr>
        <p:spPr bwMode="auto">
          <a:xfrm>
            <a:off x="764648" y="5146554"/>
            <a:ext cx="2968366" cy="67969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s-ES_tradnl" altLang="es-ES" sz="1400" b="1" dirty="0">
                <a:solidFill>
                  <a:srgbClr val="064A66"/>
                </a:solidFill>
              </a:rPr>
              <a:t>Teoría del empresario innovador </a:t>
            </a:r>
            <a:r>
              <a:rPr lang="es-ES_tradnl" altLang="es-ES" sz="1200" b="1" dirty="0">
                <a:solidFill>
                  <a:srgbClr val="064A66"/>
                </a:solidFill>
              </a:rPr>
              <a:t>(Joseph Schumpeter, 1883-1950)</a:t>
            </a:r>
            <a:endParaRPr lang="es-ES_tradnl" altLang="es-ES" sz="1200" dirty="0">
              <a:solidFill>
                <a:srgbClr val="064A66"/>
              </a:solidFill>
            </a:endParaRPr>
          </a:p>
        </p:txBody>
      </p:sp>
      <p:pic>
        <p:nvPicPr>
          <p:cNvPr id="9" name="Imagen 11">
            <a:extLst>
              <a:ext uri="{FF2B5EF4-FFF2-40B4-BE49-F238E27FC236}">
                <a16:creationId xmlns:a16="http://schemas.microsoft.com/office/drawing/2014/main" id="{6227C109-F61D-4B49-4539-59761F22ABBB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495" y="4332302"/>
            <a:ext cx="4492648" cy="230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2322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176</TotalTime>
  <Words>1156</Words>
  <Application>Microsoft Office PowerPoint</Application>
  <PresentationFormat>Panorámica</PresentationFormat>
  <Paragraphs>162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Gill Sans MT</vt:lpstr>
      <vt:lpstr>Open Sans</vt:lpstr>
      <vt:lpstr>Wingdings</vt:lpstr>
      <vt:lpstr>Wingdings 2</vt:lpstr>
      <vt:lpstr>Dividendo</vt:lpstr>
      <vt:lpstr>EMPRESA E INICIATIVA EMPRENDEDORA</vt:lpstr>
      <vt:lpstr>CONTENIDOS</vt:lpstr>
      <vt:lpstr>EMPRESA E INICIATIVA EMPRENDEDORA </vt:lpstr>
      <vt:lpstr>CONTENIDOS </vt:lpstr>
      <vt:lpstr>1. ESPÍRITU EMPRENDEDOR</vt:lpstr>
      <vt:lpstr>2. CARACTERÍSTICAS DEL EMPRENDEDOR</vt:lpstr>
      <vt:lpstr>3. CULTURA EMPRENDEDORA</vt:lpstr>
      <vt:lpstr>4. LA ACTUACIÓN DE LOS EMPRENDEDORES COMO EMPRESARIOS</vt:lpstr>
      <vt:lpstr>5. EVOLUCIÓN HISTÓRICA DEL CONCEPTO DE EMPRESARIO</vt:lpstr>
      <vt:lpstr>6. EL RIESGO DE LA ACTIVIDAD EMPRENDEDORA</vt:lpstr>
      <vt:lpstr>7. INNOVACIÓN Y DESARROLLO ECONÓMICO</vt:lpstr>
      <vt:lpstr>8. ECONOMÍA DEL CONOCIMIENTO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EMPRESA E INICIATIVA EMPRENDEDORA </dc:title>
  <dc:creator>34679</dc:creator>
  <cp:lastModifiedBy>34679</cp:lastModifiedBy>
  <cp:revision>8</cp:revision>
  <dcterms:created xsi:type="dcterms:W3CDTF">2022-10-08T09:16:18Z</dcterms:created>
  <dcterms:modified xsi:type="dcterms:W3CDTF">2022-10-10T19:41:01Z</dcterms:modified>
</cp:coreProperties>
</file>