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5084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49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24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5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535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8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23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56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22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636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7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8895F6-96D3-4105-8C9F-19608F4696A9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F9DDFA8-48D7-4ACA-864F-5B311C28950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53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B60BE-2F0A-469F-9300-39560B38F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 err="1"/>
              <a:t>Semantic</a:t>
            </a:r>
            <a:r>
              <a:rPr lang="es-ES" sz="5400" dirty="0"/>
              <a:t> Web, </a:t>
            </a:r>
            <a:r>
              <a:rPr lang="es-ES" sz="5400" dirty="0" err="1"/>
              <a:t>Linked</a:t>
            </a:r>
            <a:r>
              <a:rPr lang="es-ES" sz="5400" dirty="0"/>
              <a:t> data and </a:t>
            </a:r>
            <a:r>
              <a:rPr lang="es-ES" sz="5400" dirty="0" err="1"/>
              <a:t>knowledge</a:t>
            </a:r>
            <a:r>
              <a:rPr lang="es-ES" sz="5400" dirty="0"/>
              <a:t> </a:t>
            </a:r>
            <a:r>
              <a:rPr lang="es-ES" sz="5400" dirty="0" err="1"/>
              <a:t>graphs</a:t>
            </a:r>
            <a:endParaRPr lang="es-ES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0FB443-757C-471C-98A7-19F4F7159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Grupo 17: </a:t>
            </a:r>
          </a:p>
          <a:p>
            <a:r>
              <a:rPr lang="es-ES" dirty="0"/>
              <a:t>Carlos Losada Acebrón</a:t>
            </a:r>
          </a:p>
          <a:p>
            <a:r>
              <a:rPr lang="es-ES" dirty="0"/>
              <a:t>Sergio Pardo de la Borbolla</a:t>
            </a:r>
          </a:p>
          <a:p>
            <a:r>
              <a:rPr lang="es-ES" dirty="0"/>
              <a:t>Carlos </a:t>
            </a:r>
            <a:r>
              <a:rPr lang="es-ES" dirty="0" err="1"/>
              <a:t>Lostao</a:t>
            </a:r>
            <a:r>
              <a:rPr lang="es-ES" dirty="0"/>
              <a:t> Fernández</a:t>
            </a:r>
          </a:p>
          <a:p>
            <a:r>
              <a:rPr lang="es-ES" dirty="0"/>
              <a:t>Sergio Solana Campamento</a:t>
            </a:r>
          </a:p>
        </p:txBody>
      </p:sp>
    </p:spTree>
    <p:extLst>
      <p:ext uri="{BB962C8B-B14F-4D97-AF65-F5344CB8AC3E}">
        <p14:creationId xmlns:p14="http://schemas.microsoft.com/office/powerpoint/2010/main" val="33711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11C79-ABC3-48DA-95DF-A2D38494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5D099B-54E8-49E1-A3A5-0CC09DBFD3C9}"/>
              </a:ext>
            </a:extLst>
          </p:cNvPr>
          <p:cNvSpPr txBox="1"/>
          <p:nvPr/>
        </p:nvSpPr>
        <p:spPr>
          <a:xfrm>
            <a:off x="1871857" y="2494624"/>
            <a:ext cx="4422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Datos sobre las estaciones de </a:t>
            </a:r>
            <a:r>
              <a:rPr lang="es-ES" dirty="0" err="1"/>
              <a:t>BiciMad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Datos sobre las paradas de taxis de Madrid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Datos sobre las estaciones de cercanías de Madrid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Mostrar la ubicación de cada una de ellas según la zona en la que se encuentren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2C5556-53E3-4A48-B13A-06D9351C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49" y="589624"/>
            <a:ext cx="1905000" cy="1905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53D2C6-AC1F-4DCD-839C-A7938E65B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049" y="2809876"/>
            <a:ext cx="3810000" cy="1876425"/>
          </a:xfrm>
          <a:prstGeom prst="rect">
            <a:avLst/>
          </a:prstGeom>
        </p:spPr>
      </p:pic>
      <p:pic>
        <p:nvPicPr>
          <p:cNvPr id="1026" name="Picture 2" descr="Cercanías Renfe Logo Vector (.EPS) Free Download">
            <a:extLst>
              <a:ext uri="{FF2B5EF4-FFF2-40B4-BE49-F238E27FC236}">
                <a16:creationId xmlns:a16="http://schemas.microsoft.com/office/drawing/2014/main" id="{13E8EF80-9007-4AC1-B7DC-24D20D723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99" y="5001553"/>
            <a:ext cx="2857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34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49541-84DF-4489-B80D-49C9C43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8E8969-8A32-4B49-BAC0-70E6EF106554}"/>
              </a:ext>
            </a:extLst>
          </p:cNvPr>
          <p:cNvSpPr txBox="1"/>
          <p:nvPr/>
        </p:nvSpPr>
        <p:spPr>
          <a:xfrm>
            <a:off x="1371600" y="1766656"/>
            <a:ext cx="48331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BiciMad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Licencia de uso público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Modificado con </a:t>
            </a:r>
            <a:r>
              <a:rPr lang="es-ES" dirty="0" err="1"/>
              <a:t>OpenRefine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Eliminar errores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Incrementar legibilidad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Enlazar con distritos y barrios (</a:t>
            </a:r>
            <a:r>
              <a:rPr lang="es-ES" dirty="0" err="1"/>
              <a:t>Wikidata</a:t>
            </a:r>
            <a:r>
              <a:rPr lang="es-ES" dirty="0"/>
              <a:t>)</a:t>
            </a:r>
          </a:p>
          <a:p>
            <a:pPr lvl="1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80C55E-E36B-449A-B868-7782ED39A2EA}"/>
              </a:ext>
            </a:extLst>
          </p:cNvPr>
          <p:cNvSpPr txBox="1"/>
          <p:nvPr/>
        </p:nvSpPr>
        <p:spPr>
          <a:xfrm>
            <a:off x="6539883" y="1766656"/>
            <a:ext cx="48331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Taxis: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Licencia de uso público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Modificado con </a:t>
            </a:r>
            <a:r>
              <a:rPr lang="es-ES" dirty="0" err="1"/>
              <a:t>OpenRefine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Eliminar errores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Incrementar legibilidad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Enlazar con distritos y barrios (</a:t>
            </a:r>
            <a:r>
              <a:rPr lang="es-ES" dirty="0" err="1"/>
              <a:t>Wikidata</a:t>
            </a:r>
            <a:r>
              <a:rPr lang="es-ES" dirty="0"/>
              <a:t>)</a:t>
            </a:r>
          </a:p>
          <a:p>
            <a:pPr lvl="1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06EBDA-5F52-4738-B809-C7C9E12FB547}"/>
              </a:ext>
            </a:extLst>
          </p:cNvPr>
          <p:cNvSpPr txBox="1"/>
          <p:nvPr/>
        </p:nvSpPr>
        <p:spPr>
          <a:xfrm>
            <a:off x="3937987" y="4199943"/>
            <a:ext cx="43412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Cercanias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Licencia de uso público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Modificado con </a:t>
            </a:r>
            <a:r>
              <a:rPr lang="es-ES" dirty="0" err="1"/>
              <a:t>OpenRefine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Eliminar errores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Incrementar legibilidad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Enlazar con poblaciones (</a:t>
            </a:r>
            <a:r>
              <a:rPr lang="es-ES" dirty="0" err="1"/>
              <a:t>Wikidata</a:t>
            </a:r>
            <a:r>
              <a:rPr lang="es-ES" dirty="0"/>
              <a:t>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45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675FE-12CB-4640-815B-CAF3AF67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Ontología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464042-6A31-4EE2-9EB8-026DDDB54B88}"/>
              </a:ext>
            </a:extLst>
          </p:cNvPr>
          <p:cNvSpPr txBox="1"/>
          <p:nvPr/>
        </p:nvSpPr>
        <p:spPr>
          <a:xfrm>
            <a:off x="1970842" y="1710035"/>
            <a:ext cx="5394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Desarrollada con </a:t>
            </a:r>
            <a:r>
              <a:rPr lang="es-ES" dirty="0" err="1"/>
              <a:t>Protégé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Desarrollar la estrategia de nombrado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Recoge todas las características de las clases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A50DBB-9B16-41E7-AD92-7BBD505B6DF3}"/>
              </a:ext>
            </a:extLst>
          </p:cNvPr>
          <p:cNvSpPr/>
          <p:nvPr/>
        </p:nvSpPr>
        <p:spPr>
          <a:xfrm>
            <a:off x="1371600" y="4314547"/>
            <a:ext cx="139823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BiciMad</a:t>
            </a:r>
            <a:endParaRPr lang="es-ES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80147552-C3EB-4B5B-8876-CAE93BB2E97C}"/>
              </a:ext>
            </a:extLst>
          </p:cNvPr>
          <p:cNvSpPr/>
          <p:nvPr/>
        </p:nvSpPr>
        <p:spPr>
          <a:xfrm>
            <a:off x="2975497" y="3293589"/>
            <a:ext cx="325977" cy="2492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D34855-4246-4EC1-8C3A-C1F3F2F9D62D}"/>
              </a:ext>
            </a:extLst>
          </p:cNvPr>
          <p:cNvSpPr txBox="1"/>
          <p:nvPr/>
        </p:nvSpPr>
        <p:spPr>
          <a:xfrm>
            <a:off x="3274280" y="3264941"/>
            <a:ext cx="106365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Id</a:t>
            </a:r>
          </a:p>
          <a:p>
            <a:r>
              <a:rPr lang="es-ES" sz="1200" dirty="0" err="1"/>
              <a:t>Gis_X</a:t>
            </a:r>
            <a:endParaRPr lang="es-ES" sz="1200" dirty="0"/>
          </a:p>
          <a:p>
            <a:r>
              <a:rPr lang="es-ES" sz="1200" dirty="0" err="1"/>
              <a:t>Gis_Y</a:t>
            </a:r>
            <a:endParaRPr lang="es-ES" sz="1200" dirty="0"/>
          </a:p>
          <a:p>
            <a:r>
              <a:rPr lang="es-ES" sz="1200" dirty="0" err="1"/>
              <a:t>FechadeAlta</a:t>
            </a:r>
            <a:endParaRPr lang="es-ES" sz="1200" dirty="0"/>
          </a:p>
          <a:p>
            <a:r>
              <a:rPr lang="es-ES" sz="1200" dirty="0"/>
              <a:t>Distrito</a:t>
            </a:r>
          </a:p>
          <a:p>
            <a:r>
              <a:rPr lang="es-ES" sz="1200" dirty="0"/>
              <a:t>Barrio</a:t>
            </a:r>
          </a:p>
          <a:p>
            <a:r>
              <a:rPr lang="es-ES" sz="1200" dirty="0"/>
              <a:t>Calle</a:t>
            </a:r>
          </a:p>
          <a:p>
            <a:r>
              <a:rPr lang="es-ES" sz="1200" dirty="0" err="1"/>
              <a:t>Nfinca</a:t>
            </a:r>
            <a:endParaRPr lang="es-ES" sz="1200" dirty="0"/>
          </a:p>
          <a:p>
            <a:r>
              <a:rPr lang="es-ES" sz="1200" dirty="0"/>
              <a:t>Tipo de reserva</a:t>
            </a:r>
          </a:p>
          <a:p>
            <a:r>
              <a:rPr lang="es-ES" sz="1200" dirty="0"/>
              <a:t>Longitud</a:t>
            </a:r>
          </a:p>
          <a:p>
            <a:r>
              <a:rPr lang="es-ES" sz="1200" dirty="0"/>
              <a:t>Latitud</a:t>
            </a:r>
          </a:p>
          <a:p>
            <a:r>
              <a:rPr lang="es-ES" sz="1200" dirty="0" err="1"/>
              <a:t>Direccion</a:t>
            </a:r>
            <a:endParaRPr lang="es-ES" sz="1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C98C389-6C15-4AD9-9258-825893F5E722}"/>
              </a:ext>
            </a:extLst>
          </p:cNvPr>
          <p:cNvSpPr/>
          <p:nvPr/>
        </p:nvSpPr>
        <p:spPr>
          <a:xfrm>
            <a:off x="4615274" y="4360966"/>
            <a:ext cx="139823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Taxi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2B48D940-A144-488B-95DD-95893E3D1B31}"/>
              </a:ext>
            </a:extLst>
          </p:cNvPr>
          <p:cNvSpPr/>
          <p:nvPr/>
        </p:nvSpPr>
        <p:spPr>
          <a:xfrm>
            <a:off x="6219171" y="3150437"/>
            <a:ext cx="325977" cy="28623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1FB32C-7DFC-424C-8570-5FB45584ED05}"/>
              </a:ext>
            </a:extLst>
          </p:cNvPr>
          <p:cNvSpPr txBox="1"/>
          <p:nvPr/>
        </p:nvSpPr>
        <p:spPr>
          <a:xfrm>
            <a:off x="6502007" y="3150438"/>
            <a:ext cx="15072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Id</a:t>
            </a:r>
          </a:p>
          <a:p>
            <a:r>
              <a:rPr lang="es-ES" sz="1200" dirty="0" err="1"/>
              <a:t>Gis_X</a:t>
            </a:r>
            <a:endParaRPr lang="es-ES" sz="1200" dirty="0"/>
          </a:p>
          <a:p>
            <a:r>
              <a:rPr lang="es-ES" sz="1200" dirty="0" err="1"/>
              <a:t>Gis_Y</a:t>
            </a:r>
            <a:endParaRPr lang="es-ES" sz="1200" dirty="0"/>
          </a:p>
          <a:p>
            <a:r>
              <a:rPr lang="es-ES" sz="1200" dirty="0" err="1"/>
              <a:t>FechadeAlta</a:t>
            </a:r>
            <a:endParaRPr lang="es-ES" sz="1200" dirty="0"/>
          </a:p>
          <a:p>
            <a:r>
              <a:rPr lang="es-ES" sz="1200" dirty="0"/>
              <a:t>Distrito</a:t>
            </a:r>
          </a:p>
          <a:p>
            <a:r>
              <a:rPr lang="es-ES" sz="1200" dirty="0"/>
              <a:t>Barrio</a:t>
            </a:r>
          </a:p>
          <a:p>
            <a:r>
              <a:rPr lang="es-ES" sz="1200" dirty="0"/>
              <a:t>Calle</a:t>
            </a:r>
          </a:p>
          <a:p>
            <a:r>
              <a:rPr lang="es-ES" sz="1200" dirty="0" err="1"/>
              <a:t>Nfinca</a:t>
            </a:r>
            <a:endParaRPr lang="es-ES" sz="1200" dirty="0"/>
          </a:p>
          <a:p>
            <a:r>
              <a:rPr lang="es-ES" sz="1200" dirty="0"/>
              <a:t>Tipo de reserva</a:t>
            </a:r>
          </a:p>
          <a:p>
            <a:r>
              <a:rPr lang="es-ES" sz="1200" dirty="0" err="1"/>
              <a:t>Linea</a:t>
            </a:r>
            <a:r>
              <a:rPr lang="es-ES" sz="1200" dirty="0"/>
              <a:t>/</a:t>
            </a:r>
            <a:r>
              <a:rPr lang="es-ES" sz="1200" dirty="0" err="1"/>
              <a:t>Bateria</a:t>
            </a:r>
            <a:endParaRPr lang="es-ES" sz="1200" dirty="0"/>
          </a:p>
          <a:p>
            <a:r>
              <a:rPr lang="es-ES" sz="1200" dirty="0"/>
              <a:t>Numero de plazas</a:t>
            </a:r>
          </a:p>
          <a:p>
            <a:r>
              <a:rPr lang="es-ES" sz="1200" dirty="0"/>
              <a:t>Longitud Plaza</a:t>
            </a:r>
          </a:p>
          <a:p>
            <a:r>
              <a:rPr lang="es-ES" sz="1200" dirty="0"/>
              <a:t>Longitud</a:t>
            </a:r>
          </a:p>
          <a:p>
            <a:r>
              <a:rPr lang="es-ES" sz="1200" dirty="0"/>
              <a:t>Latitud</a:t>
            </a:r>
          </a:p>
          <a:p>
            <a:r>
              <a:rPr lang="es-ES" sz="1200" dirty="0" err="1"/>
              <a:t>Direccion</a:t>
            </a:r>
            <a:endParaRPr lang="es-ES" sz="12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4DD943D-345B-4C20-AF3B-FDD0E57C3B0D}"/>
              </a:ext>
            </a:extLst>
          </p:cNvPr>
          <p:cNvSpPr/>
          <p:nvPr/>
        </p:nvSpPr>
        <p:spPr>
          <a:xfrm>
            <a:off x="8292097" y="4171395"/>
            <a:ext cx="139823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Cercanias</a:t>
            </a:r>
            <a:endParaRPr lang="es-ES" dirty="0"/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5FAE6108-C2EE-40ED-9C15-39ADFA381E7A}"/>
              </a:ext>
            </a:extLst>
          </p:cNvPr>
          <p:cNvSpPr/>
          <p:nvPr/>
        </p:nvSpPr>
        <p:spPr>
          <a:xfrm>
            <a:off x="9895994" y="3428999"/>
            <a:ext cx="325977" cy="17543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1B1DFF-48F8-4775-A4AE-9244EBF5FEC9}"/>
              </a:ext>
            </a:extLst>
          </p:cNvPr>
          <p:cNvSpPr txBox="1"/>
          <p:nvPr/>
        </p:nvSpPr>
        <p:spPr>
          <a:xfrm>
            <a:off x="10221971" y="3429000"/>
            <a:ext cx="10233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 err="1"/>
              <a:t>Codigo</a:t>
            </a:r>
            <a:endParaRPr lang="es-ES" sz="1200" dirty="0"/>
          </a:p>
          <a:p>
            <a:r>
              <a:rPr lang="es-ES" sz="1200" dirty="0" err="1"/>
              <a:t>Descripcion</a:t>
            </a:r>
            <a:endParaRPr lang="es-ES" sz="1200" dirty="0"/>
          </a:p>
          <a:p>
            <a:r>
              <a:rPr lang="es-ES" sz="1200" dirty="0"/>
              <a:t>Latitud</a:t>
            </a:r>
          </a:p>
          <a:p>
            <a:r>
              <a:rPr lang="es-ES" sz="1200" dirty="0"/>
              <a:t>Longitud</a:t>
            </a:r>
          </a:p>
          <a:p>
            <a:r>
              <a:rPr lang="es-ES" sz="1200" dirty="0" err="1"/>
              <a:t>Direccion</a:t>
            </a:r>
            <a:endParaRPr lang="es-ES" sz="1200" dirty="0"/>
          </a:p>
          <a:p>
            <a:r>
              <a:rPr lang="es-ES" sz="1200" dirty="0"/>
              <a:t>C.P</a:t>
            </a:r>
          </a:p>
          <a:p>
            <a:r>
              <a:rPr lang="es-ES" sz="1200" dirty="0" err="1"/>
              <a:t>Poblacion</a:t>
            </a:r>
            <a:endParaRPr lang="es-ES" sz="1200" dirty="0"/>
          </a:p>
          <a:p>
            <a:r>
              <a:rPr lang="es-ES" sz="1200" dirty="0"/>
              <a:t>Provincia</a:t>
            </a:r>
          </a:p>
          <a:p>
            <a:r>
              <a:rPr lang="es-ES" sz="1200" dirty="0"/>
              <a:t>Fichas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461B00-CF2A-4BEA-9935-57181E247DB1}"/>
              </a:ext>
            </a:extLst>
          </p:cNvPr>
          <p:cNvSpPr txBox="1"/>
          <p:nvPr/>
        </p:nvSpPr>
        <p:spPr>
          <a:xfrm>
            <a:off x="3962982" y="845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(</a:t>
            </a:r>
            <a:r>
              <a:rPr lang="es-ES" b="0" i="0" dirty="0">
                <a:effectLst/>
                <a:latin typeface="ui-monospace"/>
              </a:rPr>
              <a:t>http://transporteMad.example.org/Ontology/)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3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5022D-9075-45CC-8C43-18A35989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Mappings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927954-0C3E-46FD-A70F-8D2237893845}"/>
              </a:ext>
            </a:extLst>
          </p:cNvPr>
          <p:cNvSpPr txBox="1"/>
          <p:nvPr/>
        </p:nvSpPr>
        <p:spPr>
          <a:xfrm>
            <a:off x="1543050" y="3186410"/>
            <a:ext cx="6304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Recoge todas las características de los </a:t>
            </a:r>
            <a:r>
              <a:rPr lang="es-ES" dirty="0" err="1"/>
              <a:t>datasets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formato RML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Autogenerado del RDF en formato .</a:t>
            </a:r>
            <a:r>
              <a:rPr lang="es-ES" dirty="0" err="1"/>
              <a:t>nt</a:t>
            </a:r>
            <a:r>
              <a:rPr lang="es-ES" dirty="0"/>
              <a:t> mediante </a:t>
            </a:r>
            <a:r>
              <a:rPr lang="es-ES" dirty="0" err="1"/>
              <a:t>RMLMapper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636E8F-D539-4211-8F4B-772520F7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0" y="2909887"/>
            <a:ext cx="1476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6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631AD-AB04-4EBE-A72C-696E4233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Publishing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F3F8C6-73A5-4D41-AFE4-12B973CFEB72}"/>
              </a:ext>
            </a:extLst>
          </p:cNvPr>
          <p:cNvSpPr txBox="1"/>
          <p:nvPr/>
        </p:nvSpPr>
        <p:spPr>
          <a:xfrm>
            <a:off x="2190750" y="3244334"/>
            <a:ext cx="457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Publicación del RDF mediante </a:t>
            </a:r>
            <a:r>
              <a:rPr lang="es-ES" dirty="0" err="1"/>
              <a:t>BlazeGraph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731DB-004A-41D1-8D99-D76FC68A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2345531"/>
            <a:ext cx="3714750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9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C236E-3736-493B-AB3D-562C533D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6A754D-17D9-4484-995C-5AE78E34E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5" r="73125" b="4860"/>
          <a:stretch/>
        </p:blipFill>
        <p:spPr>
          <a:xfrm>
            <a:off x="4829175" y="942975"/>
            <a:ext cx="32766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3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01EEC-4B68-4045-974F-5024B840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B3F28C-4BA9-45AB-A6F6-4A3038CFE79A}"/>
              </a:ext>
            </a:extLst>
          </p:cNvPr>
          <p:cNvSpPr txBox="1"/>
          <p:nvPr/>
        </p:nvSpPr>
        <p:spPr>
          <a:xfrm>
            <a:off x="3576713" y="2752725"/>
            <a:ext cx="51909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Buscar, editar y enlazar </a:t>
            </a:r>
            <a:r>
              <a:rPr lang="es-ES" sz="2400" dirty="0" err="1"/>
              <a:t>datasets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Desarrollo de ontologías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Desarrollo de </a:t>
            </a:r>
            <a:r>
              <a:rPr lang="es-ES" sz="2400" dirty="0" err="1"/>
              <a:t>mappings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Realización de consultas en SPAQRL</a:t>
            </a:r>
          </a:p>
        </p:txBody>
      </p:sp>
    </p:spTree>
    <p:extLst>
      <p:ext uri="{BB962C8B-B14F-4D97-AF65-F5344CB8AC3E}">
        <p14:creationId xmlns:p14="http://schemas.microsoft.com/office/powerpoint/2010/main" val="242017056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42</TotalTime>
  <Words>262</Words>
  <Application>Microsoft Office PowerPoint</Application>
  <PresentationFormat>Panorámica</PresentationFormat>
  <Paragraphs>89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ui-monospace</vt:lpstr>
      <vt:lpstr>Recorte</vt:lpstr>
      <vt:lpstr>Semantic Web, Linked data and knowledge graphs</vt:lpstr>
      <vt:lpstr>Nuestro proyecto</vt:lpstr>
      <vt:lpstr>Datasets</vt:lpstr>
      <vt:lpstr>Ontología</vt:lpstr>
      <vt:lpstr>Mappings</vt:lpstr>
      <vt:lpstr>Publishing</vt:lpstr>
      <vt:lpstr>Aplicación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Web, Linked data and knowledge graphs</dc:title>
  <dc:creator>CARLOS LOSADA ACEBRON</dc:creator>
  <cp:lastModifiedBy>CARLOS LOSADA ACEBRON</cp:lastModifiedBy>
  <cp:revision>3</cp:revision>
  <dcterms:created xsi:type="dcterms:W3CDTF">2021-11-11T21:47:31Z</dcterms:created>
  <dcterms:modified xsi:type="dcterms:W3CDTF">2021-11-11T22:30:21Z</dcterms:modified>
</cp:coreProperties>
</file>