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Inter"/>
      <p:regular r:id="rId24"/>
      <p:bold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lberto 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Inter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Inter-bold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11T13:31:21.891">
    <p:pos x="6000" y="0"/>
    <p:text>Include technical challenges.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1372cd30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1372cd30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1372cd30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1372cd30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1372cd30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1372cd30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standard approach for training a classification model, making predictions, and evaluating its performance using accuracy as a metric.Helping us to understand how well our logic regression model is performing in predicting stock categories based on the provided features.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1372cd30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1372cd30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1372cd30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1372cd30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1372cd30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1372cd30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1372cd30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1372cd30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1372cd30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1372cd30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investopedia.com/terms/s/systematicrisk.asp" TargetMode="External"/><Relationship Id="rId5" Type="http://schemas.openxmlformats.org/officeDocument/2006/relationships/hyperlink" Target="https://www.investopedia.com/terms/e/eps.asp" TargetMode="External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3QzqZgKwi7WA-6__jn2Tt03pAyz1QE7i#scrollTo=8GxF6ySIcgpO&amp;uniqifier=2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225" y="0"/>
            <a:ext cx="1332774" cy="10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type="ctrTitle"/>
          </p:nvPr>
        </p:nvSpPr>
        <p:spPr>
          <a:xfrm>
            <a:off x="801300" y="1800225"/>
            <a:ext cx="6573600" cy="17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47 RONING </a:t>
            </a:r>
            <a:r>
              <a:rPr lang="en-GB" sz="2300"/>
              <a:t>Investment Group</a:t>
            </a:r>
            <a:r>
              <a:rPr lang="en-GB"/>
              <a:t> 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2019125" y="3187850"/>
            <a:ext cx="2950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financial trust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our most valuable asset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802800"/>
            <a:ext cx="7030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>
                <a:latin typeface="Inter"/>
                <a:ea typeface="Inter"/>
                <a:cs typeface="Inter"/>
                <a:sym typeface="Inter"/>
              </a:rPr>
              <a:t>About Us: Redefining Investment for a New Generation</a:t>
            </a:r>
            <a:endParaRPr sz="3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950" y="0"/>
            <a:ext cx="1203050" cy="9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150500" y="1513525"/>
            <a:ext cx="73371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76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W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e are not just an investment firm. We are a collective of forward-thinking, young minds working together to facilitate financial freedom to our partners.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767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Our mission?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Empowering our generation to embrace the stock market and challenge the conventional.</a:t>
            </a:r>
            <a:endParaRPr b="1"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767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Drawing inspiration from the timeless wisdom of the Ninja Philosophy, we abide by a foundational principle: 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"Ultimately, the responsibility for your training is your own.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" It's not just about investing; it's about guiding individuals to take ownership of their financial journey.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767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Our dedication to the 47 Ronin teachings 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is reflected in our strategy. Just as they honored their code with 47 warriors, we honor theirs by investing in a disciplined count of 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47 companies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. Quality over quantity, mirroring the integrity of these legendary figures.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764975"/>
            <a:ext cx="70305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>
                <a:latin typeface="Inter"/>
                <a:ea typeface="Inter"/>
                <a:cs typeface="Inter"/>
                <a:sym typeface="Inter"/>
              </a:rPr>
              <a:t>Our Offer: Redefining Accessible Investing</a:t>
            </a:r>
            <a:endParaRPr sz="19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950" y="0"/>
            <a:ext cx="1203050" cy="9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150500" y="1513525"/>
            <a:ext cx="73137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76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Embracing the digital era, 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we are a fully online firm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. By cutting unnecessary costs, we provide unparalleled value, ensuring that every investment is optimized for our clients' success.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767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Disrupting the norm, our 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self-assessment tool 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determines your risk profile—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conservative, moderate, or aggressive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—crafting a personalized stock package proposal aligned with your financial identity.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767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We're your shortcut to financial independence, just a click away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. Our intuitive platform offers easy access from any location, at any time.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767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Simplified, personalized, and always accessible—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empowering you to drive your financial destiny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2000" y="805925"/>
            <a:ext cx="7030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What is our methodology?</a:t>
            </a:r>
            <a:endParaRPr sz="20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950" y="0"/>
            <a:ext cx="1203050" cy="9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660875" y="1436600"/>
            <a:ext cx="43239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We invest in the 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Top 47 stocks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of the S&amp;P 500 and we based our analysis in 3 key metrics:</a:t>
            </a:r>
            <a:endParaRPr sz="100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767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Beta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: measure of the volatility—or </a:t>
            </a:r>
            <a:r>
              <a:rPr lang="en-GB" sz="1105">
                <a:solidFill>
                  <a:srgbClr val="37415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systematic risk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— of a stock or portfolio compared to the market as a whole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79717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805"/>
              <a:buFont typeface="Inter"/>
              <a:buChar char="○"/>
            </a:pPr>
            <a:r>
              <a:rPr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Stocks with </a:t>
            </a:r>
            <a:r>
              <a:rPr b="1"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betas higher than 1.0</a:t>
            </a:r>
            <a:r>
              <a:rPr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can be interpreted as </a:t>
            </a:r>
            <a:r>
              <a:rPr b="1"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more volatile</a:t>
            </a:r>
            <a:r>
              <a:rPr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than the S&amp;P 500</a:t>
            </a:r>
            <a:endParaRPr sz="8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767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5"/>
              <a:buFont typeface="Inter"/>
              <a:buChar char="●"/>
            </a:pP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P/E ratio: 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also known as an “earnings multiple,” is the stock price divided by </a:t>
            </a:r>
            <a:r>
              <a:rPr lang="en-GB" sz="1105">
                <a:solidFill>
                  <a:srgbClr val="37415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earnings per share (EPS)</a:t>
            </a:r>
            <a:r>
              <a:rPr lang="en-GB" sz="1350">
                <a:solidFill>
                  <a:srgbClr val="11111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279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800"/>
              <a:buFont typeface="Arial"/>
              <a:buChar char="○"/>
            </a:pPr>
            <a:r>
              <a:rPr b="1"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average</a:t>
            </a:r>
            <a:r>
              <a:rPr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P/E ratio is </a:t>
            </a:r>
            <a:r>
              <a:rPr b="1"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around 20 to 25</a:t>
            </a:r>
            <a:r>
              <a:rPr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. Anything below that would be considered a good price-to-earnings ratio, whereas anything above that would be a worse P/E ratio</a:t>
            </a:r>
            <a:endParaRPr sz="8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4325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350"/>
              <a:buFont typeface="Inter"/>
              <a:buChar char="●"/>
            </a:pPr>
            <a:r>
              <a:rPr b="1" lang="en-GB" sz="1100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EPS:</a:t>
            </a:r>
            <a:r>
              <a:rPr b="1" lang="en-GB" sz="1350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profitability measure used in relating a stock's price to a company's actual earnings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79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800"/>
              <a:buFont typeface="Inter"/>
              <a:buChar char="○"/>
            </a:pPr>
            <a:r>
              <a:rPr b="1"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The higher</a:t>
            </a:r>
            <a:r>
              <a:rPr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a company's EPS, </a:t>
            </a:r>
            <a:r>
              <a:rPr b="1"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the more profitable</a:t>
            </a:r>
            <a:r>
              <a:rPr lang="en-GB" sz="8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it is considered to be</a:t>
            </a:r>
            <a:endParaRPr sz="800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0475" y="1491400"/>
            <a:ext cx="3786474" cy="29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916050" y="4497050"/>
            <a:ext cx="7311900" cy="525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In our model, a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bout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55.55% of the time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our stocks</a:t>
            </a:r>
            <a:r>
              <a:rPr b="1"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 are classified  into their appropriate categories </a:t>
            </a:r>
            <a:r>
              <a:rPr lang="en-GB" sz="1105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based on the provided features (Beta, PE, and EPS).</a:t>
            </a:r>
            <a:endParaRPr sz="1105">
              <a:solidFill>
                <a:srgbClr val="37415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749850"/>
            <a:ext cx="7030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u="sng">
                <a:solidFill>
                  <a:schemeClr val="hlink"/>
                </a:solidFill>
                <a:hlinkClick r:id="rId3"/>
              </a:rPr>
              <a:t>Service Delivery</a:t>
            </a:r>
            <a:r>
              <a:rPr lang="en-GB" sz="1900"/>
              <a:t>: Self-Discovery Through Risk Assessment</a:t>
            </a:r>
            <a:endParaRPr sz="19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950" y="0"/>
            <a:ext cx="1203050" cy="9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570100" y="1596725"/>
            <a:ext cx="31590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Inter"/>
                <a:ea typeface="Inter"/>
                <a:cs typeface="Inter"/>
                <a:sym typeface="Inter"/>
              </a:rPr>
              <a:t>Our services are facilitated via a </a:t>
            </a:r>
            <a:r>
              <a:rPr b="1" lang="en-GB" sz="1100">
                <a:latin typeface="Inter"/>
                <a:ea typeface="Inter"/>
                <a:cs typeface="Inter"/>
                <a:sym typeface="Inter"/>
              </a:rPr>
              <a:t>self-service tool. </a:t>
            </a:r>
            <a:endParaRPr b="1" sz="11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Inter"/>
                <a:ea typeface="Inter"/>
                <a:cs typeface="Inter"/>
                <a:sym typeface="Inter"/>
              </a:rPr>
              <a:t>Clients are encouraged to tap into </a:t>
            </a:r>
            <a:r>
              <a:rPr lang="en-GB" sz="1100">
                <a:latin typeface="Inter"/>
                <a:ea typeface="Inter"/>
                <a:cs typeface="Inter"/>
                <a:sym typeface="Inter"/>
              </a:rPr>
              <a:t>their inner selves, utilizing our guidance to determine </a:t>
            </a:r>
            <a:r>
              <a:rPr b="1" lang="en-GB" sz="1100">
                <a:latin typeface="Inter"/>
                <a:ea typeface="Inter"/>
                <a:cs typeface="Inter"/>
                <a:sym typeface="Inter"/>
              </a:rPr>
              <a:t>their comfort level</a:t>
            </a:r>
            <a:r>
              <a:rPr lang="en-GB" sz="1100">
                <a:latin typeface="Inter"/>
                <a:ea typeface="Inter"/>
                <a:cs typeface="Inter"/>
                <a:sym typeface="Inter"/>
              </a:rPr>
              <a:t> in handling risk. 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latin typeface="Inter"/>
                <a:ea typeface="Inter"/>
                <a:cs typeface="Inter"/>
                <a:sym typeface="Inter"/>
              </a:rPr>
              <a:t>It's a </a:t>
            </a:r>
            <a:r>
              <a:rPr b="1" lang="en-GB" sz="1100">
                <a:latin typeface="Inter"/>
                <a:ea typeface="Inter"/>
                <a:cs typeface="Inter"/>
                <a:sym typeface="Inter"/>
              </a:rPr>
              <a:t>journey of self-discovery, simplified with our assistance</a:t>
            </a:r>
            <a:endParaRPr b="1"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700" y="1468625"/>
            <a:ext cx="5110099" cy="312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749850"/>
            <a:ext cx="7030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Service Delivery: Self-Discovery Through Risk Assessment</a:t>
            </a:r>
            <a:endParaRPr sz="19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950" y="0"/>
            <a:ext cx="1203050" cy="9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50" y="1496925"/>
            <a:ext cx="3603059" cy="28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225" y="1450148"/>
            <a:ext cx="4179650" cy="282832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/>
          <p:nvPr/>
        </p:nvSpPr>
        <p:spPr>
          <a:xfrm>
            <a:off x="3906300" y="2786288"/>
            <a:ext cx="665700" cy="2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11375" y="795250"/>
            <a:ext cx="70305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Our </a:t>
            </a:r>
            <a:r>
              <a:rPr lang="en-GB" sz="1900"/>
              <a:t>partners speak for ourselves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950" y="0"/>
            <a:ext cx="1203050" cy="9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00" y="1612375"/>
            <a:ext cx="1086650" cy="21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/>
          <p:nvPr/>
        </p:nvSpPr>
        <p:spPr>
          <a:xfrm>
            <a:off x="926375" y="4040175"/>
            <a:ext cx="1338900" cy="40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Inter"/>
                <a:ea typeface="Inter"/>
                <a:cs typeface="Inter"/>
                <a:sym typeface="Inter"/>
              </a:rPr>
              <a:t>Martha 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Inter"/>
                <a:ea typeface="Inter"/>
                <a:cs typeface="Inter"/>
                <a:sym typeface="Inter"/>
              </a:rPr>
              <a:t> Nov 2022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771" y="2148151"/>
            <a:ext cx="2252027" cy="13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/>
          <p:nvPr/>
        </p:nvSpPr>
        <p:spPr>
          <a:xfrm>
            <a:off x="2363250" y="2634988"/>
            <a:ext cx="665700" cy="2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741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302575" y="4040175"/>
            <a:ext cx="2347800" cy="40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Inter"/>
                <a:ea typeface="Inter"/>
                <a:cs typeface="Inter"/>
                <a:sym typeface="Inter"/>
              </a:rPr>
              <a:t>Moderate risk 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043" y="2061650"/>
            <a:ext cx="1086650" cy="139630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/>
          <p:nvPr/>
        </p:nvSpPr>
        <p:spPr>
          <a:xfrm>
            <a:off x="5821100" y="2634988"/>
            <a:ext cx="665700" cy="2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741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15800" y="4040175"/>
            <a:ext cx="2347800" cy="40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Inter"/>
                <a:ea typeface="Inter"/>
                <a:cs typeface="Inter"/>
                <a:sym typeface="Inter"/>
              </a:rPr>
              <a:t>$500 initial investment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Inter"/>
                <a:ea typeface="Inter"/>
                <a:cs typeface="Inter"/>
                <a:sym typeface="Inter"/>
              </a:rPr>
              <a:t>$100 every month for 12 months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8002675" y="3313025"/>
            <a:ext cx="196800" cy="181500"/>
          </a:xfrm>
          <a:prstGeom prst="ellipse">
            <a:avLst/>
          </a:prstGeom>
          <a:solidFill>
            <a:srgbClr val="3741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8341875" y="3313025"/>
            <a:ext cx="196800" cy="181500"/>
          </a:xfrm>
          <a:prstGeom prst="ellipse">
            <a:avLst/>
          </a:prstGeom>
          <a:solidFill>
            <a:srgbClr val="3741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681075" y="3313025"/>
            <a:ext cx="196800" cy="181500"/>
          </a:xfrm>
          <a:prstGeom prst="ellipse">
            <a:avLst/>
          </a:prstGeom>
          <a:solidFill>
            <a:srgbClr val="3741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311375" y="642850"/>
            <a:ext cx="70305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Our partners speak for ourselves</a:t>
            </a: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950" y="0"/>
            <a:ext cx="1203050" cy="9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38475"/>
            <a:ext cx="8839200" cy="30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/>
          <p:nvPr/>
        </p:nvSpPr>
        <p:spPr>
          <a:xfrm>
            <a:off x="3729050" y="1438475"/>
            <a:ext cx="1255500" cy="400800"/>
          </a:xfrm>
          <a:prstGeom prst="roundRect">
            <a:avLst>
              <a:gd fmla="val 16667" name="adj"/>
            </a:avLst>
          </a:prstGeom>
          <a:solidFill>
            <a:srgbClr val="3741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ROI… 166%</a:t>
            </a:r>
            <a:endParaRPr b="1" sz="1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4650" y="4518327"/>
            <a:ext cx="2702375" cy="5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2370350" y="2171900"/>
            <a:ext cx="38169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