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embeddedFontLst>
    <p:embeddedFont>
      <p:font typeface="Proxima Nova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7.xml"/><Relationship Id="rId22" Type="http://schemas.openxmlformats.org/officeDocument/2006/relationships/font" Target="fonts/Lato-boldItalic.fntdata"/><Relationship Id="rId10" Type="http://schemas.openxmlformats.org/officeDocument/2006/relationships/slide" Target="slides/slide6.xml"/><Relationship Id="rId21" Type="http://schemas.openxmlformats.org/officeDocument/2006/relationships/font" Target="fonts/Lato-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ProximaNova-regular.fntdata"/><Relationship Id="rId14" Type="http://schemas.openxmlformats.org/officeDocument/2006/relationships/slide" Target="slides/slide10.xml"/><Relationship Id="rId17" Type="http://schemas.openxmlformats.org/officeDocument/2006/relationships/font" Target="fonts/ProximaNova-italic.fntdata"/><Relationship Id="rId16" Type="http://schemas.openxmlformats.org/officeDocument/2006/relationships/font" Target="fonts/ProximaNova-bold.fntdata"/><Relationship Id="rId5" Type="http://schemas.openxmlformats.org/officeDocument/2006/relationships/slide" Target="slides/slide1.xml"/><Relationship Id="rId19" Type="http://schemas.openxmlformats.org/officeDocument/2006/relationships/font" Target="fonts/Lato-regular.fntdata"/><Relationship Id="rId6" Type="http://schemas.openxmlformats.org/officeDocument/2006/relationships/slide" Target="slides/slide2.xml"/><Relationship Id="rId18" Type="http://schemas.openxmlformats.org/officeDocument/2006/relationships/font" Target="fonts/ProximaNova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4e4e3808e4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4e4e3808e4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4e2cd77b99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4e2cd77b99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4e4e3808e4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4e4e3808e4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4e2cd77b99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4e2cd77b99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4e4e3808e4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4e4e3808e4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4e2cd77b99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4e2cd77b99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4e2cd77b99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4e2cd77b99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4e2cd77b99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4e2cd77b99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4e2cd77b99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4e2cd77b99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www.youtube.com/watch?v=D8YDStZycqM" TargetMode="External"/><Relationship Id="rId4" Type="http://schemas.openxmlformats.org/officeDocument/2006/relationships/image" Target="../media/image10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7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youtube.com/watch?v=BpdcVfq2dB8" TargetMode="External"/><Relationship Id="rId4" Type="http://schemas.openxmlformats.org/officeDocument/2006/relationships/image" Target="../media/image4.png"/><Relationship Id="rId5" Type="http://schemas.openxmlformats.org/officeDocument/2006/relationships/image" Target="../media/image2.png"/><Relationship Id="rId6" Type="http://schemas.openxmlformats.org/officeDocument/2006/relationships/image" Target="../media/image9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Relationship Id="rId4" Type="http://schemas.openxmlformats.org/officeDocument/2006/relationships/image" Target="../media/image16.png"/><Relationship Id="rId5" Type="http://schemas.openxmlformats.org/officeDocument/2006/relationships/hyperlink" Target="http://www.youtube.com/watch?v=thfI3DpmPIw" TargetMode="External"/><Relationship Id="rId6" Type="http://schemas.openxmlformats.org/officeDocument/2006/relationships/image" Target="../media/image11.jpg"/><Relationship Id="rId7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jpg"/><Relationship Id="rId4" Type="http://schemas.openxmlformats.org/officeDocument/2006/relationships/image" Target="../media/image1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www.youtube.com/watch?v=ITcZ8I1D9ss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Cybersecurity in China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Olivia Alberts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Time:</a:t>
            </a:r>
            <a:endParaRPr/>
          </a:p>
        </p:txBody>
      </p:sp>
      <p:sp>
        <p:nvSpPr>
          <p:cNvPr id="134" name="Google Shape;134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descr="Sans Bad Language" id="135" name="Google Shape;135;p22" title="The Great Firewall of China TED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6000" y="1017725"/>
            <a:ext cx="4572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152400" y="177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Cybersecurity is becoming an increasingly prominent issue in our world.</a:t>
            </a:r>
            <a:endParaRPr/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46500" y="657675"/>
            <a:ext cx="4375924" cy="4375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6100" y="1088500"/>
            <a:ext cx="3945100" cy="394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Cybersecurity?</a:t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152475"/>
            <a:ext cx="8520600" cy="116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“Being protected against cyberthreats; the criminal or unauthorized view of electr</a:t>
            </a:r>
            <a:r>
              <a:rPr lang="en"/>
              <a:t>onic data”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7:00-9:05 in </a:t>
            </a:r>
            <a:r>
              <a:rPr lang="en" u="sng">
                <a:solidFill>
                  <a:srgbClr val="1155CC"/>
                </a:solidFill>
                <a:hlinkClick r:id="rId3"/>
              </a:rPr>
              <a:t>https://www.youtube.com/watch?v=BpdcVfq2dB8</a:t>
            </a:r>
            <a:endParaRPr/>
          </a:p>
        </p:txBody>
      </p:sp>
      <p:sp>
        <p:nvSpPr>
          <p:cNvPr id="74" name="Google Shape;74;p15"/>
          <p:cNvSpPr txBox="1"/>
          <p:nvPr/>
        </p:nvSpPr>
        <p:spPr>
          <a:xfrm>
            <a:off x="311700" y="2228800"/>
            <a:ext cx="8289300" cy="140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Hacking can happen in many ways,</a:t>
            </a:r>
            <a:r>
              <a:rPr lang="en" sz="10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 (phishing, etc)</a:t>
            </a: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 but for now we’re going to walk through a common breach of security</a:t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</a:pPr>
            <a:r>
              <a:rPr lang="en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It’s called the Starbucks Scam- shows the issues with “free” wifi</a:t>
            </a:r>
            <a:endParaRPr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</a:pPr>
            <a:r>
              <a:rPr lang="en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When you Google something (using wifi) what’s the path of info?</a:t>
            </a:r>
            <a:endParaRPr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96550" y="3554825"/>
            <a:ext cx="936775" cy="936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5"/>
          <p:cNvPicPr preferRelativeResize="0"/>
          <p:nvPr/>
        </p:nvPicPr>
        <p:blipFill rotWithShape="1">
          <a:blip r:embed="rId5">
            <a:alphaModFix/>
          </a:blip>
          <a:srcRect b="0" l="0" r="0" t="24029"/>
          <a:stretch/>
        </p:blipFill>
        <p:spPr>
          <a:xfrm>
            <a:off x="3623726" y="3476087"/>
            <a:ext cx="1440387" cy="1094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55775" y="3142375"/>
            <a:ext cx="1761675" cy="1761676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5"/>
          <p:cNvSpPr/>
          <p:nvPr/>
        </p:nvSpPr>
        <p:spPr>
          <a:xfrm>
            <a:off x="1997174" y="3885175"/>
            <a:ext cx="1478700" cy="2124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rgbClr val="9999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5"/>
          <p:cNvSpPr/>
          <p:nvPr/>
        </p:nvSpPr>
        <p:spPr>
          <a:xfrm>
            <a:off x="5148386" y="3885175"/>
            <a:ext cx="1523100" cy="2124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rgbClr val="9999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5"/>
          <p:cNvSpPr txBox="1"/>
          <p:nvPr/>
        </p:nvSpPr>
        <p:spPr>
          <a:xfrm>
            <a:off x="212350" y="4609675"/>
            <a:ext cx="7785900" cy="5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</a:pPr>
            <a:r>
              <a:rPr lang="en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Someone can go and set up a fake wifi router, putting all</a:t>
            </a:r>
            <a:r>
              <a:rPr lang="en">
                <a:solidFill>
                  <a:schemeClr val="accent3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 of your data is at risk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Activity time!</a:t>
            </a:r>
            <a:endParaRPr/>
          </a:p>
        </p:txBody>
      </p:sp>
      <p:pic>
        <p:nvPicPr>
          <p:cNvPr id="86" name="Google Shape;8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1625" y="833700"/>
            <a:ext cx="1977777" cy="2002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China?</a:t>
            </a:r>
            <a:endParaRPr/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One of the largest countries in the world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Communist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order to hold their power, they have what’s called the “Great Firewall” </a:t>
            </a:r>
            <a:endParaRPr/>
          </a:p>
        </p:txBody>
      </p:sp>
      <p:pic>
        <p:nvPicPr>
          <p:cNvPr id="93" name="Google Shape;9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6700" y="2249875"/>
            <a:ext cx="3561000" cy="265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62225" y="2173650"/>
            <a:ext cx="5718276" cy="281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impacts daily life</a:t>
            </a:r>
            <a:endParaRPr/>
          </a:p>
        </p:txBody>
      </p:sp>
      <p:sp>
        <p:nvSpPr>
          <p:cNvPr id="100" name="Google Shape;100;p18"/>
          <p:cNvSpPr txBox="1"/>
          <p:nvPr>
            <p:ph idx="1" type="body"/>
          </p:nvPr>
        </p:nvSpPr>
        <p:spPr>
          <a:xfrm>
            <a:off x="7253300" y="4572025"/>
            <a:ext cx="1261800" cy="41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1:00-1:30</a:t>
            </a:r>
            <a:endParaRPr/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59837"/>
            <a:ext cx="3572676" cy="3012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33548" y="337898"/>
            <a:ext cx="3572676" cy="246022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早晨6点多泼墨，下午家中被带走，之后推特账号删除。&#10;详情：http://www.boxun.com/news/gb/china/2018/07/201807042154.shtml&#10;&#10;该女孩如果送精神病院，会更惨：&#10;https://youtu.be/kmb5CFDYg3g" id="103" name="Google Shape;103;p18" title="上海：女孩在海航前向习近平像泼墨，当天被抓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60050" y="2867850"/>
            <a:ext cx="2272250" cy="1704175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8"/>
          <p:cNvSpPr txBox="1"/>
          <p:nvPr/>
        </p:nvSpPr>
        <p:spPr>
          <a:xfrm>
            <a:off x="548425" y="4514000"/>
            <a:ext cx="6075000" cy="7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05" name="Google Shape;105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006273" y="3180119"/>
            <a:ext cx="2272250" cy="1333881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8"/>
          <p:cNvSpPr txBox="1"/>
          <p:nvPr/>
        </p:nvSpPr>
        <p:spPr>
          <a:xfrm>
            <a:off x="3702025" y="4641750"/>
            <a:ext cx="2921400" cy="1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Just won’t send certain messages 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725" y="2514800"/>
            <a:ext cx="7283550" cy="10768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9"/>
          <p:cNvSpPr txBox="1"/>
          <p:nvPr>
            <p:ph type="title"/>
          </p:nvPr>
        </p:nvSpPr>
        <p:spPr>
          <a:xfrm>
            <a:off x="457725" y="759375"/>
            <a:ext cx="7895400" cy="371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Char char="●"/>
            </a:pPr>
            <a:r>
              <a:rPr lang="en"/>
              <a:t>What would you ban?</a:t>
            </a:r>
            <a:endParaRPr/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Char char="●"/>
            </a:pPr>
            <a:r>
              <a:rPr lang="en"/>
              <a:t>How might this disrupt politics? The people can’t vote anyways.</a:t>
            </a:r>
            <a:endParaRPr/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Char char="●"/>
            </a:pPr>
            <a:r>
              <a:rPr lang="en"/>
              <a:t>What’s the challenge of running a global business and not being able to access important sites?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people get around this?</a:t>
            </a:r>
            <a:endParaRPr/>
          </a:p>
        </p:txBody>
      </p:sp>
      <p:sp>
        <p:nvSpPr>
          <p:cNvPr id="118" name="Google Shape;118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VPNs (Virtual Private Networks)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9" name="Google Shape;11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5229" y="1657375"/>
            <a:ext cx="3076923" cy="2406599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0"/>
          <p:cNvSpPr txBox="1"/>
          <p:nvPr/>
        </p:nvSpPr>
        <p:spPr>
          <a:xfrm>
            <a:off x="-589850" y="1604400"/>
            <a:ext cx="45300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21" name="Google Shape;12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5226" y="1657379"/>
            <a:ext cx="3076923" cy="2377976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0"/>
          <p:cNvSpPr txBox="1"/>
          <p:nvPr/>
        </p:nvSpPr>
        <p:spPr>
          <a:xfrm>
            <a:off x="3889650" y="1657375"/>
            <a:ext cx="4804800" cy="13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0675" lvl="0" marL="596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450"/>
              <a:buFont typeface="Lato"/>
              <a:buChar char="●"/>
            </a:pPr>
            <a:r>
              <a:rPr lang="en" sz="1450">
                <a:solidFill>
                  <a:srgbClr val="404040"/>
                </a:solidFill>
                <a:latin typeface="Lato"/>
                <a:ea typeface="Lato"/>
                <a:cs typeface="Lato"/>
                <a:sym typeface="Lato"/>
              </a:rPr>
              <a:t>The destination site sees the VPN server as the traffic origin, not you.</a:t>
            </a:r>
            <a:endParaRPr sz="1450">
              <a:solidFill>
                <a:srgbClr val="40404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0675" lvl="0" marL="596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450"/>
              <a:buFont typeface="Lato"/>
              <a:buChar char="●"/>
            </a:pPr>
            <a:r>
              <a:rPr lang="en" sz="1450">
                <a:solidFill>
                  <a:srgbClr val="404040"/>
                </a:solidFill>
                <a:latin typeface="Lato"/>
                <a:ea typeface="Lato"/>
                <a:cs typeface="Lato"/>
                <a:sym typeface="Lato"/>
              </a:rPr>
              <a:t>No one can (easily) identify you or your computer as the source of the data, nor what you’re doing (what websites you’re visiting, what data you’re transferring, etc.).</a:t>
            </a:r>
            <a:endParaRPr sz="1450">
              <a:solidFill>
                <a:srgbClr val="40404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0675" lvl="0" marL="596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450"/>
              <a:buFont typeface="Lato"/>
              <a:buChar char="●"/>
            </a:pPr>
            <a:r>
              <a:rPr lang="en" sz="1450">
                <a:solidFill>
                  <a:srgbClr val="404040"/>
                </a:solidFill>
                <a:latin typeface="Lato"/>
                <a:ea typeface="Lato"/>
                <a:cs typeface="Lato"/>
                <a:sym typeface="Lato"/>
              </a:rPr>
              <a:t>Your data is encrypted, so even if someone does look at what you’re sending, they only see encrypted information and not raw data.</a:t>
            </a:r>
            <a:endParaRPr sz="1450">
              <a:solidFill>
                <a:srgbClr val="40404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38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is it important?</a:t>
            </a:r>
            <a:endParaRPr/>
          </a:p>
        </p:txBody>
      </p:sp>
      <p:sp>
        <p:nvSpPr>
          <p:cNvPr id="128" name="Google Shape;128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Free internet is important to democracy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0:45-1:25 in </a:t>
            </a:r>
            <a:r>
              <a:rPr lang="en" u="sng">
                <a:solidFill>
                  <a:srgbClr val="1155CC"/>
                </a:solidFill>
                <a:hlinkClick r:id="rId3"/>
              </a:rPr>
              <a:t>https://www.youtube.com/watch?v=ITcZ8I1D9ss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US-China relations are dependent on it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