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9" r:id="rId2"/>
    <p:sldId id="262" r:id="rId3"/>
    <p:sldId id="264" r:id="rId4"/>
    <p:sldId id="269" r:id="rId5"/>
    <p:sldId id="270" r:id="rId6"/>
    <p:sldId id="265" r:id="rId7"/>
    <p:sldId id="271" r:id="rId8"/>
    <p:sldId id="272" r:id="rId9"/>
    <p:sldId id="266" r:id="rId10"/>
    <p:sldId id="273" r:id="rId11"/>
    <p:sldId id="267" r:id="rId12"/>
    <p:sldId id="274" r:id="rId13"/>
    <p:sldId id="275" r:id="rId14"/>
    <p:sldId id="268" r:id="rId15"/>
    <p:sldId id="263" r:id="rId16"/>
    <p:sldId id="278" r:id="rId17"/>
    <p:sldId id="279" r:id="rId18"/>
    <p:sldId id="276" r:id="rId19"/>
    <p:sldId id="277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SHERRER LUNA FLORES" initials="SSLF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77138" autoAdjust="0"/>
  </p:normalViewPr>
  <p:slideViewPr>
    <p:cSldViewPr snapToGrid="0">
      <p:cViewPr varScale="1">
        <p:scale>
          <a:sx n="90" d="100"/>
          <a:sy n="90" d="100"/>
        </p:scale>
        <p:origin x="130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013884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Retirar imagens e tabelas da visão geral, 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Menu</a:t>
            </a:r>
          </a:p>
          <a:p>
            <a:r>
              <a:rPr lang="pt-BR" dirty="0" smtClean="0"/>
              <a:t>cadastro de sala: nome,</a:t>
            </a:r>
          </a:p>
          <a:p>
            <a:r>
              <a:rPr lang="pt-BR" dirty="0" smtClean="0"/>
              <a:t>cadastro de evento:</a:t>
            </a:r>
            <a:r>
              <a:rPr lang="pt-BR" baseline="0" dirty="0" smtClean="0"/>
              <a:t> nome, qual a sala </a:t>
            </a:r>
            <a:r>
              <a:rPr lang="pt-BR" baseline="0" dirty="0" err="1" smtClean="0"/>
              <a:t>dropdown</a:t>
            </a:r>
            <a:r>
              <a:rPr lang="pt-BR" baseline="0" dirty="0" smtClean="0"/>
              <a:t>, data do evento,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2694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https://robsoncastilho.com.br/2013/03/21/principios-solid-principio-de-substituicao-de-liskov-lsp/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4742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https://robsoncastilho.com.br/2013/04/14/principios-solid-principio-da-segregacao-de-interface-isp/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3668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https://robsoncastilho.com.br/2013/04/14/principios-solid-principio-da-segregacao-de-interface-isp/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5354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https://robsoncastilho.com.br/2013/04/14/principios-solid-principio-da-segregacao-de-interface-isp/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691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https://www.treinaweb.com.br/blog/entendendo-injecao-de-dependencia/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868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0363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https://bar8.com.br/abap-oo-dip-inversao-dependencia-principio-aaef37a9ec1d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9814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3189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https://www.treinaweb.com.br/blog/entendendo-injecao-de-dependencia/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9123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https://www.treinaweb.com.br/blog/entendendo-injecao-de-dependencia/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2307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920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https://www.eduardopires.net.br/2013/05/single-responsibility-principle-srp/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8598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9889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9445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https://www.eduardopires.net.br/2013/05/open-closed-principle-ocp</a:t>
            </a:r>
            <a:r>
              <a:rPr lang="pt-BR" dirty="0" smtClean="0"/>
              <a:t>/</a:t>
            </a:r>
          </a:p>
          <a:p>
            <a:endParaRPr lang="pt-BR" dirty="0" smtClean="0"/>
          </a:p>
          <a:p>
            <a:r>
              <a:rPr lang="pt-BR" dirty="0" smtClean="0"/>
              <a:t>http://www.macoratti.net/18/04/c_extmet1.htm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7846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9293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Pode-se dizer que as classes abstratas servem como “modelo” para outras classes que dela herdem, não podendo ser instanciada por si só. Para ter um objeto de uma classe abstrata é necessário criar uma classe mais especializada herdando dela e então instanciar essa nova classe. Os métodos da classe abstrata devem então serem sobrescritos nas classes filhas.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5802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https://robsoncastilho.com.br/2013/03/21/principios-solid-principio-de-substituicao-de-liskov-lsp/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2232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91" name="Shape 91"/>
          <p:cNvSpPr>
            <a:spLocks noGrp="1"/>
          </p:cNvSpPr>
          <p:nvPr>
            <p:ph type="pic" sz="half" idx="13"/>
          </p:nvPr>
        </p:nvSpPr>
        <p:spPr>
          <a:xfrm>
            <a:off x="2389718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2389718" y="5367338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xfrm>
            <a:off x="8839200" y="274638"/>
            <a:ext cx="2743200" cy="5851526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609600" y="274638"/>
            <a:ext cx="8026400" cy="5851526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238397" y="6400414"/>
            <a:ext cx="34400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0" r:id="rId3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862730" y="2190308"/>
            <a:ext cx="8270098" cy="1329069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6000" dirty="0" smtClean="0"/>
              <a:t>Injeção de dependência 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89583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27006" y="2097883"/>
            <a:ext cx="4882399" cy="38318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 smtClean="0">
                <a:solidFill>
                  <a:srgbClr val="666666"/>
                </a:solidFill>
              </a:rPr>
              <a:t>A hierarquia de classes herdam </a:t>
            </a:r>
            <a:r>
              <a:rPr lang="pt-BR" dirty="0">
                <a:solidFill>
                  <a:srgbClr val="666666"/>
                </a:solidFill>
              </a:rPr>
              <a:t>de Arquivo, provavelmente para reaproveitar algum campo/comportamento, mas cada uma das derivadas tem seu próprio método de geração, ignorando o uso de polimorfismo.</a:t>
            </a:r>
          </a:p>
          <a:p>
            <a:pPr lvl="8" indent="0" algn="just">
              <a:lnSpc>
                <a:spcPct val="150000"/>
              </a:lnSpc>
            </a:pPr>
            <a:endParaRPr lang="pt-BR" dirty="0">
              <a:solidFill>
                <a:srgbClr val="666666"/>
              </a:solidFill>
            </a:endParaRPr>
          </a:p>
          <a:p>
            <a:pPr lvl="8" indent="0" algn="just">
              <a:lnSpc>
                <a:spcPct val="150000"/>
              </a:lnSpc>
            </a:pPr>
            <a:r>
              <a:rPr lang="pt-BR" dirty="0">
                <a:solidFill>
                  <a:srgbClr val="666666"/>
                </a:solidFill>
              </a:rPr>
              <a:t>Este design </a:t>
            </a:r>
            <a:r>
              <a:rPr lang="pt-BR" dirty="0" smtClean="0">
                <a:solidFill>
                  <a:srgbClr val="666666"/>
                </a:solidFill>
              </a:rPr>
              <a:t>fere </a:t>
            </a:r>
            <a:r>
              <a:rPr lang="pt-BR" dirty="0">
                <a:solidFill>
                  <a:srgbClr val="666666"/>
                </a:solidFill>
              </a:rPr>
              <a:t>o LSP, uma vez que nenhuma das classes derivadas pode ser usada como a classe base</a:t>
            </a:r>
            <a:r>
              <a:rPr lang="pt-BR" dirty="0" smtClean="0">
                <a:solidFill>
                  <a:srgbClr val="666666"/>
                </a:solidFill>
              </a:rPr>
              <a:t>.</a:t>
            </a:r>
            <a:endParaRPr lang="pt-BR" dirty="0">
              <a:solidFill>
                <a:srgbClr val="666666"/>
              </a:solidFill>
            </a:endParaRP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SO</a:t>
            </a:r>
            <a:r>
              <a:rPr lang="pt-BR" sz="5400" b="1" dirty="0">
                <a:solidFill>
                  <a:srgbClr val="11A79D"/>
                </a:solidFill>
              </a:rPr>
              <a:t>L</a:t>
            </a: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ID</a:t>
            </a:r>
            <a:endParaRPr lang="pt-BR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466" y="1727791"/>
            <a:ext cx="43053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4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7" y="2345181"/>
            <a:ext cx="8556751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>
                <a:solidFill>
                  <a:srgbClr val="666666"/>
                </a:solidFill>
              </a:rPr>
              <a:t>Interface </a:t>
            </a:r>
            <a:r>
              <a:rPr lang="pt-BR" dirty="0" err="1">
                <a:solidFill>
                  <a:srgbClr val="666666"/>
                </a:solidFill>
              </a:rPr>
              <a:t>segregation</a:t>
            </a:r>
            <a:r>
              <a:rPr lang="pt-BR" dirty="0">
                <a:solidFill>
                  <a:srgbClr val="666666"/>
                </a:solidFill>
              </a:rPr>
              <a:t> </a:t>
            </a:r>
            <a:r>
              <a:rPr lang="pt-BR" dirty="0" err="1" smtClean="0">
                <a:solidFill>
                  <a:srgbClr val="666666"/>
                </a:solidFill>
              </a:rPr>
              <a:t>principle</a:t>
            </a:r>
            <a:r>
              <a:rPr lang="pt-BR" dirty="0" smtClean="0">
                <a:solidFill>
                  <a:srgbClr val="666666"/>
                </a:solidFill>
              </a:rPr>
              <a:t>, também conhecido como </a:t>
            </a:r>
            <a:r>
              <a:rPr lang="pt-BR" b="1" u="sng" dirty="0" smtClean="0">
                <a:solidFill>
                  <a:srgbClr val="666666"/>
                </a:solidFill>
              </a:rPr>
              <a:t>Princípio </a:t>
            </a:r>
            <a:r>
              <a:rPr lang="pt-BR" b="1" u="sng" dirty="0">
                <a:solidFill>
                  <a:srgbClr val="666666"/>
                </a:solidFill>
              </a:rPr>
              <a:t>da </a:t>
            </a:r>
            <a:r>
              <a:rPr lang="pt-BR" b="1" u="sng" dirty="0" smtClean="0">
                <a:solidFill>
                  <a:srgbClr val="666666"/>
                </a:solidFill>
              </a:rPr>
              <a:t>Segregação </a:t>
            </a:r>
            <a:r>
              <a:rPr lang="pt-BR" b="1" u="sng" dirty="0">
                <a:solidFill>
                  <a:srgbClr val="666666"/>
                </a:solidFill>
              </a:rPr>
              <a:t>de </a:t>
            </a:r>
            <a:r>
              <a:rPr lang="pt-BR" b="1" u="sng" dirty="0" smtClean="0">
                <a:solidFill>
                  <a:srgbClr val="666666"/>
                </a:solidFill>
              </a:rPr>
              <a:t>Interfaces</a:t>
            </a:r>
            <a:r>
              <a:rPr lang="pt-BR" dirty="0">
                <a:solidFill>
                  <a:srgbClr val="666666"/>
                </a:solidFill>
              </a:rPr>
              <a:t>. O Princípio da Segregação de Interface </a:t>
            </a:r>
            <a:r>
              <a:rPr lang="pt-BR" dirty="0" smtClean="0">
                <a:solidFill>
                  <a:srgbClr val="666666"/>
                </a:solidFill>
              </a:rPr>
              <a:t>diz </a:t>
            </a:r>
            <a:r>
              <a:rPr lang="pt-BR" dirty="0">
                <a:solidFill>
                  <a:srgbClr val="666666"/>
                </a:solidFill>
              </a:rPr>
              <a:t>que </a:t>
            </a:r>
            <a:r>
              <a:rPr lang="pt-BR" b="1" dirty="0">
                <a:solidFill>
                  <a:srgbClr val="666666"/>
                </a:solidFill>
              </a:rPr>
              <a:t>clientes não devem ser forçados a depender de métodos que não usam</a:t>
            </a:r>
            <a:r>
              <a:rPr lang="pt-BR" dirty="0" smtClean="0">
                <a:solidFill>
                  <a:srgbClr val="666666"/>
                </a:solidFill>
              </a:rPr>
              <a:t>. Muitas </a:t>
            </a:r>
            <a:r>
              <a:rPr lang="pt-BR" dirty="0">
                <a:solidFill>
                  <a:srgbClr val="666666"/>
                </a:solidFill>
              </a:rPr>
              <a:t>interfaces específicas são melhores do que uma interface única geral.</a:t>
            </a: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SOL</a:t>
            </a:r>
            <a:r>
              <a:rPr lang="pt-BR" sz="5400" b="1" dirty="0">
                <a:solidFill>
                  <a:srgbClr val="11A79D"/>
                </a:solidFill>
              </a:rPr>
              <a:t>I</a:t>
            </a: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D</a:t>
            </a:r>
            <a:endParaRPr lang="pt-BR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69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SOL</a:t>
            </a:r>
            <a:r>
              <a:rPr lang="pt-BR" sz="5400" b="1" dirty="0">
                <a:solidFill>
                  <a:srgbClr val="11A79D"/>
                </a:solidFill>
              </a:rPr>
              <a:t>I</a:t>
            </a: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D</a:t>
            </a:r>
            <a:endParaRPr lang="pt-BR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830" y="1898375"/>
            <a:ext cx="69437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4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SOL</a:t>
            </a:r>
            <a:r>
              <a:rPr lang="pt-BR" sz="5400" b="1" dirty="0">
                <a:solidFill>
                  <a:srgbClr val="11A79D"/>
                </a:solidFill>
              </a:rPr>
              <a:t>I</a:t>
            </a: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D</a:t>
            </a:r>
            <a:endParaRPr lang="pt-BR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253" y="1815066"/>
            <a:ext cx="6640880" cy="43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3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7" y="2345181"/>
            <a:ext cx="8556751" cy="30008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 err="1">
                <a:solidFill>
                  <a:srgbClr val="666666"/>
                </a:solidFill>
              </a:rPr>
              <a:t>Dependency</a:t>
            </a:r>
            <a:r>
              <a:rPr lang="pt-BR" dirty="0">
                <a:solidFill>
                  <a:srgbClr val="666666"/>
                </a:solidFill>
              </a:rPr>
              <a:t> </a:t>
            </a:r>
            <a:r>
              <a:rPr lang="pt-BR" dirty="0" err="1">
                <a:solidFill>
                  <a:srgbClr val="666666"/>
                </a:solidFill>
              </a:rPr>
              <a:t>Inversion</a:t>
            </a:r>
            <a:r>
              <a:rPr lang="pt-BR" dirty="0">
                <a:solidFill>
                  <a:srgbClr val="666666"/>
                </a:solidFill>
              </a:rPr>
              <a:t> </a:t>
            </a:r>
            <a:r>
              <a:rPr lang="pt-BR" dirty="0" err="1" smtClean="0">
                <a:solidFill>
                  <a:srgbClr val="666666"/>
                </a:solidFill>
              </a:rPr>
              <a:t>Principle</a:t>
            </a:r>
            <a:r>
              <a:rPr lang="pt-BR" dirty="0" smtClean="0">
                <a:solidFill>
                  <a:srgbClr val="666666"/>
                </a:solidFill>
              </a:rPr>
              <a:t>, </a:t>
            </a:r>
            <a:r>
              <a:rPr lang="pt-BR" dirty="0">
                <a:solidFill>
                  <a:srgbClr val="666666"/>
                </a:solidFill>
              </a:rPr>
              <a:t>também conhecido </a:t>
            </a:r>
            <a:r>
              <a:rPr lang="pt-BR" dirty="0" smtClean="0">
                <a:solidFill>
                  <a:srgbClr val="666666"/>
                </a:solidFill>
              </a:rPr>
              <a:t>como </a:t>
            </a:r>
            <a:r>
              <a:rPr lang="pt-BR" b="1" u="sng" dirty="0" smtClean="0">
                <a:solidFill>
                  <a:srgbClr val="666666"/>
                </a:solidFill>
              </a:rPr>
              <a:t>Princípio </a:t>
            </a:r>
            <a:r>
              <a:rPr lang="pt-BR" b="1" u="sng" dirty="0">
                <a:solidFill>
                  <a:srgbClr val="666666"/>
                </a:solidFill>
              </a:rPr>
              <a:t>da Inversão de </a:t>
            </a:r>
            <a:r>
              <a:rPr lang="pt-BR" b="1" u="sng" dirty="0" smtClean="0">
                <a:solidFill>
                  <a:srgbClr val="666666"/>
                </a:solidFill>
              </a:rPr>
              <a:t>Dependência.</a:t>
            </a:r>
          </a:p>
          <a:p>
            <a:pPr lvl="8" indent="0" algn="just">
              <a:lnSpc>
                <a:spcPct val="150000"/>
              </a:lnSpc>
            </a:pPr>
            <a:endParaRPr lang="pt-BR" b="1" u="sng" dirty="0">
              <a:solidFill>
                <a:srgbClr val="666666"/>
              </a:solidFill>
            </a:endParaRPr>
          </a:p>
          <a:p>
            <a:pPr marL="342900" lvl="8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666666"/>
                </a:solidFill>
              </a:rPr>
              <a:t>Módulos de alto nível não devem depender de módulos de baixo nível. Ambos devem depender de abstrações;</a:t>
            </a:r>
          </a:p>
          <a:p>
            <a:pPr marL="342900" lvl="8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dirty="0" smtClean="0">
                <a:solidFill>
                  <a:srgbClr val="666666"/>
                </a:solidFill>
              </a:rPr>
              <a:t>Abstrações </a:t>
            </a:r>
            <a:r>
              <a:rPr lang="pt-BR" dirty="0">
                <a:solidFill>
                  <a:srgbClr val="666666"/>
                </a:solidFill>
              </a:rPr>
              <a:t>não devem depender de detalhes. Detalhes devem depender de abstrações.</a:t>
            </a: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SOLI</a:t>
            </a:r>
            <a:r>
              <a:rPr lang="pt-BR" sz="5400" b="1" dirty="0" smtClean="0">
                <a:solidFill>
                  <a:srgbClr val="11A79D"/>
                </a:solidFill>
              </a:rPr>
              <a:t>D</a:t>
            </a:r>
            <a:endParaRPr lang="pt-BR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1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7" y="2345181"/>
            <a:ext cx="8556751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>
                <a:solidFill>
                  <a:srgbClr val="666666"/>
                </a:solidFill>
              </a:rPr>
              <a:t>Uma dependência é simplesmente </a:t>
            </a:r>
            <a:r>
              <a:rPr lang="pt-BR" dirty="0" smtClean="0">
                <a:solidFill>
                  <a:srgbClr val="666666"/>
                </a:solidFill>
              </a:rPr>
              <a:t>um objeto que </a:t>
            </a:r>
            <a:r>
              <a:rPr lang="pt-BR" dirty="0">
                <a:solidFill>
                  <a:srgbClr val="666666"/>
                </a:solidFill>
              </a:rPr>
              <a:t>a sua classe precisa para </a:t>
            </a:r>
            <a:r>
              <a:rPr lang="pt-BR" dirty="0" smtClean="0">
                <a:solidFill>
                  <a:srgbClr val="666666"/>
                </a:solidFill>
              </a:rPr>
              <a:t>funcionar. </a:t>
            </a:r>
            <a:endParaRPr lang="pt-BR" dirty="0">
              <a:solidFill>
                <a:srgbClr val="666666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692152" y="3562756"/>
            <a:ext cx="2041451" cy="923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dirty="0" smtClean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 err="1" smtClean="0"/>
              <a:t>LancamentoBLL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714804" y="3562756"/>
            <a:ext cx="2041451" cy="923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 err="1" smtClean="0"/>
              <a:t>LancamentoDAL</a:t>
            </a:r>
            <a:endParaRPr lang="pt-BR" dirty="0" smtClean="0"/>
          </a:p>
          <a:p>
            <a:pPr algn="ctr"/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" name="Conector de seta reta 4"/>
          <p:cNvCxnSpPr>
            <a:stCxn id="3" idx="3"/>
            <a:endCxn id="7" idx="1"/>
          </p:cNvCxnSpPr>
          <p:nvPr/>
        </p:nvCxnSpPr>
        <p:spPr>
          <a:xfrm>
            <a:off x="4733603" y="4024420"/>
            <a:ext cx="1981201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Conector de seta reta 11"/>
          <p:cNvCxnSpPr/>
          <p:nvPr/>
        </p:nvCxnSpPr>
        <p:spPr>
          <a:xfrm flipH="1" flipV="1">
            <a:off x="5718887" y="4114800"/>
            <a:ext cx="10632" cy="1010093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tângulo 12"/>
          <p:cNvSpPr/>
          <p:nvPr/>
        </p:nvSpPr>
        <p:spPr>
          <a:xfrm>
            <a:off x="5033950" y="5215272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Dependência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5457944" y="3613407"/>
            <a:ext cx="574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/>
              <a:t>Usa</a:t>
            </a:r>
            <a:endParaRPr lang="pt-BR" sz="2000" dirty="0"/>
          </a:p>
        </p:txBody>
      </p:sp>
      <p:sp>
        <p:nvSpPr>
          <p:cNvPr id="10" name="Shape 120"/>
          <p:cNvSpPr txBox="1">
            <a:spLocks/>
          </p:cNvSpPr>
          <p:nvPr/>
        </p:nvSpPr>
        <p:spPr>
          <a:xfrm>
            <a:off x="1752317" y="907774"/>
            <a:ext cx="8545576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>
                <a:solidFill>
                  <a:srgbClr val="11A79D"/>
                </a:solidFill>
              </a:rPr>
              <a:t>O que é uma dependência</a:t>
            </a:r>
            <a:r>
              <a:rPr lang="pt-BR" sz="5400" b="1" dirty="0" smtClean="0">
                <a:solidFill>
                  <a:srgbClr val="11A79D"/>
                </a:solidFill>
              </a:rPr>
              <a:t>?</a:t>
            </a:r>
            <a:endParaRPr lang="pt-BR" sz="5400" b="1" dirty="0">
              <a:solidFill>
                <a:srgbClr val="11A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88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7" y="2345181"/>
            <a:ext cx="8556751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>
                <a:solidFill>
                  <a:srgbClr val="666666"/>
                </a:solidFill>
              </a:rPr>
              <a:t>Possuímos acoplamento a partir do momento em que uma classe passa a depender de uma outra classe, e o grande problema de dependências é que quando uma classe com o comportamento mais específico (e que agrega uma classe maior) muda, a classe com o comportamento maior acaba por ter que mudar junto.</a:t>
            </a: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Acoplamento</a:t>
            </a:r>
            <a:endParaRPr lang="pt-BR" sz="5400" b="1" dirty="0">
              <a:solidFill>
                <a:srgbClr val="11A79D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785730" y="4683983"/>
            <a:ext cx="2264734" cy="923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819013" y="4652637"/>
            <a:ext cx="2239926" cy="3920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276415" y="4960981"/>
            <a:ext cx="128336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pt-BR" dirty="0" err="1"/>
              <a:t>GeradorXML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7434351" y="4652637"/>
            <a:ext cx="100924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pt-BR" dirty="0" err="1" smtClean="0"/>
              <a:t>EnviaXML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6819012" y="5645425"/>
            <a:ext cx="2239926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/>
              <a:t> </a:t>
            </a:r>
            <a:r>
              <a:rPr lang="pt-BR" dirty="0" smtClean="0"/>
              <a:t>          </a:t>
            </a:r>
            <a:r>
              <a:rPr kumimoji="0" lang="pt-B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MontarXML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0" name="Conector angulado 29"/>
          <p:cNvCxnSpPr>
            <a:stCxn id="4" idx="3"/>
            <a:endCxn id="11" idx="1"/>
          </p:cNvCxnSpPr>
          <p:nvPr/>
        </p:nvCxnSpPr>
        <p:spPr>
          <a:xfrm flipV="1">
            <a:off x="5050464" y="4848637"/>
            <a:ext cx="1768549" cy="297010"/>
          </a:xfrm>
          <a:prstGeom prst="bentConnector3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Conector angulado 32"/>
          <p:cNvCxnSpPr>
            <a:stCxn id="4" idx="2"/>
            <a:endCxn id="22" idx="1"/>
          </p:cNvCxnSpPr>
          <p:nvPr/>
        </p:nvCxnSpPr>
        <p:spPr>
          <a:xfrm rot="16200000" flipH="1">
            <a:off x="5257165" y="4268242"/>
            <a:ext cx="222779" cy="2900915"/>
          </a:xfrm>
          <a:prstGeom prst="bentConnector2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0096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7" y="2345181"/>
            <a:ext cx="8556751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8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666666"/>
                </a:solidFill>
              </a:rPr>
              <a:t>Rigidez</a:t>
            </a:r>
            <a:r>
              <a:rPr lang="pt-BR" dirty="0" smtClean="0">
                <a:solidFill>
                  <a:srgbClr val="666666"/>
                </a:solidFill>
              </a:rPr>
              <a:t>: dificuldade de mudança, </a:t>
            </a:r>
            <a:r>
              <a:rPr lang="pt-BR" dirty="0">
                <a:solidFill>
                  <a:srgbClr val="666666"/>
                </a:solidFill>
              </a:rPr>
              <a:t>já que cada mudança afeta muitas outras partes do </a:t>
            </a:r>
            <a:r>
              <a:rPr lang="pt-BR" dirty="0" smtClean="0">
                <a:solidFill>
                  <a:srgbClr val="666666"/>
                </a:solidFill>
              </a:rPr>
              <a:t>sistema;</a:t>
            </a:r>
            <a:endParaRPr lang="pt-BR" dirty="0">
              <a:solidFill>
                <a:srgbClr val="666666"/>
              </a:solidFill>
            </a:endParaRPr>
          </a:p>
          <a:p>
            <a:pPr marL="285750" lvl="8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666666"/>
                </a:solidFill>
              </a:rPr>
              <a:t>Fragilidade</a:t>
            </a:r>
            <a:r>
              <a:rPr lang="pt-BR" dirty="0" smtClean="0">
                <a:solidFill>
                  <a:srgbClr val="666666"/>
                </a:solidFill>
              </a:rPr>
              <a:t>: ao </a:t>
            </a:r>
            <a:r>
              <a:rPr lang="pt-BR" dirty="0">
                <a:solidFill>
                  <a:srgbClr val="666666"/>
                </a:solidFill>
              </a:rPr>
              <a:t>mudar, seu projeto torna-se um tapete de dominó, e então ao alterar uma peça você </a:t>
            </a:r>
            <a:r>
              <a:rPr lang="pt-BR" dirty="0" smtClean="0">
                <a:solidFill>
                  <a:srgbClr val="666666"/>
                </a:solidFill>
              </a:rPr>
              <a:t>pode acabar </a:t>
            </a:r>
            <a:r>
              <a:rPr lang="pt-BR" dirty="0">
                <a:solidFill>
                  <a:srgbClr val="666666"/>
                </a:solidFill>
              </a:rPr>
              <a:t>quebrando outra </a:t>
            </a:r>
            <a:r>
              <a:rPr lang="pt-BR" dirty="0" smtClean="0">
                <a:solidFill>
                  <a:srgbClr val="666666"/>
                </a:solidFill>
              </a:rPr>
              <a:t>peça;</a:t>
            </a:r>
            <a:endParaRPr lang="pt-BR" dirty="0">
              <a:solidFill>
                <a:srgbClr val="666666"/>
              </a:solidFill>
            </a:endParaRPr>
          </a:p>
          <a:p>
            <a:pPr marL="285750" lvl="8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666666"/>
                </a:solidFill>
              </a:rPr>
              <a:t>Imobilidade</a:t>
            </a:r>
            <a:r>
              <a:rPr lang="pt-BR" dirty="0" smtClean="0">
                <a:solidFill>
                  <a:srgbClr val="666666"/>
                </a:solidFill>
              </a:rPr>
              <a:t>: reutilizar </a:t>
            </a:r>
            <a:r>
              <a:rPr lang="pt-BR" dirty="0">
                <a:solidFill>
                  <a:srgbClr val="666666"/>
                </a:solidFill>
              </a:rPr>
              <a:t>se torna inviável, uma vez que não é possível separar as peças a partir da aplicação de </a:t>
            </a:r>
            <a:r>
              <a:rPr lang="pt-BR" dirty="0" smtClean="0">
                <a:solidFill>
                  <a:srgbClr val="666666"/>
                </a:solidFill>
              </a:rPr>
              <a:t>corrente.</a:t>
            </a:r>
            <a:endParaRPr lang="pt-BR" dirty="0">
              <a:solidFill>
                <a:srgbClr val="666666"/>
              </a:solidFill>
            </a:endParaRP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Acoplamento</a:t>
            </a:r>
            <a:endParaRPr lang="pt-BR" sz="5400" b="1" dirty="0">
              <a:solidFill>
                <a:srgbClr val="11A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6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8" y="2345181"/>
            <a:ext cx="4361403" cy="21698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 smtClean="0">
                <a:solidFill>
                  <a:srgbClr val="666666"/>
                </a:solidFill>
              </a:rPr>
              <a:t>O exemplo viola </a:t>
            </a:r>
            <a:r>
              <a:rPr lang="pt-BR" dirty="0">
                <a:solidFill>
                  <a:srgbClr val="666666"/>
                </a:solidFill>
              </a:rPr>
              <a:t>o DIP uma vez que </a:t>
            </a:r>
            <a:r>
              <a:rPr lang="pt-BR" dirty="0" smtClean="0">
                <a:solidFill>
                  <a:srgbClr val="666666"/>
                </a:solidFill>
              </a:rPr>
              <a:t>a classe </a:t>
            </a:r>
            <a:r>
              <a:rPr lang="pt-BR" dirty="0" err="1" smtClean="0">
                <a:solidFill>
                  <a:srgbClr val="666666"/>
                </a:solidFill>
              </a:rPr>
              <a:t>Botao</a:t>
            </a:r>
            <a:r>
              <a:rPr lang="pt-BR" dirty="0" smtClean="0">
                <a:solidFill>
                  <a:srgbClr val="666666"/>
                </a:solidFill>
              </a:rPr>
              <a:t> </a:t>
            </a:r>
            <a:r>
              <a:rPr lang="pt-BR" dirty="0">
                <a:solidFill>
                  <a:srgbClr val="666666"/>
                </a:solidFill>
              </a:rPr>
              <a:t>depende de uma classe concreta </a:t>
            </a:r>
            <a:r>
              <a:rPr lang="pt-BR" dirty="0" err="1">
                <a:solidFill>
                  <a:srgbClr val="666666"/>
                </a:solidFill>
              </a:rPr>
              <a:t>Lampada</a:t>
            </a:r>
            <a:r>
              <a:rPr lang="pt-BR" dirty="0">
                <a:solidFill>
                  <a:srgbClr val="666666"/>
                </a:solidFill>
              </a:rPr>
              <a:t>. </a:t>
            </a:r>
            <a:r>
              <a:rPr lang="pt-BR" dirty="0" err="1">
                <a:solidFill>
                  <a:srgbClr val="666666"/>
                </a:solidFill>
              </a:rPr>
              <a:t>Botao</a:t>
            </a:r>
            <a:r>
              <a:rPr lang="pt-BR" dirty="0">
                <a:solidFill>
                  <a:srgbClr val="666666"/>
                </a:solidFill>
              </a:rPr>
              <a:t> conhece detalhes de implementação ao invés de termos identificado uma abstração para o </a:t>
            </a:r>
            <a:r>
              <a:rPr lang="pt-BR" dirty="0" smtClean="0">
                <a:solidFill>
                  <a:srgbClr val="666666"/>
                </a:solidFill>
              </a:rPr>
              <a:t>design.</a:t>
            </a:r>
            <a:endParaRPr lang="pt-BR" b="1" u="sng" dirty="0" smtClean="0">
              <a:solidFill>
                <a:srgbClr val="666666"/>
              </a:solidFill>
            </a:endParaRP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Forte acoplamento</a:t>
            </a:r>
            <a:endParaRPr lang="pt-BR" sz="5400" b="1" dirty="0">
              <a:solidFill>
                <a:schemeClr val="tx2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804" y="2238856"/>
            <a:ext cx="41052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7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endParaRPr lang="pt-BR" sz="5400" b="1" dirty="0">
              <a:solidFill>
                <a:schemeClr val="tx2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180" y="2043399"/>
            <a:ext cx="3337026" cy="4279141"/>
          </a:xfrm>
          <a:prstGeom prst="rect">
            <a:avLst/>
          </a:prstGeom>
        </p:spPr>
      </p:pic>
      <p:sp>
        <p:nvSpPr>
          <p:cNvPr id="7" name="Shape 120"/>
          <p:cNvSpPr txBox="1">
            <a:spLocks/>
          </p:cNvSpPr>
          <p:nvPr/>
        </p:nvSpPr>
        <p:spPr>
          <a:xfrm>
            <a:off x="1798935" y="755373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Baixo acoplamento</a:t>
            </a:r>
            <a:endParaRPr lang="pt-BR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18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7" y="2345181"/>
            <a:ext cx="8556751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>
                <a:solidFill>
                  <a:srgbClr val="666666"/>
                </a:solidFill>
              </a:rPr>
              <a:t>SOLID é um acrônimo dos cinco primeiros princípios da programação orientada a objetos e design de código identificados por Robert C. Martin (ou </a:t>
            </a:r>
            <a:r>
              <a:rPr lang="pt-BR" dirty="0" err="1">
                <a:solidFill>
                  <a:srgbClr val="666666"/>
                </a:solidFill>
              </a:rPr>
              <a:t>Uncle</a:t>
            </a:r>
            <a:r>
              <a:rPr lang="pt-BR" dirty="0">
                <a:solidFill>
                  <a:srgbClr val="666666"/>
                </a:solidFill>
              </a:rPr>
              <a:t> Bob) por volta do ano 2000. O acrônimo SOLID foi introduzido por Michael </a:t>
            </a:r>
            <a:r>
              <a:rPr lang="pt-BR" dirty="0" err="1">
                <a:solidFill>
                  <a:srgbClr val="666666"/>
                </a:solidFill>
              </a:rPr>
              <a:t>Feathers</a:t>
            </a:r>
            <a:r>
              <a:rPr lang="pt-BR" dirty="0">
                <a:solidFill>
                  <a:srgbClr val="666666"/>
                </a:solidFill>
              </a:rPr>
              <a:t>, após observar que os cinco princípios poderiam se encaixar nesta palavra.</a:t>
            </a: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SOLID</a:t>
            </a:r>
            <a:endParaRPr lang="pt-BR" sz="5400" b="1" dirty="0">
              <a:solidFill>
                <a:srgbClr val="11A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40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4" y="1946804"/>
            <a:ext cx="8556751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>
                <a:solidFill>
                  <a:srgbClr val="666666"/>
                </a:solidFill>
              </a:rPr>
              <a:t>Single </a:t>
            </a:r>
            <a:r>
              <a:rPr lang="pt-BR" dirty="0" err="1">
                <a:solidFill>
                  <a:srgbClr val="666666"/>
                </a:solidFill>
              </a:rPr>
              <a:t>Responsibility</a:t>
            </a:r>
            <a:r>
              <a:rPr lang="pt-BR" dirty="0">
                <a:solidFill>
                  <a:srgbClr val="666666"/>
                </a:solidFill>
              </a:rPr>
              <a:t> </a:t>
            </a:r>
            <a:r>
              <a:rPr lang="pt-BR" dirty="0" err="1">
                <a:solidFill>
                  <a:srgbClr val="666666"/>
                </a:solidFill>
              </a:rPr>
              <a:t>Principle</a:t>
            </a:r>
            <a:r>
              <a:rPr lang="pt-BR" dirty="0">
                <a:solidFill>
                  <a:srgbClr val="666666"/>
                </a:solidFill>
              </a:rPr>
              <a:t>, também conhecido como </a:t>
            </a:r>
            <a:r>
              <a:rPr lang="pt-BR" b="1" u="sng" dirty="0">
                <a:solidFill>
                  <a:srgbClr val="666666"/>
                </a:solidFill>
              </a:rPr>
              <a:t>Princípio da Responsabilidade Única</a:t>
            </a:r>
            <a:r>
              <a:rPr lang="pt-BR" dirty="0">
                <a:solidFill>
                  <a:srgbClr val="666666"/>
                </a:solidFill>
              </a:rPr>
              <a:t>.</a:t>
            </a: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S</a:t>
            </a: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OLID</a:t>
            </a:r>
            <a:endParaRPr lang="pt-BR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146" name="Picture 2" descr="SOLID - Single Responsibility Principle - SR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939" y="2574686"/>
            <a:ext cx="28575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5363083" y="4470162"/>
            <a:ext cx="1335211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 smtClean="0">
                <a:solidFill>
                  <a:srgbClr val="666666"/>
                </a:solidFill>
              </a:rPr>
              <a:t>Editar Filiado</a:t>
            </a:r>
            <a:endParaRPr lang="pt-BR" dirty="0">
              <a:solidFill>
                <a:srgbClr val="666666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52314" y="5320939"/>
            <a:ext cx="8556751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ctr">
              <a:lnSpc>
                <a:spcPct val="150000"/>
              </a:lnSpc>
            </a:pPr>
            <a:r>
              <a:rPr lang="pt-BR" b="1" dirty="0">
                <a:solidFill>
                  <a:srgbClr val="666666"/>
                </a:solidFill>
              </a:rPr>
              <a:t>Uma classe deve ter um, e apenas um, motivo para ser </a:t>
            </a:r>
            <a:r>
              <a:rPr lang="pt-BR" b="1" dirty="0" smtClean="0">
                <a:solidFill>
                  <a:srgbClr val="666666"/>
                </a:solidFill>
              </a:rPr>
              <a:t>modificada.</a:t>
            </a:r>
            <a:endParaRPr lang="pt-BR" b="1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89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4" y="1946804"/>
            <a:ext cx="8556751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>
                <a:solidFill>
                  <a:srgbClr val="666666"/>
                </a:solidFill>
              </a:rPr>
              <a:t>Cada </a:t>
            </a:r>
            <a:r>
              <a:rPr lang="pt-BR" b="1" u="sng" dirty="0">
                <a:solidFill>
                  <a:srgbClr val="666666"/>
                </a:solidFill>
              </a:rPr>
              <a:t>responsabilidade</a:t>
            </a:r>
            <a:r>
              <a:rPr lang="pt-BR" dirty="0">
                <a:solidFill>
                  <a:srgbClr val="666666"/>
                </a:solidFill>
              </a:rPr>
              <a:t> deve ser uma </a:t>
            </a:r>
            <a:r>
              <a:rPr lang="pt-BR" b="1" u="sng" dirty="0">
                <a:solidFill>
                  <a:srgbClr val="666666"/>
                </a:solidFill>
              </a:rPr>
              <a:t>classe</a:t>
            </a:r>
            <a:r>
              <a:rPr lang="pt-BR" dirty="0">
                <a:solidFill>
                  <a:srgbClr val="666666"/>
                </a:solidFill>
              </a:rPr>
              <a:t>, porque uma responsabilidade é um eixo de mudança.</a:t>
            </a: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S</a:t>
            </a: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OLID</a:t>
            </a:r>
            <a:endParaRPr lang="pt-BR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52310" y="3131388"/>
            <a:ext cx="8556751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ctr">
              <a:lnSpc>
                <a:spcPct val="150000"/>
              </a:lnSpc>
            </a:pPr>
            <a:r>
              <a:rPr lang="pt-BR" dirty="0" smtClean="0">
                <a:solidFill>
                  <a:srgbClr val="666666"/>
                </a:solidFill>
              </a:rPr>
              <a:t>O que não fazer:</a:t>
            </a:r>
            <a:endParaRPr lang="pt-BR" dirty="0">
              <a:solidFill>
                <a:srgbClr val="666666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824" y="3772877"/>
            <a:ext cx="69437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4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371907" y="2743150"/>
            <a:ext cx="3689498" cy="21698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Complexidade do código </a:t>
            </a:r>
            <a:r>
              <a:rPr lang="pt-BR" dirty="0" smtClean="0">
                <a:solidFill>
                  <a:srgbClr val="666666"/>
                </a:solidFill>
              </a:rPr>
              <a:t>reduzida;</a:t>
            </a: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666666"/>
                </a:solidFill>
              </a:rPr>
              <a:t>Facilitação </a:t>
            </a:r>
            <a:r>
              <a:rPr lang="pt-BR" dirty="0">
                <a:solidFill>
                  <a:srgbClr val="666666"/>
                </a:solidFill>
              </a:rPr>
              <a:t>da legibilidade;</a:t>
            </a: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Redução de acoplamento;</a:t>
            </a: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Código limpo e testável;</a:t>
            </a: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Facilidade de </a:t>
            </a:r>
            <a:r>
              <a:rPr lang="pt-BR" dirty="0" smtClean="0">
                <a:solidFill>
                  <a:srgbClr val="666666"/>
                </a:solidFill>
              </a:rPr>
              <a:t>evolução.</a:t>
            </a:r>
            <a:endParaRPr lang="pt-BR" dirty="0">
              <a:solidFill>
                <a:srgbClr val="666666"/>
              </a:solidFill>
            </a:endParaRP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S</a:t>
            </a: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OLID</a:t>
            </a:r>
            <a:endParaRPr lang="pt-BR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706" y="2727226"/>
            <a:ext cx="5762625" cy="27241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167269" y="2058886"/>
            <a:ext cx="3689498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ctr">
              <a:lnSpc>
                <a:spcPct val="150000"/>
              </a:lnSpc>
            </a:pPr>
            <a:r>
              <a:rPr lang="pt-BR" dirty="0" smtClean="0">
                <a:solidFill>
                  <a:srgbClr val="666666"/>
                </a:solidFill>
              </a:rPr>
              <a:t>Como deveria ser:</a:t>
            </a:r>
          </a:p>
        </p:txBody>
      </p:sp>
    </p:spTree>
    <p:extLst>
      <p:ext uri="{BB962C8B-B14F-4D97-AF65-F5344CB8AC3E}">
        <p14:creationId xmlns:p14="http://schemas.microsoft.com/office/powerpoint/2010/main" val="150076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7" y="2345181"/>
            <a:ext cx="8556751" cy="13388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>
                <a:solidFill>
                  <a:srgbClr val="666666"/>
                </a:solidFill>
              </a:rPr>
              <a:t>Open </a:t>
            </a:r>
            <a:r>
              <a:rPr lang="pt-BR" dirty="0" err="1">
                <a:solidFill>
                  <a:srgbClr val="666666"/>
                </a:solidFill>
              </a:rPr>
              <a:t>Closed</a:t>
            </a:r>
            <a:r>
              <a:rPr lang="pt-BR" dirty="0">
                <a:solidFill>
                  <a:srgbClr val="666666"/>
                </a:solidFill>
              </a:rPr>
              <a:t> </a:t>
            </a:r>
            <a:r>
              <a:rPr lang="pt-BR" dirty="0" err="1">
                <a:solidFill>
                  <a:srgbClr val="666666"/>
                </a:solidFill>
              </a:rPr>
              <a:t>Principle</a:t>
            </a:r>
            <a:r>
              <a:rPr lang="pt-BR" dirty="0">
                <a:solidFill>
                  <a:srgbClr val="666666"/>
                </a:solidFill>
              </a:rPr>
              <a:t>, também conhecido como </a:t>
            </a:r>
            <a:r>
              <a:rPr lang="pt-BR" b="1" u="sng" dirty="0">
                <a:solidFill>
                  <a:srgbClr val="666666"/>
                </a:solidFill>
              </a:rPr>
              <a:t>Princípio do Aberto Fechado</a:t>
            </a:r>
            <a:r>
              <a:rPr lang="pt-BR" dirty="0" smtClean="0">
                <a:solidFill>
                  <a:srgbClr val="666666"/>
                </a:solidFill>
              </a:rPr>
              <a:t>. </a:t>
            </a:r>
            <a:r>
              <a:rPr lang="pt-BR" dirty="0">
                <a:solidFill>
                  <a:srgbClr val="666666"/>
                </a:solidFill>
              </a:rPr>
              <a:t>Entidades de software (classes, módulos, funções, </a:t>
            </a:r>
            <a:r>
              <a:rPr lang="pt-BR" dirty="0" err="1">
                <a:solidFill>
                  <a:srgbClr val="666666"/>
                </a:solidFill>
              </a:rPr>
              <a:t>etc</a:t>
            </a:r>
            <a:r>
              <a:rPr lang="pt-BR" dirty="0">
                <a:solidFill>
                  <a:srgbClr val="666666"/>
                </a:solidFill>
              </a:rPr>
              <a:t>) devem estar abertas para </a:t>
            </a:r>
            <a:r>
              <a:rPr lang="pt-BR" b="1" u="sng" dirty="0">
                <a:solidFill>
                  <a:srgbClr val="666666"/>
                </a:solidFill>
              </a:rPr>
              <a:t>extensão</a:t>
            </a:r>
            <a:r>
              <a:rPr lang="pt-BR" dirty="0">
                <a:solidFill>
                  <a:srgbClr val="666666"/>
                </a:solidFill>
              </a:rPr>
              <a:t>, mas fechadas para </a:t>
            </a:r>
            <a:r>
              <a:rPr lang="pt-BR" b="1" u="sng" dirty="0">
                <a:solidFill>
                  <a:srgbClr val="666666"/>
                </a:solidFill>
              </a:rPr>
              <a:t>modificação</a:t>
            </a:r>
            <a:r>
              <a:rPr lang="pt-BR" dirty="0" smtClean="0">
                <a:solidFill>
                  <a:srgbClr val="666666"/>
                </a:solidFill>
              </a:rPr>
              <a:t>.</a:t>
            </a:r>
            <a:endParaRPr lang="pt-BR" b="1" u="sng" dirty="0">
              <a:solidFill>
                <a:srgbClr val="666666"/>
              </a:solidFill>
            </a:endParaRP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pt-BR" sz="5400" b="1" dirty="0">
                <a:solidFill>
                  <a:srgbClr val="11A79D"/>
                </a:solidFill>
              </a:rPr>
              <a:t>O</a:t>
            </a: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LID</a:t>
            </a:r>
            <a:endParaRPr lang="pt-BR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752315" y="4469788"/>
            <a:ext cx="8556751" cy="13388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 smtClean="0">
                <a:solidFill>
                  <a:srgbClr val="666666"/>
                </a:solidFill>
              </a:rPr>
              <a:t>Quando uma funcionalidade </a:t>
            </a:r>
            <a:r>
              <a:rPr lang="pt-BR" dirty="0">
                <a:solidFill>
                  <a:srgbClr val="666666"/>
                </a:solidFill>
              </a:rPr>
              <a:t>precisar ser </a:t>
            </a:r>
            <a:r>
              <a:rPr lang="pt-BR" dirty="0" smtClean="0">
                <a:solidFill>
                  <a:srgbClr val="666666"/>
                </a:solidFill>
              </a:rPr>
              <a:t>adicionada </a:t>
            </a:r>
            <a:r>
              <a:rPr lang="pt-BR" dirty="0">
                <a:solidFill>
                  <a:srgbClr val="666666"/>
                </a:solidFill>
              </a:rPr>
              <a:t>é esperado que as existentes sejam estendidas </a:t>
            </a:r>
            <a:r>
              <a:rPr lang="pt-BR" dirty="0" smtClean="0">
                <a:solidFill>
                  <a:srgbClr val="666666"/>
                </a:solidFill>
              </a:rPr>
              <a:t>e </a:t>
            </a:r>
            <a:r>
              <a:rPr lang="pt-BR" dirty="0">
                <a:solidFill>
                  <a:srgbClr val="666666"/>
                </a:solidFill>
              </a:rPr>
              <a:t>não alteradas, assim o código original permanece intacto e confiável enquanto as novas são implementadas através de extensibilidade</a:t>
            </a:r>
            <a:r>
              <a:rPr lang="pt-BR" dirty="0" smtClean="0">
                <a:solidFill>
                  <a:srgbClr val="666666"/>
                </a:solidFill>
              </a:rPr>
              <a:t>.</a:t>
            </a:r>
            <a:endParaRPr lang="pt-BR" b="1" u="sng" dirty="0">
              <a:solidFill>
                <a:srgbClr val="666666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752315" y="4077648"/>
            <a:ext cx="8556751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b="1" dirty="0" smtClean="0">
                <a:solidFill>
                  <a:srgbClr val="666666"/>
                </a:solidFill>
              </a:rPr>
              <a:t>Extensibilidade:</a:t>
            </a:r>
            <a:endParaRPr lang="pt-BR" b="1" u="sng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80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pt-BR" sz="5400" b="1" dirty="0">
                <a:solidFill>
                  <a:srgbClr val="11A79D"/>
                </a:solidFill>
              </a:rPr>
              <a:t>O</a:t>
            </a: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LID</a:t>
            </a:r>
            <a:endParaRPr lang="pt-BR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255" y="2336948"/>
            <a:ext cx="70008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2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pt-BR" sz="5400" b="1" dirty="0">
                <a:solidFill>
                  <a:srgbClr val="11A79D"/>
                </a:solidFill>
              </a:rPr>
              <a:t>O</a:t>
            </a: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LID</a:t>
            </a:r>
            <a:endParaRPr lang="pt-BR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255" y="1983435"/>
            <a:ext cx="70008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2317" y="2345181"/>
            <a:ext cx="8556751" cy="21698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 err="1" smtClean="0">
                <a:solidFill>
                  <a:srgbClr val="666666"/>
                </a:solidFill>
              </a:rPr>
              <a:t>Liskov</a:t>
            </a:r>
            <a:r>
              <a:rPr lang="pt-BR" dirty="0" smtClean="0">
                <a:solidFill>
                  <a:srgbClr val="666666"/>
                </a:solidFill>
              </a:rPr>
              <a:t> </a:t>
            </a:r>
            <a:r>
              <a:rPr lang="pt-BR" dirty="0" err="1">
                <a:solidFill>
                  <a:srgbClr val="666666"/>
                </a:solidFill>
              </a:rPr>
              <a:t>Substitution</a:t>
            </a:r>
            <a:r>
              <a:rPr lang="pt-BR" dirty="0">
                <a:solidFill>
                  <a:srgbClr val="666666"/>
                </a:solidFill>
              </a:rPr>
              <a:t> </a:t>
            </a:r>
            <a:r>
              <a:rPr lang="pt-BR" dirty="0" err="1" smtClean="0">
                <a:solidFill>
                  <a:srgbClr val="666666"/>
                </a:solidFill>
              </a:rPr>
              <a:t>Principle</a:t>
            </a:r>
            <a:r>
              <a:rPr lang="pt-BR" dirty="0" smtClean="0">
                <a:solidFill>
                  <a:srgbClr val="666666"/>
                </a:solidFill>
              </a:rPr>
              <a:t>, também conhecido como </a:t>
            </a:r>
            <a:r>
              <a:rPr lang="pt-BR" b="1" u="sng" dirty="0" smtClean="0">
                <a:solidFill>
                  <a:srgbClr val="666666"/>
                </a:solidFill>
              </a:rPr>
              <a:t>Princípio </a:t>
            </a:r>
            <a:r>
              <a:rPr lang="pt-BR" b="1" u="sng" dirty="0">
                <a:solidFill>
                  <a:srgbClr val="666666"/>
                </a:solidFill>
              </a:rPr>
              <a:t>da Substituição de </a:t>
            </a:r>
            <a:r>
              <a:rPr lang="pt-BR" b="1" u="sng" dirty="0" err="1" smtClean="0">
                <a:solidFill>
                  <a:srgbClr val="666666"/>
                </a:solidFill>
              </a:rPr>
              <a:t>Liskov</a:t>
            </a:r>
            <a:r>
              <a:rPr lang="pt-BR" dirty="0">
                <a:solidFill>
                  <a:srgbClr val="666666"/>
                </a:solidFill>
              </a:rPr>
              <a:t>. </a:t>
            </a:r>
            <a:endParaRPr lang="pt-BR" dirty="0" smtClean="0">
              <a:solidFill>
                <a:srgbClr val="666666"/>
              </a:solidFill>
            </a:endParaRPr>
          </a:p>
          <a:p>
            <a:pPr lvl="8" indent="0" algn="just">
              <a:lnSpc>
                <a:spcPct val="150000"/>
              </a:lnSpc>
            </a:pPr>
            <a:endParaRPr lang="pt-BR" b="1" dirty="0">
              <a:solidFill>
                <a:srgbClr val="666666"/>
              </a:solidFill>
            </a:endParaRPr>
          </a:p>
          <a:p>
            <a:pPr lvl="8" indent="0" algn="just">
              <a:lnSpc>
                <a:spcPct val="150000"/>
              </a:lnSpc>
            </a:pPr>
            <a:r>
              <a:rPr lang="pt-BR" b="1" dirty="0" smtClean="0">
                <a:solidFill>
                  <a:srgbClr val="666666"/>
                </a:solidFill>
              </a:rPr>
              <a:t>Subtipos </a:t>
            </a:r>
            <a:r>
              <a:rPr lang="pt-BR" b="1" dirty="0">
                <a:solidFill>
                  <a:srgbClr val="666666"/>
                </a:solidFill>
              </a:rPr>
              <a:t>devem </a:t>
            </a:r>
            <a:r>
              <a:rPr lang="pt-BR" b="1" dirty="0" smtClean="0">
                <a:solidFill>
                  <a:srgbClr val="666666"/>
                </a:solidFill>
              </a:rPr>
              <a:t>ser </a:t>
            </a:r>
            <a:r>
              <a:rPr lang="pt-BR" b="1" dirty="0">
                <a:solidFill>
                  <a:srgbClr val="666666"/>
                </a:solidFill>
              </a:rPr>
              <a:t>substituíveis pelos seus tipos de </a:t>
            </a:r>
            <a:r>
              <a:rPr lang="pt-BR" b="1" dirty="0" smtClean="0">
                <a:solidFill>
                  <a:srgbClr val="666666"/>
                </a:solidFill>
              </a:rPr>
              <a:t>base</a:t>
            </a:r>
            <a:r>
              <a:rPr lang="pt-BR" dirty="0" smtClean="0">
                <a:solidFill>
                  <a:srgbClr val="666666"/>
                </a:solidFill>
              </a:rPr>
              <a:t>, resumindo</a:t>
            </a:r>
            <a:r>
              <a:rPr lang="pt-BR" dirty="0">
                <a:solidFill>
                  <a:srgbClr val="666666"/>
                </a:solidFill>
              </a:rPr>
              <a:t>, quando temos uma classe B e classe C que estende da classe A, deveríamos poder trocar a classe B </a:t>
            </a:r>
            <a:r>
              <a:rPr lang="pt-BR" dirty="0" smtClean="0">
                <a:solidFill>
                  <a:srgbClr val="666666"/>
                </a:solidFill>
              </a:rPr>
              <a:t>pela </a:t>
            </a:r>
            <a:r>
              <a:rPr lang="pt-BR" dirty="0">
                <a:solidFill>
                  <a:srgbClr val="666666"/>
                </a:solidFill>
              </a:rPr>
              <a:t>classe A, ou pela classe C dentro do projeto sem quebrar o código.. </a:t>
            </a: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SO</a:t>
            </a:r>
            <a:r>
              <a:rPr lang="pt-BR" sz="5400" b="1" dirty="0">
                <a:solidFill>
                  <a:srgbClr val="11A79D"/>
                </a:solidFill>
              </a:rPr>
              <a:t>L</a:t>
            </a: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</a:rPr>
              <a:t>ID</a:t>
            </a:r>
            <a:endParaRPr lang="pt-BR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93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o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o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4763</TotalTime>
  <Words>753</Words>
  <Application>Microsoft Office PowerPoint</Application>
  <PresentationFormat>Widescreen</PresentationFormat>
  <Paragraphs>81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2" baseType="lpstr">
      <vt:lpstr>Arial</vt:lpstr>
      <vt:lpstr>Calibri</vt:lpstr>
      <vt:lpstr>Tema do Office</vt:lpstr>
      <vt:lpstr>Injeção de dependência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Convenções e padronizações de codificação</dc:title>
  <dc:creator>SAMUEL SHERRER LUNA FLORES</dc:creator>
  <cp:lastModifiedBy>Albertt Aurelio Arthur dos Santos</cp:lastModifiedBy>
  <cp:revision>183</cp:revision>
  <dcterms:modified xsi:type="dcterms:W3CDTF">2019-07-11T19:55:43Z</dcterms:modified>
</cp:coreProperties>
</file>