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9" r:id="rId2"/>
    <p:sldId id="262" r:id="rId3"/>
    <p:sldId id="288" r:id="rId4"/>
    <p:sldId id="289" r:id="rId5"/>
    <p:sldId id="264" r:id="rId6"/>
    <p:sldId id="269" r:id="rId7"/>
    <p:sldId id="270" r:id="rId8"/>
    <p:sldId id="265" r:id="rId9"/>
    <p:sldId id="271" r:id="rId10"/>
    <p:sldId id="272" r:id="rId11"/>
    <p:sldId id="266" r:id="rId12"/>
    <p:sldId id="273" r:id="rId13"/>
    <p:sldId id="267" r:id="rId14"/>
    <p:sldId id="274" r:id="rId15"/>
    <p:sldId id="275" r:id="rId16"/>
    <p:sldId id="268" r:id="rId17"/>
    <p:sldId id="263" r:id="rId18"/>
    <p:sldId id="278" r:id="rId19"/>
    <p:sldId id="279" r:id="rId20"/>
    <p:sldId id="276" r:id="rId21"/>
    <p:sldId id="285" r:id="rId22"/>
    <p:sldId id="284" r:id="rId23"/>
    <p:sldId id="280" r:id="rId24"/>
    <p:sldId id="283" r:id="rId25"/>
    <p:sldId id="281" r:id="rId26"/>
    <p:sldId id="286" r:id="rId27"/>
    <p:sldId id="287"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 SHERRER LUNA FLORES" initials="SSLF"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77138" autoAdjust="0"/>
  </p:normalViewPr>
  <p:slideViewPr>
    <p:cSldViewPr snapToGrid="0">
      <p:cViewPr varScale="1">
        <p:scale>
          <a:sx n="68" d="100"/>
          <a:sy n="68" d="100"/>
        </p:scale>
        <p:origin x="-1171"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381000" y="685800"/>
            <a:ext cx="6096000" cy="3429000"/>
          </a:xfrm>
          <a:prstGeom prst="rect">
            <a:avLst/>
          </a:prstGeom>
        </p:spPr>
        <p:txBody>
          <a:bodyPr/>
          <a:lstStyle/>
          <a:p>
            <a:endParaRPr/>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40138847"/>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Retirar imagens e tabelas da visão geral, </a:t>
            </a:r>
          </a:p>
          <a:p>
            <a:endParaRPr lang="pt-BR" dirty="0" smtClean="0"/>
          </a:p>
          <a:p>
            <a:endParaRPr lang="pt-BR" dirty="0" smtClean="0"/>
          </a:p>
          <a:p>
            <a:r>
              <a:rPr lang="pt-BR" dirty="0" smtClean="0"/>
              <a:t>Menu</a:t>
            </a:r>
          </a:p>
          <a:p>
            <a:r>
              <a:rPr lang="pt-BR" dirty="0" smtClean="0"/>
              <a:t>cadastro de sala: nome,</a:t>
            </a:r>
          </a:p>
          <a:p>
            <a:r>
              <a:rPr lang="pt-BR" dirty="0" smtClean="0"/>
              <a:t>cadastro de evento:</a:t>
            </a:r>
            <a:r>
              <a:rPr lang="pt-BR" baseline="0" dirty="0" smtClean="0"/>
              <a:t> nome, qual a sala </a:t>
            </a:r>
            <a:r>
              <a:rPr lang="pt-BR" baseline="0" dirty="0" err="1" smtClean="0"/>
              <a:t>dropdown</a:t>
            </a:r>
            <a:r>
              <a:rPr lang="pt-BR" baseline="0" dirty="0" smtClean="0"/>
              <a:t>, data do evento,</a:t>
            </a:r>
            <a:endParaRPr lang="pt-BR" dirty="0"/>
          </a:p>
        </p:txBody>
      </p:sp>
    </p:spTree>
    <p:extLst>
      <p:ext uri="{BB962C8B-B14F-4D97-AF65-F5344CB8AC3E}">
        <p14:creationId xmlns:p14="http://schemas.microsoft.com/office/powerpoint/2010/main" val="4292694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Pode-se dizer que as classes abstratas servem como “modelo” para outras classes que dela herdem, não podendo ser instanciada por si só. Para ter um objeto de uma classe abstrata é necessário criar uma classe mais especializada herdando dela e então instanciar essa nova classe. Os métodos da classe abstrata devem então serem sobrescritos nas classes filhas.</a:t>
            </a:r>
            <a:endParaRPr lang="pt-BR" dirty="0"/>
          </a:p>
        </p:txBody>
      </p:sp>
    </p:spTree>
    <p:extLst>
      <p:ext uri="{BB962C8B-B14F-4D97-AF65-F5344CB8AC3E}">
        <p14:creationId xmlns:p14="http://schemas.microsoft.com/office/powerpoint/2010/main" val="3565802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https://robsoncastilho.com.br/2013/03/21/principios-solid-principio-de-substituicao-de-liskov-lsp/</a:t>
            </a:r>
            <a:endParaRPr lang="pt-BR" dirty="0"/>
          </a:p>
        </p:txBody>
      </p:sp>
    </p:spTree>
    <p:extLst>
      <p:ext uri="{BB962C8B-B14F-4D97-AF65-F5344CB8AC3E}">
        <p14:creationId xmlns:p14="http://schemas.microsoft.com/office/powerpoint/2010/main" val="1182232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https://robsoncastilho.com.br/2013/03/21/principios-solid-principio-de-substituicao-de-liskov-lsp/</a:t>
            </a:r>
            <a:endParaRPr lang="pt-BR" dirty="0"/>
          </a:p>
        </p:txBody>
      </p:sp>
    </p:spTree>
    <p:extLst>
      <p:ext uri="{BB962C8B-B14F-4D97-AF65-F5344CB8AC3E}">
        <p14:creationId xmlns:p14="http://schemas.microsoft.com/office/powerpoint/2010/main" val="644742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https://robsoncastilho.com.br/2013/04/14/principios-solid-principio-da-segregacao-de-interface-isp/</a:t>
            </a:r>
            <a:endParaRPr lang="pt-BR" dirty="0"/>
          </a:p>
        </p:txBody>
      </p:sp>
    </p:spTree>
    <p:extLst>
      <p:ext uri="{BB962C8B-B14F-4D97-AF65-F5344CB8AC3E}">
        <p14:creationId xmlns:p14="http://schemas.microsoft.com/office/powerpoint/2010/main" val="3573668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smtClean="0"/>
              <a:t>https://robsoncastilho.com.br/2013/04/14/principios-solid-principio-da-segregacao-de-interface-isp/</a:t>
            </a:r>
            <a:endParaRPr lang="pt-BR" dirty="0"/>
          </a:p>
        </p:txBody>
      </p:sp>
    </p:spTree>
    <p:extLst>
      <p:ext uri="{BB962C8B-B14F-4D97-AF65-F5344CB8AC3E}">
        <p14:creationId xmlns:p14="http://schemas.microsoft.com/office/powerpoint/2010/main" val="2765354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smtClean="0"/>
              <a:t>https://robsoncastilho.com.br/2013/04/14/principios-solid-principio-da-segregacao-de-interface-isp/</a:t>
            </a:r>
            <a:endParaRPr lang="pt-BR" dirty="0"/>
          </a:p>
        </p:txBody>
      </p:sp>
    </p:spTree>
    <p:extLst>
      <p:ext uri="{BB962C8B-B14F-4D97-AF65-F5344CB8AC3E}">
        <p14:creationId xmlns:p14="http://schemas.microsoft.com/office/powerpoint/2010/main" val="87691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https://www.treinaweb.com.br/blog/entendendo-injecao-de-dependencia/</a:t>
            </a:r>
            <a:endParaRPr lang="pt-BR" dirty="0"/>
          </a:p>
        </p:txBody>
      </p:sp>
    </p:spTree>
    <p:extLst>
      <p:ext uri="{BB962C8B-B14F-4D97-AF65-F5344CB8AC3E}">
        <p14:creationId xmlns:p14="http://schemas.microsoft.com/office/powerpoint/2010/main" val="398868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040363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https://bar8.com.br/abap-oo-dip-inversao-dependencia-principio-aaef37a9ec1d</a:t>
            </a:r>
            <a:endParaRPr lang="pt-BR" dirty="0"/>
          </a:p>
        </p:txBody>
      </p:sp>
    </p:spTree>
    <p:extLst>
      <p:ext uri="{BB962C8B-B14F-4D97-AF65-F5344CB8AC3E}">
        <p14:creationId xmlns:p14="http://schemas.microsoft.com/office/powerpoint/2010/main" val="3559814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54318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769200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https://www.treinaweb.com.br/blog/entendendo-injecao-de-dependencia/</a:t>
            </a:r>
            <a:endParaRPr lang="pt-BR" dirty="0"/>
          </a:p>
        </p:txBody>
      </p:sp>
    </p:spTree>
    <p:extLst>
      <p:ext uri="{BB962C8B-B14F-4D97-AF65-F5344CB8AC3E}">
        <p14:creationId xmlns:p14="http://schemas.microsoft.com/office/powerpoint/2010/main" val="3189123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https://www.treinaweb.com.br/blog/entendendo-injecao-de-dependencia/</a:t>
            </a:r>
            <a:endParaRPr lang="pt-BR" dirty="0"/>
          </a:p>
        </p:txBody>
      </p:sp>
    </p:spTree>
    <p:extLst>
      <p:ext uri="{BB962C8B-B14F-4D97-AF65-F5344CB8AC3E}">
        <p14:creationId xmlns:p14="http://schemas.microsoft.com/office/powerpoint/2010/main" val="3189123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https://www.treinaweb.com.br/blog/entendendo-injecao-de-dependencia/</a:t>
            </a:r>
            <a:endParaRPr lang="pt-BR" dirty="0"/>
          </a:p>
        </p:txBody>
      </p:sp>
    </p:spTree>
    <p:extLst>
      <p:ext uri="{BB962C8B-B14F-4D97-AF65-F5344CB8AC3E}">
        <p14:creationId xmlns:p14="http://schemas.microsoft.com/office/powerpoint/2010/main" val="3189123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https://www.treinaweb.com.br/blog/entendendo-injecao-de-dependencia/</a:t>
            </a:r>
            <a:endParaRPr lang="pt-BR" dirty="0"/>
          </a:p>
        </p:txBody>
      </p:sp>
    </p:spTree>
    <p:extLst>
      <p:ext uri="{BB962C8B-B14F-4D97-AF65-F5344CB8AC3E}">
        <p14:creationId xmlns:p14="http://schemas.microsoft.com/office/powerpoint/2010/main" val="3189123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https://www.treinaweb.com.br/blog/entendendo-injecao-de-dependencia/</a:t>
            </a:r>
            <a:endParaRPr lang="pt-BR" dirty="0"/>
          </a:p>
        </p:txBody>
      </p:sp>
    </p:spTree>
    <p:extLst>
      <p:ext uri="{BB962C8B-B14F-4D97-AF65-F5344CB8AC3E}">
        <p14:creationId xmlns:p14="http://schemas.microsoft.com/office/powerpoint/2010/main" val="3189123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https://www.treinaweb.com.br/blog/entendendo-injecao-de-dependencia/</a:t>
            </a:r>
            <a:endParaRPr lang="pt-BR" dirty="0"/>
          </a:p>
        </p:txBody>
      </p:sp>
    </p:spTree>
    <p:extLst>
      <p:ext uri="{BB962C8B-B14F-4D97-AF65-F5344CB8AC3E}">
        <p14:creationId xmlns:p14="http://schemas.microsoft.com/office/powerpoint/2010/main" val="3189123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https://medium.com/@fulviocanducci/injeção-de-dependências-asp-net-core-baa3bc1ea9c9</a:t>
            </a:r>
            <a:endParaRPr lang="pt-BR" dirty="0"/>
          </a:p>
        </p:txBody>
      </p:sp>
    </p:spTree>
    <p:extLst>
      <p:ext uri="{BB962C8B-B14F-4D97-AF65-F5344CB8AC3E}">
        <p14:creationId xmlns:p14="http://schemas.microsoft.com/office/powerpoint/2010/main" val="3189123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smtClean="0"/>
              <a:t>https://medium.com/@fulviocanducci/injeção-de-dependências-asp-net-core-baa3bc1ea9c9</a:t>
            </a:r>
            <a:endParaRPr lang="pt-BR" dirty="0"/>
          </a:p>
        </p:txBody>
      </p:sp>
    </p:spTree>
    <p:extLst>
      <p:ext uri="{BB962C8B-B14F-4D97-AF65-F5344CB8AC3E}">
        <p14:creationId xmlns:p14="http://schemas.microsoft.com/office/powerpoint/2010/main" val="3189123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769200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76920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https://www.eduardopires.net.br/2013/05/single-responsibility-principle-srp/</a:t>
            </a:r>
            <a:endParaRPr lang="pt-BR" dirty="0"/>
          </a:p>
        </p:txBody>
      </p:sp>
    </p:spTree>
    <p:extLst>
      <p:ext uri="{BB962C8B-B14F-4D97-AF65-F5344CB8AC3E}">
        <p14:creationId xmlns:p14="http://schemas.microsoft.com/office/powerpoint/2010/main" val="3868598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279889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649445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https://www.eduardopires.net.br/2013/05/open-closed-principle-ocp/</a:t>
            </a:r>
          </a:p>
          <a:p>
            <a:endParaRPr lang="pt-BR" dirty="0" smtClean="0"/>
          </a:p>
          <a:p>
            <a:r>
              <a:rPr lang="pt-BR" dirty="0" smtClean="0"/>
              <a:t>http://www.macoratti.net/18/04/c_extmet1.htm</a:t>
            </a:r>
            <a:endParaRPr lang="pt-BR" dirty="0"/>
          </a:p>
        </p:txBody>
      </p:sp>
    </p:spTree>
    <p:extLst>
      <p:ext uri="{BB962C8B-B14F-4D97-AF65-F5344CB8AC3E}">
        <p14:creationId xmlns:p14="http://schemas.microsoft.com/office/powerpoint/2010/main" val="607846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649293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lide de título">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Shape 11"/>
          <p:cNvSpPr>
            <a:spLocks noGrp="1"/>
          </p:cNvSpPr>
          <p:nvPr>
            <p:ph type="body" sz="quarter" idx="1"/>
          </p:nvPr>
        </p:nvSpPr>
        <p:spPr>
          <a:xfrm>
            <a:off x="1828800" y="3886200"/>
            <a:ext cx="85344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12" name="Shape 12"/>
          <p:cNvSpPr>
            <a:spLocks noGrp="1"/>
          </p:cNvSpPr>
          <p:nvPr>
            <p:ph type="title"/>
          </p:nvPr>
        </p:nvSpPr>
        <p:spPr>
          <a:prstGeom prst="rect">
            <a:avLst/>
          </a:prstGeom>
        </p:spPr>
        <p:txBody>
          <a:bodyPr/>
          <a:lstStyle/>
          <a:p>
            <a:r>
              <a:t>Texto do Título</a:t>
            </a:r>
          </a:p>
        </p:txBody>
      </p:sp>
      <p:sp>
        <p:nvSpPr>
          <p:cNvPr id="13" name="Shape 1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Imagem com Legenda">
    <p:spTree>
      <p:nvGrpSpPr>
        <p:cNvPr id="1" name=""/>
        <p:cNvGrpSpPr/>
        <p:nvPr/>
      </p:nvGrpSpPr>
      <p:grpSpPr>
        <a:xfrm>
          <a:off x="0" y="0"/>
          <a:ext cx="0" cy="0"/>
          <a:chOff x="0" y="0"/>
          <a:chExt cx="0" cy="0"/>
        </a:xfrm>
      </p:grpSpPr>
      <p:sp>
        <p:nvSpPr>
          <p:cNvPr id="90" name="Shape 90"/>
          <p:cNvSpPr>
            <a:spLocks noGrp="1"/>
          </p:cNvSpPr>
          <p:nvPr>
            <p:ph type="title"/>
          </p:nvPr>
        </p:nvSpPr>
        <p:spPr>
          <a:xfrm>
            <a:off x="2389718" y="4800600"/>
            <a:ext cx="7315201" cy="566738"/>
          </a:xfrm>
          <a:prstGeom prst="rect">
            <a:avLst/>
          </a:prstGeom>
        </p:spPr>
        <p:txBody>
          <a:bodyPr anchor="b"/>
          <a:lstStyle>
            <a:lvl1pPr algn="l">
              <a:defRPr sz="2000" b="1"/>
            </a:lvl1pPr>
          </a:lstStyle>
          <a:p>
            <a:r>
              <a:t>Texto do Título</a:t>
            </a:r>
          </a:p>
        </p:txBody>
      </p:sp>
      <p:sp>
        <p:nvSpPr>
          <p:cNvPr id="91" name="Shape 91"/>
          <p:cNvSpPr>
            <a:spLocks noGrp="1"/>
          </p:cNvSpPr>
          <p:nvPr>
            <p:ph type="pic" sz="half" idx="13"/>
          </p:nvPr>
        </p:nvSpPr>
        <p:spPr>
          <a:xfrm>
            <a:off x="2389718" y="612775"/>
            <a:ext cx="7315201" cy="4114800"/>
          </a:xfrm>
          <a:prstGeom prst="rect">
            <a:avLst/>
          </a:prstGeom>
        </p:spPr>
        <p:txBody>
          <a:bodyPr lIns="91439" rIns="91439">
            <a:noAutofit/>
          </a:bodyPr>
          <a:lstStyle/>
          <a:p>
            <a:endParaRPr/>
          </a:p>
        </p:txBody>
      </p:sp>
      <p:sp>
        <p:nvSpPr>
          <p:cNvPr id="92" name="Shape 92"/>
          <p:cNvSpPr>
            <a:spLocks noGrp="1"/>
          </p:cNvSpPr>
          <p:nvPr>
            <p:ph type="body" sz="quarter" idx="1"/>
          </p:nvPr>
        </p:nvSpPr>
        <p:spPr>
          <a:xfrm>
            <a:off x="2389718" y="5367338"/>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93" name="Shape 9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e texto verticais">
    <p:spTree>
      <p:nvGrpSpPr>
        <p:cNvPr id="1" name=""/>
        <p:cNvGrpSpPr/>
        <p:nvPr/>
      </p:nvGrpSpPr>
      <p:grpSpPr>
        <a:xfrm>
          <a:off x="0" y="0"/>
          <a:ext cx="0" cy="0"/>
          <a:chOff x="0" y="0"/>
          <a:chExt cx="0" cy="0"/>
        </a:xfrm>
      </p:grpSpPr>
      <p:sp>
        <p:nvSpPr>
          <p:cNvPr id="109" name="Shape 109"/>
          <p:cNvSpPr>
            <a:spLocks noGrp="1"/>
          </p:cNvSpPr>
          <p:nvPr>
            <p:ph type="title"/>
          </p:nvPr>
        </p:nvSpPr>
        <p:spPr>
          <a:xfrm>
            <a:off x="8839200" y="274638"/>
            <a:ext cx="2743200" cy="5851526"/>
          </a:xfrm>
          <a:prstGeom prst="rect">
            <a:avLst/>
          </a:prstGeom>
        </p:spPr>
        <p:txBody>
          <a:bodyPr/>
          <a:lstStyle/>
          <a:p>
            <a:r>
              <a:t>Texto do Título</a:t>
            </a:r>
          </a:p>
        </p:txBody>
      </p:sp>
      <p:sp>
        <p:nvSpPr>
          <p:cNvPr id="110" name="Shape 110"/>
          <p:cNvSpPr>
            <a:spLocks noGrp="1"/>
          </p:cNvSpPr>
          <p:nvPr>
            <p:ph type="body" idx="1"/>
          </p:nvPr>
        </p:nvSpPr>
        <p:spPr>
          <a:xfrm>
            <a:off x="609600" y="274638"/>
            <a:ext cx="8026400" cy="5851526"/>
          </a:xfrm>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111" name="Shape 11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274639"/>
            <a:ext cx="109728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Texto do Título</a:t>
            </a:r>
          </a:p>
        </p:txBody>
      </p:sp>
      <p:sp>
        <p:nvSpPr>
          <p:cNvPr id="3" name="Shape 3"/>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Nível de Corpo Um</a:t>
            </a:r>
          </a:p>
          <a:p>
            <a:pPr lvl="1"/>
            <a:r>
              <a:t>Nível de Corpo Dois</a:t>
            </a:r>
          </a:p>
          <a:p>
            <a:pPr lvl="2"/>
            <a:r>
              <a:t>Nível de Corpo Três</a:t>
            </a:r>
          </a:p>
          <a:p>
            <a:pPr lvl="3"/>
            <a:r>
              <a:t>Nível de Corpo Quatro</a:t>
            </a:r>
          </a:p>
          <a:p>
            <a:pPr lvl="4"/>
            <a:r>
              <a:t>Nível de Corpo Cinco</a:t>
            </a:r>
          </a:p>
        </p:txBody>
      </p:sp>
      <p:sp>
        <p:nvSpPr>
          <p:cNvPr id="4" name="Shape 4"/>
          <p:cNvSpPr>
            <a:spLocks noGrp="1"/>
          </p:cNvSpPr>
          <p:nvPr>
            <p:ph type="sldNum" sz="quarter" idx="2"/>
          </p:nvPr>
        </p:nvSpPr>
        <p:spPr>
          <a:xfrm>
            <a:off x="11238397" y="6400414"/>
            <a:ext cx="344003" cy="276999"/>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60" r:id="rId3"/>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20"/>
          <p:cNvSpPr>
            <a:spLocks noGrp="1"/>
          </p:cNvSpPr>
          <p:nvPr>
            <p:ph type="title"/>
          </p:nvPr>
        </p:nvSpPr>
        <p:spPr>
          <a:xfrm>
            <a:off x="1293543" y="755202"/>
            <a:ext cx="9199756" cy="2132963"/>
          </a:xfrm>
          <a:prstGeom prst="rect">
            <a:avLst/>
          </a:prstGeom>
        </p:spPr>
        <p:txBody>
          <a:bodyPr>
            <a:noAutofit/>
          </a:bodyPr>
          <a:lstStyle/>
          <a:p>
            <a:pPr>
              <a:defRPr sz="2800" b="1">
                <a:solidFill>
                  <a:srgbClr val="11A79D"/>
                </a:solidFill>
              </a:defRPr>
            </a:pPr>
            <a:r>
              <a:rPr lang="pt-BR" sz="8500" dirty="0" smtClean="0"/>
              <a:t>DEPENDENCY INJECTION</a:t>
            </a:r>
            <a:endParaRPr lang="pt-BR" sz="8500" dirty="0"/>
          </a:p>
        </p:txBody>
      </p:sp>
      <p:pic>
        <p:nvPicPr>
          <p:cNvPr id="1029" name="Picture 5" descr="C:\Users\alber\Downloads\1793550_thumb-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334" y="1560242"/>
            <a:ext cx="3800476" cy="3848100"/>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4841205" y="3363368"/>
            <a:ext cx="1849528" cy="2631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ctr"/>
            <a:r>
              <a:rPr lang="pt-BR" sz="3000" dirty="0" err="1" smtClean="0">
                <a:solidFill>
                  <a:srgbClr val="666666"/>
                </a:solidFill>
              </a:rPr>
              <a:t>What</a:t>
            </a:r>
            <a:r>
              <a:rPr lang="pt-BR" sz="3000" dirty="0" smtClean="0">
                <a:solidFill>
                  <a:srgbClr val="666666"/>
                </a:solidFill>
              </a:rPr>
              <a:t>?</a:t>
            </a:r>
          </a:p>
          <a:p>
            <a:pPr lvl="8" indent="0" algn="ctr">
              <a:lnSpc>
                <a:spcPct val="150000"/>
              </a:lnSpc>
            </a:pPr>
            <a:r>
              <a:rPr lang="pt-BR" sz="3000" dirty="0" err="1" smtClean="0">
                <a:solidFill>
                  <a:srgbClr val="666666"/>
                </a:solidFill>
              </a:rPr>
              <a:t>Why</a:t>
            </a:r>
            <a:r>
              <a:rPr lang="pt-BR" sz="3000" dirty="0" smtClean="0">
                <a:solidFill>
                  <a:srgbClr val="666666"/>
                </a:solidFill>
              </a:rPr>
              <a:t>?</a:t>
            </a:r>
          </a:p>
          <a:p>
            <a:pPr lvl="8" indent="0" algn="ctr">
              <a:lnSpc>
                <a:spcPct val="150000"/>
              </a:lnSpc>
            </a:pPr>
            <a:r>
              <a:rPr lang="pt-BR" sz="3000" dirty="0" err="1" smtClean="0">
                <a:solidFill>
                  <a:srgbClr val="666666"/>
                </a:solidFill>
              </a:rPr>
              <a:t>Where</a:t>
            </a:r>
            <a:r>
              <a:rPr lang="pt-BR" sz="3000" dirty="0" smtClean="0">
                <a:solidFill>
                  <a:srgbClr val="666666"/>
                </a:solidFill>
              </a:rPr>
              <a:t>?</a:t>
            </a:r>
          </a:p>
          <a:p>
            <a:pPr lvl="8" indent="0" algn="ctr">
              <a:lnSpc>
                <a:spcPct val="150000"/>
              </a:lnSpc>
            </a:pPr>
            <a:r>
              <a:rPr lang="pt-BR" sz="3000" dirty="0" err="1" smtClean="0">
                <a:solidFill>
                  <a:srgbClr val="666666"/>
                </a:solidFill>
              </a:rPr>
              <a:t>When</a:t>
            </a:r>
            <a:r>
              <a:rPr lang="pt-BR" sz="3000" dirty="0" smtClean="0">
                <a:solidFill>
                  <a:srgbClr val="666666"/>
                </a:solidFill>
              </a:rPr>
              <a:t>?</a:t>
            </a:r>
            <a:r>
              <a:rPr lang="pt-BR" sz="3000" dirty="0" smtClean="0">
                <a:solidFill>
                  <a:srgbClr val="666666"/>
                </a:solidFill>
              </a:rPr>
              <a:t> </a:t>
            </a:r>
            <a:endParaRPr lang="pt-BR" sz="3000" dirty="0">
              <a:solidFill>
                <a:srgbClr val="666666"/>
              </a:solidFill>
            </a:endParaRPr>
          </a:p>
        </p:txBody>
      </p:sp>
    </p:spTree>
    <p:extLst>
      <p:ext uri="{BB962C8B-B14F-4D97-AF65-F5344CB8AC3E}">
        <p14:creationId xmlns:p14="http://schemas.microsoft.com/office/powerpoint/2010/main" val="895838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a:t>
            </a:r>
            <a:r>
              <a:rPr lang="pt-BR" sz="5400" b="1" dirty="0">
                <a:solidFill>
                  <a:srgbClr val="11A79D"/>
                </a:solidFill>
              </a:rPr>
              <a:t>O</a:t>
            </a:r>
            <a:r>
              <a:rPr lang="pt-BR" sz="5400" b="1" dirty="0" smtClean="0">
                <a:solidFill>
                  <a:schemeClr val="bg1">
                    <a:lumMod val="95000"/>
                  </a:schemeClr>
                </a:solidFill>
              </a:rPr>
              <a:t>LID</a:t>
            </a:r>
            <a:endParaRPr lang="pt-BR" sz="5400" b="1" dirty="0">
              <a:solidFill>
                <a:schemeClr val="bg1">
                  <a:lumMod val="95000"/>
                </a:schemeClr>
              </a:solidFill>
            </a:endParaRPr>
          </a:p>
        </p:txBody>
      </p:sp>
      <p:pic>
        <p:nvPicPr>
          <p:cNvPr id="4" name="Imagem 3"/>
          <p:cNvPicPr>
            <a:picLocks noChangeAspect="1"/>
          </p:cNvPicPr>
          <p:nvPr/>
        </p:nvPicPr>
        <p:blipFill>
          <a:blip r:embed="rId3"/>
          <a:stretch>
            <a:fillRect/>
          </a:stretch>
        </p:blipFill>
        <p:spPr>
          <a:xfrm>
            <a:off x="2530255" y="1983435"/>
            <a:ext cx="7000875" cy="4038600"/>
          </a:xfrm>
          <a:prstGeom prst="rect">
            <a:avLst/>
          </a:prstGeom>
        </p:spPr>
      </p:pic>
    </p:spTree>
    <p:extLst>
      <p:ext uri="{BB962C8B-B14F-4D97-AF65-F5344CB8AC3E}">
        <p14:creationId xmlns:p14="http://schemas.microsoft.com/office/powerpoint/2010/main" val="24612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7" y="2345181"/>
            <a:ext cx="8556751" cy="21698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err="1" smtClean="0">
                <a:solidFill>
                  <a:srgbClr val="666666"/>
                </a:solidFill>
              </a:rPr>
              <a:t>Liskov</a:t>
            </a:r>
            <a:r>
              <a:rPr lang="pt-BR" dirty="0" smtClean="0">
                <a:solidFill>
                  <a:srgbClr val="666666"/>
                </a:solidFill>
              </a:rPr>
              <a:t> </a:t>
            </a:r>
            <a:r>
              <a:rPr lang="pt-BR" dirty="0" err="1">
                <a:solidFill>
                  <a:srgbClr val="666666"/>
                </a:solidFill>
              </a:rPr>
              <a:t>Substitution</a:t>
            </a:r>
            <a:r>
              <a:rPr lang="pt-BR" dirty="0">
                <a:solidFill>
                  <a:srgbClr val="666666"/>
                </a:solidFill>
              </a:rPr>
              <a:t> </a:t>
            </a:r>
            <a:r>
              <a:rPr lang="pt-BR" dirty="0" err="1" smtClean="0">
                <a:solidFill>
                  <a:srgbClr val="666666"/>
                </a:solidFill>
              </a:rPr>
              <a:t>Principle</a:t>
            </a:r>
            <a:r>
              <a:rPr lang="pt-BR" dirty="0" smtClean="0">
                <a:solidFill>
                  <a:srgbClr val="666666"/>
                </a:solidFill>
              </a:rPr>
              <a:t>, também conhecido como </a:t>
            </a:r>
            <a:r>
              <a:rPr lang="pt-BR" b="1" u="sng" dirty="0" smtClean="0">
                <a:solidFill>
                  <a:srgbClr val="666666"/>
                </a:solidFill>
              </a:rPr>
              <a:t>Princípio </a:t>
            </a:r>
            <a:r>
              <a:rPr lang="pt-BR" b="1" u="sng" dirty="0">
                <a:solidFill>
                  <a:srgbClr val="666666"/>
                </a:solidFill>
              </a:rPr>
              <a:t>da Substituição de </a:t>
            </a:r>
            <a:r>
              <a:rPr lang="pt-BR" b="1" u="sng" dirty="0" err="1" smtClean="0">
                <a:solidFill>
                  <a:srgbClr val="666666"/>
                </a:solidFill>
              </a:rPr>
              <a:t>Liskov</a:t>
            </a:r>
            <a:r>
              <a:rPr lang="pt-BR" dirty="0">
                <a:solidFill>
                  <a:srgbClr val="666666"/>
                </a:solidFill>
              </a:rPr>
              <a:t>. </a:t>
            </a:r>
            <a:endParaRPr lang="pt-BR" dirty="0" smtClean="0">
              <a:solidFill>
                <a:srgbClr val="666666"/>
              </a:solidFill>
            </a:endParaRPr>
          </a:p>
          <a:p>
            <a:pPr lvl="8" indent="0" algn="just">
              <a:lnSpc>
                <a:spcPct val="150000"/>
              </a:lnSpc>
            </a:pPr>
            <a:endParaRPr lang="pt-BR" b="1" dirty="0">
              <a:solidFill>
                <a:srgbClr val="666666"/>
              </a:solidFill>
            </a:endParaRPr>
          </a:p>
          <a:p>
            <a:pPr lvl="8" indent="0" algn="just">
              <a:lnSpc>
                <a:spcPct val="150000"/>
              </a:lnSpc>
            </a:pPr>
            <a:r>
              <a:rPr lang="pt-BR" b="1" dirty="0" smtClean="0">
                <a:solidFill>
                  <a:srgbClr val="666666"/>
                </a:solidFill>
              </a:rPr>
              <a:t>Subtipos </a:t>
            </a:r>
            <a:r>
              <a:rPr lang="pt-BR" b="1" dirty="0">
                <a:solidFill>
                  <a:srgbClr val="666666"/>
                </a:solidFill>
              </a:rPr>
              <a:t>devem </a:t>
            </a:r>
            <a:r>
              <a:rPr lang="pt-BR" b="1" dirty="0" smtClean="0">
                <a:solidFill>
                  <a:srgbClr val="666666"/>
                </a:solidFill>
              </a:rPr>
              <a:t>ser </a:t>
            </a:r>
            <a:r>
              <a:rPr lang="pt-BR" b="1" dirty="0">
                <a:solidFill>
                  <a:srgbClr val="666666"/>
                </a:solidFill>
              </a:rPr>
              <a:t>substituíveis pelos seus tipos de </a:t>
            </a:r>
            <a:r>
              <a:rPr lang="pt-BR" b="1" dirty="0" smtClean="0">
                <a:solidFill>
                  <a:srgbClr val="666666"/>
                </a:solidFill>
              </a:rPr>
              <a:t>base</a:t>
            </a:r>
            <a:r>
              <a:rPr lang="pt-BR" dirty="0" smtClean="0">
                <a:solidFill>
                  <a:srgbClr val="666666"/>
                </a:solidFill>
              </a:rPr>
              <a:t>, resumindo</a:t>
            </a:r>
            <a:r>
              <a:rPr lang="pt-BR" dirty="0">
                <a:solidFill>
                  <a:srgbClr val="666666"/>
                </a:solidFill>
              </a:rPr>
              <a:t>, quando temos uma classe B e classe C que estende da classe A, deveríamos poder trocar a classe B </a:t>
            </a:r>
            <a:r>
              <a:rPr lang="pt-BR" dirty="0" smtClean="0">
                <a:solidFill>
                  <a:srgbClr val="666666"/>
                </a:solidFill>
              </a:rPr>
              <a:t>pela </a:t>
            </a:r>
            <a:r>
              <a:rPr lang="pt-BR" dirty="0">
                <a:solidFill>
                  <a:srgbClr val="666666"/>
                </a:solidFill>
              </a:rPr>
              <a:t>classe A, ou pela classe C dentro do projeto sem quebrar o código.. </a:t>
            </a: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SO</a:t>
            </a:r>
            <a:r>
              <a:rPr lang="pt-BR" sz="5400" b="1" dirty="0">
                <a:solidFill>
                  <a:srgbClr val="11A79D"/>
                </a:solidFill>
              </a:rPr>
              <a:t>L</a:t>
            </a:r>
            <a:r>
              <a:rPr lang="pt-BR" sz="5400" b="1" dirty="0" smtClean="0">
                <a:solidFill>
                  <a:schemeClr val="bg1">
                    <a:lumMod val="95000"/>
                  </a:schemeClr>
                </a:solidFill>
              </a:rPr>
              <a:t>ID</a:t>
            </a:r>
            <a:endParaRPr lang="pt-BR" sz="5400" b="1" dirty="0">
              <a:solidFill>
                <a:schemeClr val="bg1">
                  <a:lumMod val="95000"/>
                </a:schemeClr>
              </a:solidFill>
            </a:endParaRPr>
          </a:p>
        </p:txBody>
      </p:sp>
    </p:spTree>
    <p:extLst>
      <p:ext uri="{BB962C8B-B14F-4D97-AF65-F5344CB8AC3E}">
        <p14:creationId xmlns:p14="http://schemas.microsoft.com/office/powerpoint/2010/main" val="151093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27006" y="2097883"/>
            <a:ext cx="4882399" cy="38318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smtClean="0">
                <a:solidFill>
                  <a:srgbClr val="666666"/>
                </a:solidFill>
              </a:rPr>
              <a:t>A hierarquia de classes herdam </a:t>
            </a:r>
            <a:r>
              <a:rPr lang="pt-BR" dirty="0">
                <a:solidFill>
                  <a:srgbClr val="666666"/>
                </a:solidFill>
              </a:rPr>
              <a:t>de Arquivo, provavelmente para reaproveitar algum campo/comportamento, mas cada uma das derivadas tem seu próprio método de geração, ignorando o uso de polimorfismo.</a:t>
            </a:r>
          </a:p>
          <a:p>
            <a:pPr lvl="8" indent="0" algn="just">
              <a:lnSpc>
                <a:spcPct val="150000"/>
              </a:lnSpc>
            </a:pPr>
            <a:endParaRPr lang="pt-BR" dirty="0">
              <a:solidFill>
                <a:srgbClr val="666666"/>
              </a:solidFill>
            </a:endParaRPr>
          </a:p>
          <a:p>
            <a:pPr lvl="8" indent="0" algn="just">
              <a:lnSpc>
                <a:spcPct val="150000"/>
              </a:lnSpc>
            </a:pPr>
            <a:r>
              <a:rPr lang="pt-BR" dirty="0">
                <a:solidFill>
                  <a:srgbClr val="666666"/>
                </a:solidFill>
              </a:rPr>
              <a:t>Este design </a:t>
            </a:r>
            <a:r>
              <a:rPr lang="pt-BR" dirty="0" smtClean="0">
                <a:solidFill>
                  <a:srgbClr val="666666"/>
                </a:solidFill>
              </a:rPr>
              <a:t>fere </a:t>
            </a:r>
            <a:r>
              <a:rPr lang="pt-BR" dirty="0">
                <a:solidFill>
                  <a:srgbClr val="666666"/>
                </a:solidFill>
              </a:rPr>
              <a:t>o LSP, uma vez que nenhuma das classes derivadas pode ser usada como a classe base</a:t>
            </a:r>
            <a:r>
              <a:rPr lang="pt-BR" dirty="0" smtClean="0">
                <a:solidFill>
                  <a:srgbClr val="666666"/>
                </a:solidFill>
              </a:rPr>
              <a:t>.</a:t>
            </a:r>
            <a:endParaRPr lang="pt-BR" dirty="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SO</a:t>
            </a:r>
            <a:r>
              <a:rPr lang="pt-BR" sz="5400" b="1" dirty="0">
                <a:solidFill>
                  <a:srgbClr val="11A79D"/>
                </a:solidFill>
              </a:rPr>
              <a:t>L</a:t>
            </a:r>
            <a:r>
              <a:rPr lang="pt-BR" sz="5400" b="1" dirty="0" smtClean="0">
                <a:solidFill>
                  <a:schemeClr val="bg1">
                    <a:lumMod val="95000"/>
                  </a:schemeClr>
                </a:solidFill>
              </a:rPr>
              <a:t>ID</a:t>
            </a:r>
            <a:endParaRPr lang="pt-BR" sz="5400" b="1" dirty="0">
              <a:solidFill>
                <a:schemeClr val="bg1">
                  <a:lumMod val="95000"/>
                </a:schemeClr>
              </a:solidFill>
            </a:endParaRPr>
          </a:p>
        </p:txBody>
      </p:sp>
      <p:pic>
        <p:nvPicPr>
          <p:cNvPr id="4" name="Imagem 3"/>
          <p:cNvPicPr>
            <a:picLocks noChangeAspect="1"/>
          </p:cNvPicPr>
          <p:nvPr/>
        </p:nvPicPr>
        <p:blipFill>
          <a:blip r:embed="rId3"/>
          <a:stretch>
            <a:fillRect/>
          </a:stretch>
        </p:blipFill>
        <p:spPr>
          <a:xfrm>
            <a:off x="6920466" y="1727791"/>
            <a:ext cx="4305300" cy="4572000"/>
          </a:xfrm>
          <a:prstGeom prst="rect">
            <a:avLst/>
          </a:prstGeom>
        </p:spPr>
      </p:pic>
    </p:spTree>
    <p:extLst>
      <p:ext uri="{BB962C8B-B14F-4D97-AF65-F5344CB8AC3E}">
        <p14:creationId xmlns:p14="http://schemas.microsoft.com/office/powerpoint/2010/main" val="336284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7" y="2345181"/>
            <a:ext cx="8556751"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Interface </a:t>
            </a:r>
            <a:r>
              <a:rPr lang="pt-BR" dirty="0" err="1">
                <a:solidFill>
                  <a:srgbClr val="666666"/>
                </a:solidFill>
              </a:rPr>
              <a:t>segregation</a:t>
            </a:r>
            <a:r>
              <a:rPr lang="pt-BR" dirty="0">
                <a:solidFill>
                  <a:srgbClr val="666666"/>
                </a:solidFill>
              </a:rPr>
              <a:t> </a:t>
            </a:r>
            <a:r>
              <a:rPr lang="pt-BR" dirty="0" err="1" smtClean="0">
                <a:solidFill>
                  <a:srgbClr val="666666"/>
                </a:solidFill>
              </a:rPr>
              <a:t>principle</a:t>
            </a:r>
            <a:r>
              <a:rPr lang="pt-BR" dirty="0" smtClean="0">
                <a:solidFill>
                  <a:srgbClr val="666666"/>
                </a:solidFill>
              </a:rPr>
              <a:t>, também conhecido como </a:t>
            </a:r>
            <a:r>
              <a:rPr lang="pt-BR" b="1" u="sng" dirty="0" smtClean="0">
                <a:solidFill>
                  <a:srgbClr val="666666"/>
                </a:solidFill>
              </a:rPr>
              <a:t>Princípio </a:t>
            </a:r>
            <a:r>
              <a:rPr lang="pt-BR" b="1" u="sng" dirty="0">
                <a:solidFill>
                  <a:srgbClr val="666666"/>
                </a:solidFill>
              </a:rPr>
              <a:t>da </a:t>
            </a:r>
            <a:r>
              <a:rPr lang="pt-BR" b="1" u="sng" dirty="0" smtClean="0">
                <a:solidFill>
                  <a:srgbClr val="666666"/>
                </a:solidFill>
              </a:rPr>
              <a:t>Segregação </a:t>
            </a:r>
            <a:r>
              <a:rPr lang="pt-BR" b="1" u="sng" dirty="0">
                <a:solidFill>
                  <a:srgbClr val="666666"/>
                </a:solidFill>
              </a:rPr>
              <a:t>de </a:t>
            </a:r>
            <a:r>
              <a:rPr lang="pt-BR" b="1" u="sng" dirty="0" smtClean="0">
                <a:solidFill>
                  <a:srgbClr val="666666"/>
                </a:solidFill>
              </a:rPr>
              <a:t>Interfaces</a:t>
            </a:r>
            <a:r>
              <a:rPr lang="pt-BR" dirty="0">
                <a:solidFill>
                  <a:srgbClr val="666666"/>
                </a:solidFill>
              </a:rPr>
              <a:t>. O Princípio da Segregação de Interface </a:t>
            </a:r>
            <a:r>
              <a:rPr lang="pt-BR" dirty="0" smtClean="0">
                <a:solidFill>
                  <a:srgbClr val="666666"/>
                </a:solidFill>
              </a:rPr>
              <a:t>diz </a:t>
            </a:r>
            <a:r>
              <a:rPr lang="pt-BR" dirty="0">
                <a:solidFill>
                  <a:srgbClr val="666666"/>
                </a:solidFill>
              </a:rPr>
              <a:t>que </a:t>
            </a:r>
            <a:r>
              <a:rPr lang="pt-BR" b="1" dirty="0">
                <a:solidFill>
                  <a:srgbClr val="666666"/>
                </a:solidFill>
              </a:rPr>
              <a:t>clientes não devem ser forçados a depender de métodos que não usam</a:t>
            </a:r>
            <a:r>
              <a:rPr lang="pt-BR" dirty="0" smtClean="0">
                <a:solidFill>
                  <a:srgbClr val="666666"/>
                </a:solidFill>
              </a:rPr>
              <a:t>. Muitas </a:t>
            </a:r>
            <a:r>
              <a:rPr lang="pt-BR" dirty="0">
                <a:solidFill>
                  <a:srgbClr val="666666"/>
                </a:solidFill>
              </a:rPr>
              <a:t>interfaces específicas são melhores do que uma interface única geral.</a:t>
            </a: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SOL</a:t>
            </a:r>
            <a:r>
              <a:rPr lang="pt-BR" sz="5400" b="1" dirty="0">
                <a:solidFill>
                  <a:srgbClr val="11A79D"/>
                </a:solidFill>
              </a:rPr>
              <a:t>I</a:t>
            </a:r>
            <a:r>
              <a:rPr lang="pt-BR" sz="5400" b="1" dirty="0" smtClean="0">
                <a:solidFill>
                  <a:schemeClr val="bg1">
                    <a:lumMod val="95000"/>
                  </a:schemeClr>
                </a:solidFill>
              </a:rPr>
              <a:t>D</a:t>
            </a:r>
            <a:endParaRPr lang="pt-BR" sz="5400" b="1" dirty="0">
              <a:solidFill>
                <a:schemeClr val="bg1">
                  <a:lumMod val="95000"/>
                </a:schemeClr>
              </a:solidFill>
            </a:endParaRPr>
          </a:p>
        </p:txBody>
      </p:sp>
    </p:spTree>
    <p:extLst>
      <p:ext uri="{BB962C8B-B14F-4D97-AF65-F5344CB8AC3E}">
        <p14:creationId xmlns:p14="http://schemas.microsoft.com/office/powerpoint/2010/main" val="252869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SOL</a:t>
            </a:r>
            <a:r>
              <a:rPr lang="pt-BR" sz="5400" b="1" dirty="0">
                <a:solidFill>
                  <a:srgbClr val="11A79D"/>
                </a:solidFill>
              </a:rPr>
              <a:t>I</a:t>
            </a:r>
            <a:r>
              <a:rPr lang="pt-BR" sz="5400" b="1" dirty="0" smtClean="0">
                <a:solidFill>
                  <a:schemeClr val="bg1">
                    <a:lumMod val="95000"/>
                  </a:schemeClr>
                </a:solidFill>
              </a:rPr>
              <a:t>D</a:t>
            </a:r>
            <a:endParaRPr lang="pt-BR" sz="5400" b="1" dirty="0">
              <a:solidFill>
                <a:schemeClr val="bg1">
                  <a:lumMod val="95000"/>
                </a:schemeClr>
              </a:solidFill>
            </a:endParaRPr>
          </a:p>
        </p:txBody>
      </p:sp>
      <p:pic>
        <p:nvPicPr>
          <p:cNvPr id="7" name="Imagem 6"/>
          <p:cNvPicPr>
            <a:picLocks noChangeAspect="1"/>
          </p:cNvPicPr>
          <p:nvPr/>
        </p:nvPicPr>
        <p:blipFill>
          <a:blip r:embed="rId3"/>
          <a:stretch>
            <a:fillRect/>
          </a:stretch>
        </p:blipFill>
        <p:spPr>
          <a:xfrm>
            <a:off x="2558830" y="1898375"/>
            <a:ext cx="6943725" cy="4257675"/>
          </a:xfrm>
          <a:prstGeom prst="rect">
            <a:avLst/>
          </a:prstGeom>
        </p:spPr>
      </p:pic>
    </p:spTree>
    <p:extLst>
      <p:ext uri="{BB962C8B-B14F-4D97-AF65-F5344CB8AC3E}">
        <p14:creationId xmlns:p14="http://schemas.microsoft.com/office/powerpoint/2010/main" val="53874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SOL</a:t>
            </a:r>
            <a:r>
              <a:rPr lang="pt-BR" sz="5400" b="1" dirty="0">
                <a:solidFill>
                  <a:srgbClr val="11A79D"/>
                </a:solidFill>
              </a:rPr>
              <a:t>I</a:t>
            </a:r>
            <a:r>
              <a:rPr lang="pt-BR" sz="5400" b="1" dirty="0" smtClean="0">
                <a:solidFill>
                  <a:schemeClr val="bg1">
                    <a:lumMod val="95000"/>
                  </a:schemeClr>
                </a:solidFill>
              </a:rPr>
              <a:t>D</a:t>
            </a:r>
            <a:endParaRPr lang="pt-BR" sz="5400" b="1" dirty="0">
              <a:solidFill>
                <a:schemeClr val="bg1">
                  <a:lumMod val="95000"/>
                </a:schemeClr>
              </a:solidFill>
            </a:endParaRPr>
          </a:p>
        </p:txBody>
      </p:sp>
      <p:pic>
        <p:nvPicPr>
          <p:cNvPr id="2" name="Imagem 1"/>
          <p:cNvPicPr>
            <a:picLocks noChangeAspect="1"/>
          </p:cNvPicPr>
          <p:nvPr/>
        </p:nvPicPr>
        <p:blipFill>
          <a:blip r:embed="rId3"/>
          <a:stretch>
            <a:fillRect/>
          </a:stretch>
        </p:blipFill>
        <p:spPr>
          <a:xfrm>
            <a:off x="2710253" y="1815066"/>
            <a:ext cx="6640880" cy="4379000"/>
          </a:xfrm>
          <a:prstGeom prst="rect">
            <a:avLst/>
          </a:prstGeom>
        </p:spPr>
      </p:pic>
    </p:spTree>
    <p:extLst>
      <p:ext uri="{BB962C8B-B14F-4D97-AF65-F5344CB8AC3E}">
        <p14:creationId xmlns:p14="http://schemas.microsoft.com/office/powerpoint/2010/main" val="281483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7" y="2345181"/>
            <a:ext cx="8556751" cy="30008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err="1">
                <a:solidFill>
                  <a:srgbClr val="666666"/>
                </a:solidFill>
              </a:rPr>
              <a:t>Dependency</a:t>
            </a:r>
            <a:r>
              <a:rPr lang="pt-BR" dirty="0">
                <a:solidFill>
                  <a:srgbClr val="666666"/>
                </a:solidFill>
              </a:rPr>
              <a:t> </a:t>
            </a:r>
            <a:r>
              <a:rPr lang="pt-BR" dirty="0" err="1">
                <a:solidFill>
                  <a:srgbClr val="666666"/>
                </a:solidFill>
              </a:rPr>
              <a:t>Inversion</a:t>
            </a:r>
            <a:r>
              <a:rPr lang="pt-BR" dirty="0">
                <a:solidFill>
                  <a:srgbClr val="666666"/>
                </a:solidFill>
              </a:rPr>
              <a:t> </a:t>
            </a:r>
            <a:r>
              <a:rPr lang="pt-BR" dirty="0" err="1" smtClean="0">
                <a:solidFill>
                  <a:srgbClr val="666666"/>
                </a:solidFill>
              </a:rPr>
              <a:t>Principle</a:t>
            </a:r>
            <a:r>
              <a:rPr lang="pt-BR" dirty="0" smtClean="0">
                <a:solidFill>
                  <a:srgbClr val="666666"/>
                </a:solidFill>
              </a:rPr>
              <a:t>, </a:t>
            </a:r>
            <a:r>
              <a:rPr lang="pt-BR" dirty="0">
                <a:solidFill>
                  <a:srgbClr val="666666"/>
                </a:solidFill>
              </a:rPr>
              <a:t>também conhecido </a:t>
            </a:r>
            <a:r>
              <a:rPr lang="pt-BR" dirty="0" smtClean="0">
                <a:solidFill>
                  <a:srgbClr val="666666"/>
                </a:solidFill>
              </a:rPr>
              <a:t>como </a:t>
            </a:r>
            <a:r>
              <a:rPr lang="pt-BR" b="1" u="sng" dirty="0" smtClean="0">
                <a:solidFill>
                  <a:srgbClr val="666666"/>
                </a:solidFill>
              </a:rPr>
              <a:t>Princípio </a:t>
            </a:r>
            <a:r>
              <a:rPr lang="pt-BR" b="1" u="sng" dirty="0">
                <a:solidFill>
                  <a:srgbClr val="666666"/>
                </a:solidFill>
              </a:rPr>
              <a:t>da Inversão de </a:t>
            </a:r>
            <a:r>
              <a:rPr lang="pt-BR" b="1" u="sng" dirty="0" smtClean="0">
                <a:solidFill>
                  <a:srgbClr val="666666"/>
                </a:solidFill>
              </a:rPr>
              <a:t>Dependência.</a:t>
            </a:r>
          </a:p>
          <a:p>
            <a:pPr lvl="8" indent="0" algn="just">
              <a:lnSpc>
                <a:spcPct val="150000"/>
              </a:lnSpc>
            </a:pPr>
            <a:endParaRPr lang="pt-BR" b="1" u="sng" dirty="0">
              <a:solidFill>
                <a:srgbClr val="666666"/>
              </a:solidFill>
            </a:endParaRPr>
          </a:p>
          <a:p>
            <a:pPr marL="342900" lvl="8" indent="-342900" algn="just">
              <a:lnSpc>
                <a:spcPct val="150000"/>
              </a:lnSpc>
              <a:buFont typeface="+mj-lt"/>
              <a:buAutoNum type="arabicPeriod"/>
            </a:pPr>
            <a:r>
              <a:rPr lang="pt-BR" dirty="0">
                <a:solidFill>
                  <a:srgbClr val="666666"/>
                </a:solidFill>
              </a:rPr>
              <a:t>Módulos de alto nível não devem depender de módulos de baixo nível. Ambos devem depender de abstrações;</a:t>
            </a:r>
          </a:p>
          <a:p>
            <a:pPr marL="342900" lvl="8" indent="-342900" algn="just">
              <a:lnSpc>
                <a:spcPct val="150000"/>
              </a:lnSpc>
              <a:buFont typeface="+mj-lt"/>
              <a:buAutoNum type="arabicPeriod"/>
            </a:pPr>
            <a:r>
              <a:rPr lang="pt-BR" dirty="0" smtClean="0">
                <a:solidFill>
                  <a:srgbClr val="666666"/>
                </a:solidFill>
              </a:rPr>
              <a:t>Abstrações </a:t>
            </a:r>
            <a:r>
              <a:rPr lang="pt-BR" dirty="0">
                <a:solidFill>
                  <a:srgbClr val="666666"/>
                </a:solidFill>
              </a:rPr>
              <a:t>não devem depender de detalhes. Detalhes devem depender de abstrações.</a:t>
            </a: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SOLI</a:t>
            </a:r>
            <a:r>
              <a:rPr lang="pt-BR" sz="5400" b="1" dirty="0" smtClean="0">
                <a:solidFill>
                  <a:srgbClr val="11A79D"/>
                </a:solidFill>
              </a:rPr>
              <a:t>D</a:t>
            </a:r>
            <a:endParaRPr lang="pt-BR" sz="5400" b="1" dirty="0">
              <a:solidFill>
                <a:schemeClr val="tx2"/>
              </a:solidFill>
            </a:endParaRPr>
          </a:p>
        </p:txBody>
      </p:sp>
    </p:spTree>
    <p:extLst>
      <p:ext uri="{BB962C8B-B14F-4D97-AF65-F5344CB8AC3E}">
        <p14:creationId xmlns:p14="http://schemas.microsoft.com/office/powerpoint/2010/main" val="359001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7" y="2345181"/>
            <a:ext cx="8556751"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Uma dependência é simplesmente </a:t>
            </a:r>
            <a:r>
              <a:rPr lang="pt-BR" dirty="0" smtClean="0">
                <a:solidFill>
                  <a:srgbClr val="666666"/>
                </a:solidFill>
              </a:rPr>
              <a:t>um objeto que </a:t>
            </a:r>
            <a:r>
              <a:rPr lang="pt-BR" dirty="0">
                <a:solidFill>
                  <a:srgbClr val="666666"/>
                </a:solidFill>
              </a:rPr>
              <a:t>a sua classe precisa para </a:t>
            </a:r>
            <a:r>
              <a:rPr lang="pt-BR" dirty="0" smtClean="0">
                <a:solidFill>
                  <a:srgbClr val="666666"/>
                </a:solidFill>
              </a:rPr>
              <a:t>funcionar. </a:t>
            </a:r>
            <a:endParaRPr lang="pt-BR" dirty="0">
              <a:solidFill>
                <a:srgbClr val="666666"/>
              </a:solidFill>
            </a:endParaRPr>
          </a:p>
        </p:txBody>
      </p:sp>
      <p:sp>
        <p:nvSpPr>
          <p:cNvPr id="3" name="Retângulo 2"/>
          <p:cNvSpPr/>
          <p:nvPr/>
        </p:nvSpPr>
        <p:spPr>
          <a:xfrm>
            <a:off x="2692152" y="3562756"/>
            <a:ext cx="2041451" cy="923328"/>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lang="pt-BR" dirty="0" smtClean="0"/>
          </a:p>
          <a:p>
            <a:pPr marL="0" marR="0" indent="0" algn="ctr" defTabSz="914400" rtl="0" fontAlgn="auto" latinLnBrk="0" hangingPunct="0">
              <a:lnSpc>
                <a:spcPct val="100000"/>
              </a:lnSpc>
              <a:spcBef>
                <a:spcPts val="0"/>
              </a:spcBef>
              <a:spcAft>
                <a:spcPts val="0"/>
              </a:spcAft>
              <a:buClrTx/>
              <a:buSzTx/>
              <a:buFontTx/>
              <a:buNone/>
              <a:tabLst/>
            </a:pPr>
            <a:r>
              <a:rPr lang="pt-BR" dirty="0" err="1" smtClean="0"/>
              <a:t>LancamentoBLL</a:t>
            </a:r>
            <a:endParaRPr kumimoji="0" lang="pt-BR" sz="1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sp>
        <p:nvSpPr>
          <p:cNvPr id="7" name="Retângulo 6"/>
          <p:cNvSpPr/>
          <p:nvPr/>
        </p:nvSpPr>
        <p:spPr>
          <a:xfrm>
            <a:off x="6714804" y="3562756"/>
            <a:ext cx="2041451" cy="923328"/>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endParaRPr lang="pt-BR" dirty="0"/>
          </a:p>
          <a:p>
            <a:pPr algn="ctr"/>
            <a:r>
              <a:rPr lang="pt-BR" dirty="0" err="1" smtClean="0"/>
              <a:t>LancamentoDAL</a:t>
            </a:r>
            <a:endParaRPr lang="pt-BR" dirty="0" smtClean="0"/>
          </a:p>
          <a:p>
            <a:pPr algn="ct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5" name="Conector de seta reta 4"/>
          <p:cNvCxnSpPr>
            <a:stCxn id="3" idx="3"/>
            <a:endCxn id="7" idx="1"/>
          </p:cNvCxnSpPr>
          <p:nvPr/>
        </p:nvCxnSpPr>
        <p:spPr>
          <a:xfrm>
            <a:off x="4733603" y="4024420"/>
            <a:ext cx="1981201"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 name="Conector de seta reta 11"/>
          <p:cNvCxnSpPr/>
          <p:nvPr/>
        </p:nvCxnSpPr>
        <p:spPr>
          <a:xfrm flipH="1" flipV="1">
            <a:off x="5718887" y="4114800"/>
            <a:ext cx="10632" cy="1010093"/>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3" name="Retângulo 12"/>
          <p:cNvSpPr/>
          <p:nvPr/>
        </p:nvSpPr>
        <p:spPr>
          <a:xfrm>
            <a:off x="5033950" y="5215272"/>
            <a:ext cx="1422184" cy="369332"/>
          </a:xfrm>
          <a:prstGeom prst="rect">
            <a:avLst/>
          </a:prstGeom>
        </p:spPr>
        <p:txBody>
          <a:bodyPr wrap="none">
            <a:spAutoFit/>
          </a:bodyPr>
          <a:lstStyle/>
          <a:p>
            <a:r>
              <a:rPr lang="pt-BR" dirty="0" smtClean="0"/>
              <a:t>Dependência</a:t>
            </a:r>
            <a:endParaRPr lang="pt-BR" dirty="0"/>
          </a:p>
        </p:txBody>
      </p:sp>
      <p:sp>
        <p:nvSpPr>
          <p:cNvPr id="15" name="Retângulo 14"/>
          <p:cNvSpPr/>
          <p:nvPr/>
        </p:nvSpPr>
        <p:spPr>
          <a:xfrm>
            <a:off x="5457944" y="3613407"/>
            <a:ext cx="574196" cy="400110"/>
          </a:xfrm>
          <a:prstGeom prst="rect">
            <a:avLst/>
          </a:prstGeom>
        </p:spPr>
        <p:txBody>
          <a:bodyPr wrap="none">
            <a:spAutoFit/>
          </a:bodyPr>
          <a:lstStyle/>
          <a:p>
            <a:r>
              <a:rPr lang="pt-BR" sz="2000" dirty="0" smtClean="0"/>
              <a:t>Usa</a:t>
            </a:r>
            <a:endParaRPr lang="pt-BR" sz="2000" dirty="0"/>
          </a:p>
        </p:txBody>
      </p:sp>
      <p:sp>
        <p:nvSpPr>
          <p:cNvPr id="10" name="Shape 120"/>
          <p:cNvSpPr txBox="1">
            <a:spLocks/>
          </p:cNvSpPr>
          <p:nvPr/>
        </p:nvSpPr>
        <p:spPr>
          <a:xfrm>
            <a:off x="1752317" y="907774"/>
            <a:ext cx="8545576"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a:solidFill>
                  <a:srgbClr val="11A79D"/>
                </a:solidFill>
              </a:rPr>
              <a:t>O que é uma dependência</a:t>
            </a:r>
            <a:r>
              <a:rPr lang="pt-BR" sz="5400" b="1" dirty="0" smtClean="0">
                <a:solidFill>
                  <a:srgbClr val="11A79D"/>
                </a:solidFill>
              </a:rPr>
              <a:t>?</a:t>
            </a:r>
            <a:endParaRPr lang="pt-BR" sz="5400" b="1" dirty="0">
              <a:solidFill>
                <a:srgbClr val="11A79D"/>
              </a:solidFill>
            </a:endParaRPr>
          </a:p>
        </p:txBody>
      </p:sp>
    </p:spTree>
    <p:extLst>
      <p:ext uri="{BB962C8B-B14F-4D97-AF65-F5344CB8AC3E}">
        <p14:creationId xmlns:p14="http://schemas.microsoft.com/office/powerpoint/2010/main" val="316988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7" y="2345181"/>
            <a:ext cx="8556751"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Possuímos acoplamento a partir do momento em que uma classe passa a depender de uma outra classe, e o grande problema de dependências é que quando uma classe com o comportamento mais específico (e que agrega uma classe maior) muda, a classe com o comportamento maior acaba por ter que mudar junto.</a:t>
            </a: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Acoplamento</a:t>
            </a:r>
            <a:endParaRPr lang="pt-BR" sz="5400" b="1" dirty="0">
              <a:solidFill>
                <a:srgbClr val="11A79D"/>
              </a:solidFill>
            </a:endParaRPr>
          </a:p>
        </p:txBody>
      </p:sp>
      <p:sp>
        <p:nvSpPr>
          <p:cNvPr id="4" name="Retângulo 3"/>
          <p:cNvSpPr/>
          <p:nvPr/>
        </p:nvSpPr>
        <p:spPr>
          <a:xfrm>
            <a:off x="3577468" y="4685325"/>
            <a:ext cx="2264734" cy="923328"/>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dirty="0" smtClean="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dirty="0" smtClean="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Retângulo 10"/>
          <p:cNvSpPr/>
          <p:nvPr/>
        </p:nvSpPr>
        <p:spPr>
          <a:xfrm>
            <a:off x="6819013" y="4293325"/>
            <a:ext cx="2239926" cy="392000"/>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mn-lt"/>
              <a:ea typeface="+mn-ea"/>
              <a:cs typeface="+mn-cs"/>
              <a:sym typeface="Calibri"/>
            </a:endParaRPr>
          </a:p>
        </p:txBody>
      </p:sp>
      <p:sp>
        <p:nvSpPr>
          <p:cNvPr id="10" name="CaixaDeTexto 9"/>
          <p:cNvSpPr txBox="1"/>
          <p:nvPr/>
        </p:nvSpPr>
        <p:spPr>
          <a:xfrm>
            <a:off x="4068152" y="4948518"/>
            <a:ext cx="128336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pt-BR" dirty="0" err="1"/>
              <a:t>GeradorXML</a:t>
            </a: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sp>
        <p:nvSpPr>
          <p:cNvPr id="16" name="CaixaDeTexto 15"/>
          <p:cNvSpPr txBox="1"/>
          <p:nvPr/>
        </p:nvSpPr>
        <p:spPr>
          <a:xfrm>
            <a:off x="7434351" y="4304660"/>
            <a:ext cx="10092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pt-BR" dirty="0" err="1" smtClean="0"/>
              <a:t>EnviaXML</a:t>
            </a: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sp>
        <p:nvSpPr>
          <p:cNvPr id="22" name="Retângulo 21"/>
          <p:cNvSpPr/>
          <p:nvPr/>
        </p:nvSpPr>
        <p:spPr>
          <a:xfrm>
            <a:off x="6819012" y="5645425"/>
            <a:ext cx="2239926" cy="369330"/>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pt-BR" dirty="0"/>
              <a:t> </a:t>
            </a:r>
            <a:r>
              <a:rPr lang="pt-BR" dirty="0" smtClean="0"/>
              <a:t>          </a:t>
            </a:r>
            <a:r>
              <a:rPr kumimoji="0" lang="pt-BR" sz="1800" b="0" i="0" u="none" strike="noStrike" cap="none" spc="0" normalizeH="0" baseline="0" dirty="0" err="1" smtClean="0">
                <a:ln>
                  <a:noFill/>
                </a:ln>
                <a:solidFill>
                  <a:srgbClr val="000000"/>
                </a:solidFill>
                <a:effectLst/>
                <a:uFillTx/>
                <a:latin typeface="+mn-lt"/>
                <a:ea typeface="+mn-ea"/>
                <a:cs typeface="+mn-cs"/>
                <a:sym typeface="Calibri"/>
              </a:rPr>
              <a:t>MontarXML</a:t>
            </a: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30" name="Conector angulado 29"/>
          <p:cNvCxnSpPr>
            <a:stCxn id="4" idx="0"/>
            <a:endCxn id="11" idx="1"/>
          </p:cNvCxnSpPr>
          <p:nvPr/>
        </p:nvCxnSpPr>
        <p:spPr>
          <a:xfrm rot="5400000" flipH="1" flipV="1">
            <a:off x="5666424" y="3532736"/>
            <a:ext cx="196000" cy="2109178"/>
          </a:xfrm>
          <a:prstGeom prst="bentConnector2">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3" name="Conector angulado 32"/>
          <p:cNvCxnSpPr>
            <a:stCxn id="4" idx="2"/>
            <a:endCxn id="22" idx="1"/>
          </p:cNvCxnSpPr>
          <p:nvPr/>
        </p:nvCxnSpPr>
        <p:spPr>
          <a:xfrm rot="16200000" flipH="1">
            <a:off x="5653705" y="4664782"/>
            <a:ext cx="221437" cy="2109177"/>
          </a:xfrm>
          <a:prstGeom prst="bentConnector2">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10096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7" y="2345181"/>
            <a:ext cx="8556751" cy="2585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8" indent="-285750" algn="just">
              <a:lnSpc>
                <a:spcPct val="150000"/>
              </a:lnSpc>
              <a:buFont typeface="Arial" panose="020B0604020202020204" pitchFamily="34" charset="0"/>
              <a:buChar char="•"/>
            </a:pPr>
            <a:r>
              <a:rPr lang="pt-BR" b="1" dirty="0" smtClean="0">
                <a:solidFill>
                  <a:srgbClr val="666666"/>
                </a:solidFill>
              </a:rPr>
              <a:t>Rigidez</a:t>
            </a:r>
            <a:r>
              <a:rPr lang="pt-BR" dirty="0" smtClean="0">
                <a:solidFill>
                  <a:srgbClr val="666666"/>
                </a:solidFill>
              </a:rPr>
              <a:t>: dificuldade de mudança, </a:t>
            </a:r>
            <a:r>
              <a:rPr lang="pt-BR" dirty="0">
                <a:solidFill>
                  <a:srgbClr val="666666"/>
                </a:solidFill>
              </a:rPr>
              <a:t>já que cada mudança afeta muitas outras partes do </a:t>
            </a:r>
            <a:r>
              <a:rPr lang="pt-BR" dirty="0" smtClean="0">
                <a:solidFill>
                  <a:srgbClr val="666666"/>
                </a:solidFill>
              </a:rPr>
              <a:t>sistema;</a:t>
            </a:r>
            <a:endParaRPr lang="pt-BR" dirty="0">
              <a:solidFill>
                <a:srgbClr val="666666"/>
              </a:solidFill>
            </a:endParaRPr>
          </a:p>
          <a:p>
            <a:pPr marL="285750" lvl="8" indent="-285750" algn="just">
              <a:lnSpc>
                <a:spcPct val="150000"/>
              </a:lnSpc>
              <a:buFont typeface="Arial" panose="020B0604020202020204" pitchFamily="34" charset="0"/>
              <a:buChar char="•"/>
            </a:pPr>
            <a:r>
              <a:rPr lang="pt-BR" b="1" dirty="0" smtClean="0">
                <a:solidFill>
                  <a:srgbClr val="666666"/>
                </a:solidFill>
              </a:rPr>
              <a:t>Fragilidade</a:t>
            </a:r>
            <a:r>
              <a:rPr lang="pt-BR" dirty="0" smtClean="0">
                <a:solidFill>
                  <a:srgbClr val="666666"/>
                </a:solidFill>
              </a:rPr>
              <a:t>: ao </a:t>
            </a:r>
            <a:r>
              <a:rPr lang="pt-BR" dirty="0">
                <a:solidFill>
                  <a:srgbClr val="666666"/>
                </a:solidFill>
              </a:rPr>
              <a:t>mudar, seu projeto torna-se um tapete de dominó, e então ao alterar uma peça você </a:t>
            </a:r>
            <a:r>
              <a:rPr lang="pt-BR" dirty="0" smtClean="0">
                <a:solidFill>
                  <a:srgbClr val="666666"/>
                </a:solidFill>
              </a:rPr>
              <a:t>pode acabar </a:t>
            </a:r>
            <a:r>
              <a:rPr lang="pt-BR" dirty="0">
                <a:solidFill>
                  <a:srgbClr val="666666"/>
                </a:solidFill>
              </a:rPr>
              <a:t>quebrando outra </a:t>
            </a:r>
            <a:r>
              <a:rPr lang="pt-BR" dirty="0" smtClean="0">
                <a:solidFill>
                  <a:srgbClr val="666666"/>
                </a:solidFill>
              </a:rPr>
              <a:t>peça;</a:t>
            </a:r>
            <a:endParaRPr lang="pt-BR" dirty="0">
              <a:solidFill>
                <a:srgbClr val="666666"/>
              </a:solidFill>
            </a:endParaRPr>
          </a:p>
          <a:p>
            <a:pPr marL="285750" lvl="8" indent="-285750" algn="just">
              <a:lnSpc>
                <a:spcPct val="150000"/>
              </a:lnSpc>
              <a:buFont typeface="Arial" panose="020B0604020202020204" pitchFamily="34" charset="0"/>
              <a:buChar char="•"/>
            </a:pPr>
            <a:r>
              <a:rPr lang="pt-BR" b="1" dirty="0" smtClean="0">
                <a:solidFill>
                  <a:srgbClr val="666666"/>
                </a:solidFill>
              </a:rPr>
              <a:t>Imobilidade</a:t>
            </a:r>
            <a:r>
              <a:rPr lang="pt-BR" dirty="0" smtClean="0">
                <a:solidFill>
                  <a:srgbClr val="666666"/>
                </a:solidFill>
              </a:rPr>
              <a:t>: reutilizar </a:t>
            </a:r>
            <a:r>
              <a:rPr lang="pt-BR" dirty="0">
                <a:solidFill>
                  <a:srgbClr val="666666"/>
                </a:solidFill>
              </a:rPr>
              <a:t>se torna inviável, uma vez que não é possível separar as peças a partir da aplicação de </a:t>
            </a:r>
            <a:r>
              <a:rPr lang="pt-BR" dirty="0" smtClean="0">
                <a:solidFill>
                  <a:srgbClr val="666666"/>
                </a:solidFill>
              </a:rPr>
              <a:t>corrente.</a:t>
            </a:r>
            <a:endParaRPr lang="pt-BR" dirty="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Acoplamento</a:t>
            </a:r>
            <a:endParaRPr lang="pt-BR" sz="5400" b="1" dirty="0">
              <a:solidFill>
                <a:srgbClr val="11A79D"/>
              </a:solidFill>
            </a:endParaRPr>
          </a:p>
        </p:txBody>
      </p:sp>
    </p:spTree>
    <p:extLst>
      <p:ext uri="{BB962C8B-B14F-4D97-AF65-F5344CB8AC3E}">
        <p14:creationId xmlns:p14="http://schemas.microsoft.com/office/powerpoint/2010/main" val="24606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7" y="2345181"/>
            <a:ext cx="8556751"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SOLID é um acrônimo dos cinco primeiros princípios da programação orientada a objetos e design de código identificados por Robert C. Martin (ou </a:t>
            </a:r>
            <a:r>
              <a:rPr lang="pt-BR" dirty="0" err="1">
                <a:solidFill>
                  <a:srgbClr val="666666"/>
                </a:solidFill>
              </a:rPr>
              <a:t>Uncle</a:t>
            </a:r>
            <a:r>
              <a:rPr lang="pt-BR" dirty="0">
                <a:solidFill>
                  <a:srgbClr val="666666"/>
                </a:solidFill>
              </a:rPr>
              <a:t> Bob) por volta do ano 2000. O acrônimo SOLID foi introduzido por Michael </a:t>
            </a:r>
            <a:r>
              <a:rPr lang="pt-BR" dirty="0" err="1">
                <a:solidFill>
                  <a:srgbClr val="666666"/>
                </a:solidFill>
              </a:rPr>
              <a:t>Feathers</a:t>
            </a:r>
            <a:r>
              <a:rPr lang="pt-BR" dirty="0">
                <a:solidFill>
                  <a:srgbClr val="666666"/>
                </a:solidFill>
              </a:rPr>
              <a:t>, após observar que os cinco princípios poderiam se encaixar nesta palavra.</a:t>
            </a: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SOLID</a:t>
            </a:r>
            <a:endParaRPr lang="pt-BR" sz="5400" b="1" dirty="0">
              <a:solidFill>
                <a:srgbClr val="11A79D"/>
              </a:solidFill>
            </a:endParaRPr>
          </a:p>
        </p:txBody>
      </p:sp>
    </p:spTree>
    <p:extLst>
      <p:ext uri="{BB962C8B-B14F-4D97-AF65-F5344CB8AC3E}">
        <p14:creationId xmlns:p14="http://schemas.microsoft.com/office/powerpoint/2010/main" val="355540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8" y="2345181"/>
            <a:ext cx="4361403" cy="21698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smtClean="0">
                <a:solidFill>
                  <a:srgbClr val="666666"/>
                </a:solidFill>
              </a:rPr>
              <a:t>O exemplo viola </a:t>
            </a:r>
            <a:r>
              <a:rPr lang="pt-BR" dirty="0">
                <a:solidFill>
                  <a:srgbClr val="666666"/>
                </a:solidFill>
              </a:rPr>
              <a:t>o DIP uma vez que </a:t>
            </a:r>
            <a:r>
              <a:rPr lang="pt-BR" dirty="0" smtClean="0">
                <a:solidFill>
                  <a:srgbClr val="666666"/>
                </a:solidFill>
              </a:rPr>
              <a:t>a classe </a:t>
            </a:r>
            <a:r>
              <a:rPr lang="pt-BR" dirty="0" err="1" smtClean="0">
                <a:solidFill>
                  <a:srgbClr val="666666"/>
                </a:solidFill>
              </a:rPr>
              <a:t>Botao</a:t>
            </a:r>
            <a:r>
              <a:rPr lang="pt-BR" dirty="0" smtClean="0">
                <a:solidFill>
                  <a:srgbClr val="666666"/>
                </a:solidFill>
              </a:rPr>
              <a:t> </a:t>
            </a:r>
            <a:r>
              <a:rPr lang="pt-BR" dirty="0">
                <a:solidFill>
                  <a:srgbClr val="666666"/>
                </a:solidFill>
              </a:rPr>
              <a:t>depende de uma classe concreta </a:t>
            </a:r>
            <a:r>
              <a:rPr lang="pt-BR" dirty="0" err="1">
                <a:solidFill>
                  <a:srgbClr val="666666"/>
                </a:solidFill>
              </a:rPr>
              <a:t>Lampada</a:t>
            </a:r>
            <a:r>
              <a:rPr lang="pt-BR" dirty="0">
                <a:solidFill>
                  <a:srgbClr val="666666"/>
                </a:solidFill>
              </a:rPr>
              <a:t>. </a:t>
            </a:r>
            <a:r>
              <a:rPr lang="pt-BR" dirty="0" err="1">
                <a:solidFill>
                  <a:srgbClr val="666666"/>
                </a:solidFill>
              </a:rPr>
              <a:t>Botao</a:t>
            </a:r>
            <a:r>
              <a:rPr lang="pt-BR" dirty="0">
                <a:solidFill>
                  <a:srgbClr val="666666"/>
                </a:solidFill>
              </a:rPr>
              <a:t> conhece detalhes de implementação ao invés de termos identificado uma abstração para o </a:t>
            </a:r>
            <a:r>
              <a:rPr lang="pt-BR" dirty="0" smtClean="0">
                <a:solidFill>
                  <a:srgbClr val="666666"/>
                </a:solidFill>
              </a:rPr>
              <a:t>design.</a:t>
            </a:r>
            <a:endParaRPr lang="pt-BR" b="1" u="sng" dirty="0" smtClean="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Forte acoplamento</a:t>
            </a:r>
            <a:endParaRPr lang="pt-BR" sz="5400" b="1" dirty="0">
              <a:solidFill>
                <a:schemeClr val="tx2"/>
              </a:solidFill>
            </a:endParaRPr>
          </a:p>
        </p:txBody>
      </p:sp>
      <p:pic>
        <p:nvPicPr>
          <p:cNvPr id="5" name="Imagem 4"/>
          <p:cNvPicPr>
            <a:picLocks noChangeAspect="1"/>
          </p:cNvPicPr>
          <p:nvPr/>
        </p:nvPicPr>
        <p:blipFill>
          <a:blip r:embed="rId3"/>
          <a:stretch>
            <a:fillRect/>
          </a:stretch>
        </p:blipFill>
        <p:spPr>
          <a:xfrm>
            <a:off x="7126804" y="2238856"/>
            <a:ext cx="4105275" cy="3343275"/>
          </a:xfrm>
          <a:prstGeom prst="rect">
            <a:avLst/>
          </a:prstGeom>
        </p:spPr>
      </p:pic>
    </p:spTree>
    <p:extLst>
      <p:ext uri="{BB962C8B-B14F-4D97-AF65-F5344CB8AC3E}">
        <p14:creationId xmlns:p14="http://schemas.microsoft.com/office/powerpoint/2010/main" val="78917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8" y="2345181"/>
            <a:ext cx="5373311" cy="21698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O padrão </a:t>
            </a:r>
            <a:r>
              <a:rPr lang="pt-BR" dirty="0" err="1">
                <a:solidFill>
                  <a:srgbClr val="666666"/>
                </a:solidFill>
              </a:rPr>
              <a:t>IoC</a:t>
            </a:r>
            <a:r>
              <a:rPr lang="pt-BR" dirty="0">
                <a:solidFill>
                  <a:srgbClr val="666666"/>
                </a:solidFill>
              </a:rPr>
              <a:t> nos diz o </a:t>
            </a:r>
            <a:r>
              <a:rPr lang="pt-BR" dirty="0" smtClean="0">
                <a:solidFill>
                  <a:srgbClr val="666666"/>
                </a:solidFill>
              </a:rPr>
              <a:t>que "</a:t>
            </a:r>
            <a:r>
              <a:rPr lang="pt-BR" dirty="0">
                <a:solidFill>
                  <a:srgbClr val="666666"/>
                </a:solidFill>
              </a:rPr>
              <a:t>Devemos delegar a tarefa de criação de um objeto </a:t>
            </a:r>
            <a:r>
              <a:rPr lang="pt-BR" dirty="0" smtClean="0">
                <a:solidFill>
                  <a:srgbClr val="666666"/>
                </a:solidFill>
              </a:rPr>
              <a:t>a </a:t>
            </a:r>
            <a:r>
              <a:rPr lang="pt-BR" dirty="0">
                <a:solidFill>
                  <a:srgbClr val="666666"/>
                </a:solidFill>
              </a:rPr>
              <a:t>uma outra entidade como uma outra classe, interface, componente, etc. de forma a termos um baixo acoplamento e minimizar a dependências entre os objetos."</a:t>
            </a:r>
            <a:endParaRPr lang="pt-BR" b="1" u="sng" dirty="0" smtClean="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Baixo acoplamento (</a:t>
            </a:r>
            <a:r>
              <a:rPr lang="pt-BR" sz="5400" b="1" dirty="0" err="1" smtClean="0">
                <a:solidFill>
                  <a:srgbClr val="11A79D"/>
                </a:solidFill>
              </a:rPr>
              <a:t>IoC</a:t>
            </a:r>
            <a:r>
              <a:rPr lang="pt-BR" sz="5400" b="1" dirty="0" smtClean="0">
                <a:solidFill>
                  <a:srgbClr val="11A79D"/>
                </a:solidFill>
              </a:rPr>
              <a:t>)</a:t>
            </a:r>
            <a:endParaRPr lang="pt-BR" sz="5400" b="1" dirty="0">
              <a:solidFill>
                <a:schemeClr val="tx2"/>
              </a:solidFill>
            </a:endParaRPr>
          </a:p>
        </p:txBody>
      </p:sp>
      <p:pic>
        <p:nvPicPr>
          <p:cNvPr id="7" name="Imagem 6"/>
          <p:cNvPicPr>
            <a:picLocks noChangeAspect="1"/>
          </p:cNvPicPr>
          <p:nvPr/>
        </p:nvPicPr>
        <p:blipFill>
          <a:blip r:embed="rId3"/>
          <a:stretch>
            <a:fillRect/>
          </a:stretch>
        </p:blipFill>
        <p:spPr>
          <a:xfrm>
            <a:off x="7874815" y="1898375"/>
            <a:ext cx="3337026" cy="4279141"/>
          </a:xfrm>
          <a:prstGeom prst="rect">
            <a:avLst/>
          </a:prstGeom>
        </p:spPr>
      </p:pic>
    </p:spTree>
    <p:extLst>
      <p:ext uri="{BB962C8B-B14F-4D97-AF65-F5344CB8AC3E}">
        <p14:creationId xmlns:p14="http://schemas.microsoft.com/office/powerpoint/2010/main" val="178642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8" y="2345181"/>
            <a:ext cx="849565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smtClean="0">
                <a:solidFill>
                  <a:srgbClr val="666666"/>
                </a:solidFill>
              </a:rPr>
              <a:t>O </a:t>
            </a:r>
            <a:r>
              <a:rPr lang="pt-BR" dirty="0">
                <a:solidFill>
                  <a:srgbClr val="666666"/>
                </a:solidFill>
              </a:rPr>
              <a:t>padrão da injeção de dependência é um princípio que nos guia para injetar dependências através da inversão de </a:t>
            </a:r>
            <a:r>
              <a:rPr lang="pt-BR" dirty="0" smtClean="0">
                <a:solidFill>
                  <a:srgbClr val="666666"/>
                </a:solidFill>
              </a:rPr>
              <a:t>controle.</a:t>
            </a:r>
            <a:endParaRPr lang="pt-BR" b="1" u="sng" dirty="0" smtClean="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Injeção de dependência</a:t>
            </a:r>
            <a:endParaRPr lang="pt-BR" sz="5400" b="1" dirty="0">
              <a:solidFill>
                <a:schemeClr val="tx2"/>
              </a:solidFill>
            </a:endParaRPr>
          </a:p>
        </p:txBody>
      </p:sp>
      <p:sp>
        <p:nvSpPr>
          <p:cNvPr id="3" name="Retângulo 2"/>
          <p:cNvSpPr/>
          <p:nvPr/>
        </p:nvSpPr>
        <p:spPr>
          <a:xfrm>
            <a:off x="1752317" y="4154272"/>
            <a:ext cx="2321031" cy="646329"/>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smtClean="0">
                <a:ln>
                  <a:noFill/>
                </a:ln>
                <a:solidFill>
                  <a:srgbClr val="000000"/>
                </a:solidFill>
                <a:effectLst/>
                <a:uFillTx/>
                <a:latin typeface="+mn-lt"/>
                <a:ea typeface="+mn-ea"/>
                <a:cs typeface="+mn-cs"/>
                <a:sym typeface="Calibri"/>
              </a:rPr>
              <a:t>Dependency</a:t>
            </a:r>
            <a:r>
              <a:rPr kumimoji="0" lang="pt-BR" sz="1800" b="0" i="0" u="none" strike="noStrike" cap="none" spc="0" normalizeH="0" baseline="0" dirty="0" smtClean="0">
                <a:ln>
                  <a:noFill/>
                </a:ln>
                <a:solidFill>
                  <a:srgbClr val="000000"/>
                </a:solidFill>
                <a:effectLst/>
                <a:uFillTx/>
                <a:latin typeface="+mn-lt"/>
                <a:ea typeface="+mn-ea"/>
                <a:cs typeface="+mn-cs"/>
                <a:sym typeface="Calibri"/>
              </a:rPr>
              <a:t> </a:t>
            </a:r>
            <a:r>
              <a:rPr kumimoji="0" lang="pt-BR" sz="1800" b="0" i="0" u="none" strike="noStrike" cap="none" spc="0" normalizeH="0" baseline="0" dirty="0" err="1" smtClean="0">
                <a:ln>
                  <a:noFill/>
                </a:ln>
                <a:solidFill>
                  <a:srgbClr val="000000"/>
                </a:solidFill>
                <a:effectLst/>
                <a:uFillTx/>
                <a:latin typeface="+mn-lt"/>
                <a:ea typeface="+mn-ea"/>
                <a:cs typeface="+mn-cs"/>
                <a:sym typeface="Calibri"/>
              </a:rPr>
              <a:t>Inversion</a:t>
            </a:r>
            <a:r>
              <a:rPr kumimoji="0" lang="pt-BR" sz="1800" b="0" i="0" u="none" strike="noStrike" cap="none" spc="0" normalizeH="0" baseline="0" dirty="0" smtClean="0">
                <a:ln>
                  <a:noFill/>
                </a:ln>
                <a:solidFill>
                  <a:srgbClr val="000000"/>
                </a:solidFill>
                <a:effectLst/>
                <a:uFillTx/>
                <a:latin typeface="+mn-lt"/>
                <a:ea typeface="+mn-ea"/>
                <a:cs typeface="+mn-cs"/>
                <a:sym typeface="Calibri"/>
              </a:rPr>
              <a:t> </a:t>
            </a:r>
            <a:r>
              <a:rPr kumimoji="0" lang="pt-BR" sz="1800" b="0" i="0" u="none" strike="noStrike" cap="none" spc="0" normalizeH="0" baseline="0" dirty="0" err="1" smtClean="0">
                <a:ln>
                  <a:noFill/>
                </a:ln>
                <a:solidFill>
                  <a:srgbClr val="000000"/>
                </a:solidFill>
                <a:effectLst/>
                <a:uFillTx/>
                <a:latin typeface="+mn-lt"/>
                <a:ea typeface="+mn-ea"/>
                <a:cs typeface="+mn-cs"/>
                <a:sym typeface="Calibri"/>
              </a:rPr>
              <a:t>Principle</a:t>
            </a:r>
            <a:r>
              <a:rPr kumimoji="0" lang="pt-BR" sz="1800" b="0" i="0" u="none" strike="noStrike" cap="none" spc="0" normalizeH="0" baseline="0" dirty="0" smtClean="0">
                <a:ln>
                  <a:noFill/>
                </a:ln>
                <a:solidFill>
                  <a:srgbClr val="000000"/>
                </a:solidFill>
                <a:effectLst/>
                <a:uFillTx/>
                <a:latin typeface="+mn-lt"/>
                <a:ea typeface="+mn-ea"/>
                <a:cs typeface="+mn-cs"/>
                <a:sym typeface="Calibri"/>
              </a:rPr>
              <a:t> (DIP)</a:t>
            </a: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Retângulo 4"/>
          <p:cNvSpPr/>
          <p:nvPr/>
        </p:nvSpPr>
        <p:spPr>
          <a:xfrm>
            <a:off x="5128229" y="4157768"/>
            <a:ext cx="1940313" cy="646329"/>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smtClean="0">
                <a:ln>
                  <a:noFill/>
                </a:ln>
                <a:solidFill>
                  <a:srgbClr val="000000"/>
                </a:solidFill>
                <a:effectLst/>
                <a:uFillTx/>
                <a:latin typeface="+mn-lt"/>
                <a:ea typeface="+mn-ea"/>
                <a:cs typeface="+mn-cs"/>
                <a:sym typeface="Calibri"/>
              </a:rPr>
              <a:t>Inversion</a:t>
            </a:r>
            <a:r>
              <a:rPr kumimoji="0" lang="pt-BR" sz="1800" b="0" i="0" u="none" strike="noStrike" cap="none" spc="0" normalizeH="0" dirty="0" smtClean="0">
                <a:ln>
                  <a:noFill/>
                </a:ln>
                <a:solidFill>
                  <a:srgbClr val="000000"/>
                </a:solidFill>
                <a:effectLst/>
                <a:uFillTx/>
                <a:latin typeface="+mn-lt"/>
                <a:ea typeface="+mn-ea"/>
                <a:cs typeface="+mn-cs"/>
                <a:sym typeface="Calibri"/>
              </a:rPr>
              <a:t> </a:t>
            </a:r>
            <a:r>
              <a:rPr kumimoji="0" lang="pt-BR" sz="1800" b="0" i="0" u="none" strike="noStrike" cap="none" spc="0" normalizeH="0" dirty="0" err="1" smtClean="0">
                <a:ln>
                  <a:noFill/>
                </a:ln>
                <a:solidFill>
                  <a:srgbClr val="000000"/>
                </a:solidFill>
                <a:effectLst/>
                <a:uFillTx/>
                <a:latin typeface="+mn-lt"/>
                <a:ea typeface="+mn-ea"/>
                <a:cs typeface="+mn-cs"/>
                <a:sym typeface="Calibri"/>
              </a:rPr>
              <a:t>of</a:t>
            </a:r>
            <a:r>
              <a:rPr kumimoji="0" lang="pt-BR" sz="1800" b="0" i="0" u="none" strike="noStrike" cap="none" spc="0" normalizeH="0" dirty="0" smtClean="0">
                <a:ln>
                  <a:noFill/>
                </a:ln>
                <a:solidFill>
                  <a:srgbClr val="000000"/>
                </a:solidFill>
                <a:effectLst/>
                <a:uFillTx/>
                <a:latin typeface="+mn-lt"/>
                <a:ea typeface="+mn-ea"/>
                <a:cs typeface="+mn-cs"/>
                <a:sym typeface="Calibri"/>
              </a:rPr>
              <a:t> </a:t>
            </a:r>
            <a:r>
              <a:rPr kumimoji="0" lang="pt-BR" sz="1800" b="0" i="0" u="none" strike="noStrike" cap="none" spc="0" normalizeH="0" dirty="0" err="1" smtClean="0">
                <a:ln>
                  <a:noFill/>
                </a:ln>
                <a:solidFill>
                  <a:srgbClr val="000000"/>
                </a:solidFill>
                <a:effectLst/>
                <a:uFillTx/>
                <a:latin typeface="+mn-lt"/>
                <a:ea typeface="+mn-ea"/>
                <a:cs typeface="+mn-cs"/>
                <a:sym typeface="Calibri"/>
              </a:rPr>
              <a:t>Control</a:t>
            </a:r>
            <a:r>
              <a:rPr kumimoji="0" lang="pt-BR" sz="1800" b="0" i="0" u="none" strike="noStrike" cap="none" spc="0" normalizeH="0" dirty="0" smtClean="0">
                <a:ln>
                  <a:noFill/>
                </a:ln>
                <a:solidFill>
                  <a:srgbClr val="000000"/>
                </a:solidFill>
                <a:effectLst/>
                <a:uFillTx/>
                <a:latin typeface="+mn-lt"/>
                <a:ea typeface="+mn-ea"/>
                <a:cs typeface="+mn-cs"/>
                <a:sym typeface="Calibri"/>
              </a:rPr>
              <a:t> (</a:t>
            </a:r>
            <a:r>
              <a:rPr kumimoji="0" lang="pt-BR" sz="1800" b="0" i="0" u="none" strike="noStrike" cap="none" spc="0" normalizeH="0" dirty="0" err="1" smtClean="0">
                <a:ln>
                  <a:noFill/>
                </a:ln>
                <a:solidFill>
                  <a:srgbClr val="000000"/>
                </a:solidFill>
                <a:effectLst/>
                <a:uFillTx/>
                <a:latin typeface="+mn-lt"/>
                <a:ea typeface="+mn-ea"/>
                <a:cs typeface="+mn-cs"/>
                <a:sym typeface="Calibri"/>
              </a:rPr>
              <a:t>IoC</a:t>
            </a:r>
            <a:r>
              <a:rPr kumimoji="0" lang="pt-BR" sz="1800" b="0" i="0" u="none" strike="noStrike" cap="none" spc="0" normalizeH="0" dirty="0" smtClean="0">
                <a:ln>
                  <a:noFill/>
                </a:ln>
                <a:solidFill>
                  <a:srgbClr val="000000"/>
                </a:solidFill>
                <a:effectLst/>
                <a:uFillTx/>
                <a:latin typeface="+mn-lt"/>
                <a:ea typeface="+mn-ea"/>
                <a:cs typeface="+mn-cs"/>
                <a:sym typeface="Calibri"/>
              </a:rPr>
              <a:t>)</a:t>
            </a: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sp>
        <p:nvSpPr>
          <p:cNvPr id="7" name="Retângulo 6"/>
          <p:cNvSpPr/>
          <p:nvPr/>
        </p:nvSpPr>
        <p:spPr>
          <a:xfrm>
            <a:off x="8285355" y="4157768"/>
            <a:ext cx="1940313" cy="646329"/>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smtClean="0">
                <a:ln>
                  <a:noFill/>
                </a:ln>
                <a:solidFill>
                  <a:srgbClr val="000000"/>
                </a:solidFill>
                <a:effectLst/>
                <a:uFillTx/>
                <a:latin typeface="+mn-lt"/>
                <a:ea typeface="+mn-ea"/>
                <a:cs typeface="+mn-cs"/>
                <a:sym typeface="Calibri"/>
              </a:rPr>
              <a:t>Dependency</a:t>
            </a:r>
            <a:r>
              <a:rPr kumimoji="0" lang="pt-BR" sz="1800" b="0" i="0" u="none" strike="noStrike" cap="none" spc="0" normalizeH="0" baseline="0" dirty="0" smtClean="0">
                <a:ln>
                  <a:noFill/>
                </a:ln>
                <a:solidFill>
                  <a:srgbClr val="000000"/>
                </a:solidFill>
                <a:effectLst/>
                <a:uFillTx/>
                <a:latin typeface="+mn-lt"/>
                <a:ea typeface="+mn-ea"/>
                <a:cs typeface="+mn-cs"/>
                <a:sym typeface="Calibri"/>
              </a:rPr>
              <a:t> </a:t>
            </a:r>
            <a:r>
              <a:rPr kumimoji="0" lang="pt-BR" sz="1800" b="0" i="0" u="none" strike="noStrike" cap="none" spc="0" normalizeH="0" baseline="0" dirty="0" err="1" smtClean="0">
                <a:ln>
                  <a:noFill/>
                </a:ln>
                <a:solidFill>
                  <a:srgbClr val="000000"/>
                </a:solidFill>
                <a:effectLst/>
                <a:uFillTx/>
                <a:latin typeface="+mn-lt"/>
                <a:ea typeface="+mn-ea"/>
                <a:cs typeface="+mn-cs"/>
                <a:sym typeface="Calibri"/>
              </a:rPr>
              <a:t>Injection</a:t>
            </a:r>
            <a:r>
              <a:rPr kumimoji="0" lang="pt-BR" sz="1800" b="0" i="0" u="none" strike="noStrike" cap="none" spc="0" normalizeH="0" dirty="0" smtClean="0">
                <a:ln>
                  <a:noFill/>
                </a:ln>
                <a:solidFill>
                  <a:srgbClr val="000000"/>
                </a:solidFill>
                <a:effectLst/>
                <a:uFillTx/>
                <a:latin typeface="+mn-lt"/>
                <a:ea typeface="+mn-ea"/>
                <a:cs typeface="+mn-cs"/>
                <a:sym typeface="Calibri"/>
              </a:rPr>
              <a:t> (DI)</a:t>
            </a: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8" name="Conector de seta reta 7"/>
          <p:cNvCxnSpPr>
            <a:stCxn id="3" idx="3"/>
            <a:endCxn id="5" idx="1"/>
          </p:cNvCxnSpPr>
          <p:nvPr/>
        </p:nvCxnSpPr>
        <p:spPr>
          <a:xfrm>
            <a:off x="4073348" y="4477437"/>
            <a:ext cx="1054881" cy="3496"/>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 name="Conector de seta reta 9"/>
          <p:cNvCxnSpPr>
            <a:stCxn id="5" idx="3"/>
            <a:endCxn id="7" idx="1"/>
          </p:cNvCxnSpPr>
          <p:nvPr/>
        </p:nvCxnSpPr>
        <p:spPr>
          <a:xfrm>
            <a:off x="7068542" y="4480933"/>
            <a:ext cx="1216813" cy="0"/>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1226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8" y="2345181"/>
            <a:ext cx="8495653" cy="21698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A injeção de dependência(DI) é um padrão de projeto cujo objetivo é manter um baixo acoplamento entre diferentes módulos de um sistema. Nesta solução as dependências entre os módulos não são definidas programaticamente, mas sim pela configuração de uma infraestrutura de software (container) que é responsável por "injetar" em cada componente suas dependências declaradas</a:t>
            </a:r>
            <a:r>
              <a:rPr lang="pt-BR" dirty="0" smtClean="0">
                <a:solidFill>
                  <a:srgbClr val="666666"/>
                </a:solidFill>
              </a:rPr>
              <a:t>.</a:t>
            </a:r>
            <a:endParaRPr lang="pt-BR" b="1" u="sng" dirty="0" smtClean="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Injeção de dependência</a:t>
            </a:r>
            <a:endParaRPr lang="pt-BR" sz="5400" b="1" dirty="0">
              <a:solidFill>
                <a:schemeClr val="tx2"/>
              </a:solidFill>
            </a:endParaRPr>
          </a:p>
        </p:txBody>
      </p:sp>
    </p:spTree>
    <p:extLst>
      <p:ext uri="{BB962C8B-B14F-4D97-AF65-F5344CB8AC3E}">
        <p14:creationId xmlns:p14="http://schemas.microsoft.com/office/powerpoint/2010/main" val="440678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82866" y="2334029"/>
            <a:ext cx="8495653" cy="27238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8" indent="-285750" algn="just">
              <a:lnSpc>
                <a:spcPct val="150000"/>
              </a:lnSpc>
              <a:buFont typeface="Arial" pitchFamily="34" charset="0"/>
              <a:buChar char="•"/>
            </a:pPr>
            <a:r>
              <a:rPr lang="pt-BR" dirty="0" smtClean="0">
                <a:solidFill>
                  <a:srgbClr val="666666"/>
                </a:solidFill>
              </a:rPr>
              <a:t>Oferece a possibilidade de reusar componentes</a:t>
            </a:r>
            <a:r>
              <a:rPr lang="pt-BR" dirty="0">
                <a:solidFill>
                  <a:srgbClr val="666666"/>
                </a:solidFill>
              </a:rPr>
              <a:t>, uma vez que criamos componentes interdependentes, eles podem ser facilmente implementados em sistemas </a:t>
            </a:r>
            <a:r>
              <a:rPr lang="pt-BR" dirty="0" smtClean="0">
                <a:solidFill>
                  <a:srgbClr val="666666"/>
                </a:solidFill>
              </a:rPr>
              <a:t>diversos;</a:t>
            </a:r>
            <a:endParaRPr lang="pt-BR" dirty="0">
              <a:solidFill>
                <a:srgbClr val="666666"/>
              </a:solidFill>
            </a:endParaRPr>
          </a:p>
          <a:p>
            <a:pPr marL="285750" lvl="8" indent="-285750" algn="just">
              <a:buFont typeface="Arial" pitchFamily="34" charset="0"/>
              <a:buChar char="•"/>
            </a:pPr>
            <a:r>
              <a:rPr lang="pt-BR" dirty="0">
                <a:solidFill>
                  <a:srgbClr val="666666"/>
                </a:solidFill>
              </a:rPr>
              <a:t>Facilitar a manutenção de Sistemas, fazendo com que as manutenções em módulos não afetem o restante do </a:t>
            </a:r>
            <a:r>
              <a:rPr lang="pt-BR" dirty="0" smtClean="0">
                <a:solidFill>
                  <a:srgbClr val="666666"/>
                </a:solidFill>
              </a:rPr>
              <a:t>sistema;</a:t>
            </a:r>
            <a:endParaRPr lang="pt-BR" dirty="0">
              <a:solidFill>
                <a:srgbClr val="666666"/>
              </a:solidFill>
            </a:endParaRPr>
          </a:p>
          <a:p>
            <a:pPr marL="285750" lvl="8" indent="-285750" algn="just">
              <a:lnSpc>
                <a:spcPct val="150000"/>
              </a:lnSpc>
              <a:buFont typeface="Arial" pitchFamily="34" charset="0"/>
              <a:buChar char="•"/>
            </a:pPr>
            <a:r>
              <a:rPr lang="pt-BR" dirty="0">
                <a:solidFill>
                  <a:srgbClr val="666666"/>
                </a:solidFill>
              </a:rPr>
              <a:t>Criar códigos altamente “testáveis</a:t>
            </a:r>
            <a:r>
              <a:rPr lang="pt-BR" dirty="0" smtClean="0">
                <a:solidFill>
                  <a:srgbClr val="666666"/>
                </a:solidFill>
              </a:rPr>
              <a:t>”.;</a:t>
            </a:r>
          </a:p>
          <a:p>
            <a:pPr marL="285750" lvl="8" indent="-285750" algn="just">
              <a:lnSpc>
                <a:spcPct val="150000"/>
              </a:lnSpc>
              <a:buFont typeface="Arial" pitchFamily="34" charset="0"/>
              <a:buChar char="•"/>
            </a:pPr>
            <a:r>
              <a:rPr lang="pt-BR" dirty="0" smtClean="0">
                <a:solidFill>
                  <a:srgbClr val="666666"/>
                </a:solidFill>
              </a:rPr>
              <a:t>Criar </a:t>
            </a:r>
            <a:r>
              <a:rPr lang="pt-BR" dirty="0">
                <a:solidFill>
                  <a:srgbClr val="666666"/>
                </a:solidFill>
              </a:rPr>
              <a:t>códigos mais legíveis, o que torna mais fácil a compreensão do sistema como um todo.</a:t>
            </a:r>
            <a:endParaRPr lang="pt-BR" dirty="0" smtClean="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Vantagens</a:t>
            </a:r>
            <a:endParaRPr lang="pt-BR" sz="5400" b="1" dirty="0">
              <a:solidFill>
                <a:schemeClr val="tx2"/>
              </a:solidFill>
            </a:endParaRPr>
          </a:p>
        </p:txBody>
      </p:sp>
    </p:spTree>
    <p:extLst>
      <p:ext uri="{BB962C8B-B14F-4D97-AF65-F5344CB8AC3E}">
        <p14:creationId xmlns:p14="http://schemas.microsoft.com/office/powerpoint/2010/main" val="123487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Implementação</a:t>
            </a:r>
            <a:endParaRPr lang="pt-BR" sz="5400" b="1" dirty="0">
              <a:solidFill>
                <a:schemeClr val="tx2"/>
              </a:solidFill>
            </a:endParaRPr>
          </a:p>
        </p:txBody>
      </p:sp>
      <p:sp>
        <p:nvSpPr>
          <p:cNvPr id="5" name="CaixaDeTexto 4"/>
          <p:cNvSpPr txBox="1"/>
          <p:nvPr/>
        </p:nvSpPr>
        <p:spPr>
          <a:xfrm>
            <a:off x="1496663" y="2212488"/>
            <a:ext cx="9068059"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8" indent="-285750" algn="just">
              <a:lnSpc>
                <a:spcPct val="150000"/>
              </a:lnSpc>
              <a:buFont typeface="Arial" pitchFamily="34" charset="0"/>
              <a:buChar char="•"/>
            </a:pPr>
            <a:r>
              <a:rPr lang="pt-BR" b="1" dirty="0" smtClean="0">
                <a:solidFill>
                  <a:srgbClr val="666666"/>
                </a:solidFill>
              </a:rPr>
              <a:t>Construtor</a:t>
            </a:r>
            <a:r>
              <a:rPr lang="pt-BR" dirty="0" smtClean="0">
                <a:solidFill>
                  <a:srgbClr val="666666"/>
                </a:solidFill>
              </a:rPr>
              <a:t>: Modo </a:t>
            </a:r>
            <a:r>
              <a:rPr lang="pt-BR" dirty="0">
                <a:solidFill>
                  <a:srgbClr val="666666"/>
                </a:solidFill>
              </a:rPr>
              <a:t>em que implementamos a injeção de dependência na definição dos construtores das classes;</a:t>
            </a:r>
          </a:p>
          <a:p>
            <a:pPr marL="285750" lvl="8" indent="-285750" algn="just">
              <a:lnSpc>
                <a:spcPct val="150000"/>
              </a:lnSpc>
              <a:buFont typeface="Arial" pitchFamily="34" charset="0"/>
              <a:buChar char="•"/>
            </a:pPr>
            <a:r>
              <a:rPr lang="pt-BR" b="1" dirty="0" err="1">
                <a:solidFill>
                  <a:srgbClr val="666666"/>
                </a:solidFill>
              </a:rPr>
              <a:t>Getter</a:t>
            </a:r>
            <a:r>
              <a:rPr lang="pt-BR" b="1" dirty="0">
                <a:solidFill>
                  <a:srgbClr val="666666"/>
                </a:solidFill>
              </a:rPr>
              <a:t> </a:t>
            </a:r>
            <a:r>
              <a:rPr lang="pt-BR" b="1" dirty="0" err="1">
                <a:solidFill>
                  <a:srgbClr val="666666"/>
                </a:solidFill>
              </a:rPr>
              <a:t>and</a:t>
            </a:r>
            <a:r>
              <a:rPr lang="pt-BR" b="1" dirty="0">
                <a:solidFill>
                  <a:srgbClr val="666666"/>
                </a:solidFill>
              </a:rPr>
              <a:t> </a:t>
            </a:r>
            <a:r>
              <a:rPr lang="pt-BR" b="1" dirty="0" err="1" smtClean="0">
                <a:solidFill>
                  <a:srgbClr val="666666"/>
                </a:solidFill>
              </a:rPr>
              <a:t>Setter</a:t>
            </a:r>
            <a:r>
              <a:rPr lang="pt-BR" dirty="0" smtClean="0">
                <a:solidFill>
                  <a:srgbClr val="666666"/>
                </a:solidFill>
              </a:rPr>
              <a:t>:  </a:t>
            </a:r>
            <a:r>
              <a:rPr lang="pt-BR" dirty="0">
                <a:solidFill>
                  <a:srgbClr val="666666"/>
                </a:solidFill>
              </a:rPr>
              <a:t>Modo em que implementamos a injeção de dependência na definição dos </a:t>
            </a:r>
            <a:r>
              <a:rPr lang="pt-BR" dirty="0" err="1">
                <a:solidFill>
                  <a:srgbClr val="666666"/>
                </a:solidFill>
              </a:rPr>
              <a:t>Gets</a:t>
            </a:r>
            <a:r>
              <a:rPr lang="pt-BR" dirty="0">
                <a:solidFill>
                  <a:srgbClr val="666666"/>
                </a:solidFill>
              </a:rPr>
              <a:t> e Sets das classes;</a:t>
            </a:r>
          </a:p>
          <a:p>
            <a:pPr marL="285750" lvl="8" indent="-285750" algn="just">
              <a:lnSpc>
                <a:spcPct val="150000"/>
              </a:lnSpc>
              <a:buFont typeface="Arial" pitchFamily="34" charset="0"/>
              <a:buChar char="•"/>
            </a:pPr>
            <a:r>
              <a:rPr lang="pt-BR" b="1" dirty="0">
                <a:solidFill>
                  <a:srgbClr val="666666"/>
                </a:solidFill>
              </a:rPr>
              <a:t>Interface </a:t>
            </a:r>
            <a:r>
              <a:rPr lang="pt-BR" b="1" dirty="0" err="1" smtClean="0">
                <a:solidFill>
                  <a:srgbClr val="666666"/>
                </a:solidFill>
              </a:rPr>
              <a:t>Implementation</a:t>
            </a:r>
            <a:r>
              <a:rPr lang="pt-BR" dirty="0" smtClean="0">
                <a:solidFill>
                  <a:srgbClr val="666666"/>
                </a:solidFill>
              </a:rPr>
              <a:t>: Modo </a:t>
            </a:r>
            <a:r>
              <a:rPr lang="pt-BR" dirty="0">
                <a:solidFill>
                  <a:srgbClr val="666666"/>
                </a:solidFill>
              </a:rPr>
              <a:t>em que se usa a definição de Interfaces para realizar a injeção de dependência;</a:t>
            </a:r>
          </a:p>
          <a:p>
            <a:pPr marL="285750" lvl="8" indent="-285750" algn="just">
              <a:lnSpc>
                <a:spcPct val="150000"/>
              </a:lnSpc>
              <a:buFont typeface="Arial" pitchFamily="34" charset="0"/>
              <a:buChar char="•"/>
            </a:pPr>
            <a:r>
              <a:rPr lang="pt-BR" b="1" dirty="0">
                <a:solidFill>
                  <a:srgbClr val="666666"/>
                </a:solidFill>
              </a:rPr>
              <a:t>Service </a:t>
            </a:r>
            <a:r>
              <a:rPr lang="pt-BR" b="1" dirty="0" err="1" smtClean="0">
                <a:solidFill>
                  <a:srgbClr val="666666"/>
                </a:solidFill>
              </a:rPr>
              <a:t>Locator</a:t>
            </a:r>
            <a:r>
              <a:rPr lang="pt-BR" b="1" dirty="0" smtClean="0">
                <a:solidFill>
                  <a:srgbClr val="666666"/>
                </a:solidFill>
              </a:rPr>
              <a:t>: </a:t>
            </a:r>
            <a:r>
              <a:rPr lang="pt-BR" dirty="0" smtClean="0">
                <a:solidFill>
                  <a:srgbClr val="666666"/>
                </a:solidFill>
              </a:rPr>
              <a:t>Modo </a:t>
            </a:r>
            <a:r>
              <a:rPr lang="pt-BR" dirty="0">
                <a:solidFill>
                  <a:srgbClr val="666666"/>
                </a:solidFill>
              </a:rPr>
              <a:t>em que construímos classes que servem como “localizadoras” de objetos que iremos instanciar em nossas outras classes.</a:t>
            </a:r>
            <a:endParaRPr lang="pt-BR" dirty="0" smtClean="0">
              <a:solidFill>
                <a:srgbClr val="666666"/>
              </a:solidFill>
            </a:endParaRPr>
          </a:p>
        </p:txBody>
      </p:sp>
    </p:spTree>
    <p:extLst>
      <p:ext uri="{BB962C8B-B14F-4D97-AF65-F5344CB8AC3E}">
        <p14:creationId xmlns:p14="http://schemas.microsoft.com/office/powerpoint/2010/main" val="50382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Ciclos de vida</a:t>
            </a:r>
            <a:endParaRPr lang="pt-BR" sz="5400" b="1" dirty="0">
              <a:solidFill>
                <a:schemeClr val="tx2"/>
              </a:solidFill>
            </a:endParaRPr>
          </a:p>
        </p:txBody>
      </p:sp>
      <p:sp>
        <p:nvSpPr>
          <p:cNvPr id="5" name="CaixaDeTexto 4"/>
          <p:cNvSpPr txBox="1"/>
          <p:nvPr/>
        </p:nvSpPr>
        <p:spPr>
          <a:xfrm>
            <a:off x="1496663" y="2212488"/>
            <a:ext cx="9068059"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8" indent="-285750" algn="just">
              <a:lnSpc>
                <a:spcPct val="150000"/>
              </a:lnSpc>
              <a:buFont typeface="Arial" pitchFamily="34" charset="0"/>
              <a:buChar char="•"/>
            </a:pPr>
            <a:r>
              <a:rPr lang="pt-BR" b="1" dirty="0" err="1">
                <a:solidFill>
                  <a:srgbClr val="666666"/>
                </a:solidFill>
              </a:rPr>
              <a:t>Singleton</a:t>
            </a:r>
            <a:r>
              <a:rPr lang="pt-BR" dirty="0">
                <a:solidFill>
                  <a:srgbClr val="666666"/>
                </a:solidFill>
              </a:rPr>
              <a:t> (que me garante um única referencia dessa classe no ciclo de vida de uma aplicação</a:t>
            </a:r>
            <a:r>
              <a:rPr lang="pt-BR" dirty="0" smtClean="0">
                <a:solidFill>
                  <a:srgbClr val="666666"/>
                </a:solidFill>
              </a:rPr>
              <a:t>);</a:t>
            </a:r>
            <a:endParaRPr lang="pt-BR" dirty="0">
              <a:solidFill>
                <a:srgbClr val="666666"/>
              </a:solidFill>
            </a:endParaRPr>
          </a:p>
          <a:p>
            <a:pPr marL="285750" lvl="8" indent="-285750" algn="just">
              <a:lnSpc>
                <a:spcPct val="150000"/>
              </a:lnSpc>
              <a:buFont typeface="Arial" pitchFamily="34" charset="0"/>
              <a:buChar char="•"/>
            </a:pPr>
            <a:r>
              <a:rPr lang="pt-BR" b="1" dirty="0" err="1">
                <a:solidFill>
                  <a:srgbClr val="666666"/>
                </a:solidFill>
              </a:rPr>
              <a:t>Transient</a:t>
            </a:r>
            <a:r>
              <a:rPr lang="pt-BR" dirty="0">
                <a:solidFill>
                  <a:srgbClr val="666666"/>
                </a:solidFill>
              </a:rPr>
              <a:t> (sempre gerará uma nova instância para cada item encontrado que possua tal dependência, ou seja, se houver 5 dependências serão 5 instâncias diferentes</a:t>
            </a:r>
            <a:r>
              <a:rPr lang="pt-BR" dirty="0" smtClean="0">
                <a:solidFill>
                  <a:srgbClr val="666666"/>
                </a:solidFill>
              </a:rPr>
              <a:t>);</a:t>
            </a:r>
            <a:endParaRPr lang="pt-BR" dirty="0">
              <a:solidFill>
                <a:srgbClr val="666666"/>
              </a:solidFill>
            </a:endParaRPr>
          </a:p>
          <a:p>
            <a:pPr marL="285750" lvl="8" indent="-285750" algn="just">
              <a:lnSpc>
                <a:spcPct val="150000"/>
              </a:lnSpc>
              <a:buFont typeface="Arial" pitchFamily="34" charset="0"/>
              <a:buChar char="•"/>
            </a:pPr>
            <a:r>
              <a:rPr lang="pt-BR" b="1" dirty="0" err="1" smtClean="0">
                <a:solidFill>
                  <a:srgbClr val="666666"/>
                </a:solidFill>
              </a:rPr>
              <a:t>Scoped</a:t>
            </a:r>
            <a:r>
              <a:rPr lang="pt-BR" dirty="0" smtClean="0">
                <a:solidFill>
                  <a:srgbClr val="666666"/>
                </a:solidFill>
              </a:rPr>
              <a:t> (essa difere da </a:t>
            </a:r>
            <a:r>
              <a:rPr lang="pt-BR" dirty="0" err="1">
                <a:solidFill>
                  <a:srgbClr val="666666"/>
                </a:solidFill>
              </a:rPr>
              <a:t>Transient</a:t>
            </a:r>
            <a:r>
              <a:rPr lang="pt-BR" dirty="0">
                <a:solidFill>
                  <a:srgbClr val="666666"/>
                </a:solidFill>
              </a:rPr>
              <a:t> que garante que em uma requisição seja criada um instância de um classe onde se houver outras dependências, seja utilizada essa única instância pra todas, renovando somente nas requisições subsequentes, mas, mantendo essa obrigatoriedade).</a:t>
            </a:r>
            <a:endParaRPr lang="pt-BR" dirty="0" smtClean="0">
              <a:solidFill>
                <a:srgbClr val="666666"/>
              </a:solidFill>
            </a:endParaRPr>
          </a:p>
        </p:txBody>
      </p:sp>
    </p:spTree>
    <p:extLst>
      <p:ext uri="{BB962C8B-B14F-4D97-AF65-F5344CB8AC3E}">
        <p14:creationId xmlns:p14="http://schemas.microsoft.com/office/powerpoint/2010/main" val="17618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Ciclos de vida</a:t>
            </a:r>
            <a:endParaRPr lang="pt-BR" sz="5400" b="1" dirty="0">
              <a:solidFill>
                <a:schemeClr val="tx2"/>
              </a:solidFill>
            </a:endParaRPr>
          </a:p>
        </p:txBody>
      </p:sp>
      <p:sp>
        <p:nvSpPr>
          <p:cNvPr id="5" name="CaixaDeTexto 4"/>
          <p:cNvSpPr txBox="1"/>
          <p:nvPr/>
        </p:nvSpPr>
        <p:spPr>
          <a:xfrm>
            <a:off x="1496663" y="2212488"/>
            <a:ext cx="906805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8" indent="-285750" algn="just">
              <a:lnSpc>
                <a:spcPct val="150000"/>
              </a:lnSpc>
              <a:buFont typeface="Arial" pitchFamily="34" charset="0"/>
              <a:buChar char="•"/>
            </a:pPr>
            <a:r>
              <a:rPr lang="pt-BR" b="1" dirty="0" smtClean="0">
                <a:solidFill>
                  <a:srgbClr val="666666"/>
                </a:solidFill>
              </a:rPr>
              <a:t>Dar exemplos e configurar</a:t>
            </a:r>
            <a:endParaRPr lang="pt-BR" dirty="0" smtClean="0">
              <a:solidFill>
                <a:srgbClr val="666666"/>
              </a:solidFill>
            </a:endParaRPr>
          </a:p>
        </p:txBody>
      </p:sp>
    </p:spTree>
    <p:extLst>
      <p:ext uri="{BB962C8B-B14F-4D97-AF65-F5344CB8AC3E}">
        <p14:creationId xmlns:p14="http://schemas.microsoft.com/office/powerpoint/2010/main" val="178533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6" y="2088702"/>
            <a:ext cx="9008611"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Os princípios SOLID devem ser aplicados para se obter os </a:t>
            </a:r>
            <a:r>
              <a:rPr lang="pt-BR" b="1" u="sng" dirty="0">
                <a:solidFill>
                  <a:srgbClr val="666666"/>
                </a:solidFill>
              </a:rPr>
              <a:t>benefícios da orientação a objetos</a:t>
            </a:r>
            <a:r>
              <a:rPr lang="pt-BR" dirty="0">
                <a:solidFill>
                  <a:srgbClr val="666666"/>
                </a:solidFill>
              </a:rPr>
              <a:t>, tais como:</a:t>
            </a:r>
          </a:p>
          <a:p>
            <a:pPr lvl="8" indent="0" algn="just">
              <a:lnSpc>
                <a:spcPct val="150000"/>
              </a:lnSpc>
            </a:pPr>
            <a:endParaRPr lang="pt-BR" dirty="0">
              <a:solidFill>
                <a:srgbClr val="666666"/>
              </a:solidFill>
            </a:endParaRPr>
          </a:p>
          <a:p>
            <a:pPr marL="285750" lvl="8" indent="-285750" algn="just">
              <a:lnSpc>
                <a:spcPct val="150000"/>
              </a:lnSpc>
              <a:buFont typeface="Arial" pitchFamily="34" charset="0"/>
              <a:buChar char="•"/>
            </a:pPr>
            <a:r>
              <a:rPr lang="pt-BR" dirty="0">
                <a:solidFill>
                  <a:srgbClr val="666666"/>
                </a:solidFill>
              </a:rPr>
              <a:t>Seja fácil de se manter, adaptar e se ajustar às alterações de escopo;</a:t>
            </a:r>
          </a:p>
          <a:p>
            <a:pPr marL="285750" lvl="8" indent="-285750" algn="just">
              <a:lnSpc>
                <a:spcPct val="150000"/>
              </a:lnSpc>
              <a:buFont typeface="Arial" pitchFamily="34" charset="0"/>
              <a:buChar char="•"/>
            </a:pPr>
            <a:r>
              <a:rPr lang="pt-BR" dirty="0">
                <a:solidFill>
                  <a:srgbClr val="666666"/>
                </a:solidFill>
              </a:rPr>
              <a:t>Seja testável e de fácil entendimento;</a:t>
            </a:r>
          </a:p>
          <a:p>
            <a:pPr marL="285750" lvl="8" indent="-285750" algn="just">
              <a:lnSpc>
                <a:spcPct val="150000"/>
              </a:lnSpc>
              <a:buFont typeface="Arial" pitchFamily="34" charset="0"/>
              <a:buChar char="•"/>
            </a:pPr>
            <a:r>
              <a:rPr lang="pt-BR" dirty="0">
                <a:solidFill>
                  <a:srgbClr val="666666"/>
                </a:solidFill>
              </a:rPr>
              <a:t>Seja extensível para alterações com o menor esforço necessário;</a:t>
            </a:r>
          </a:p>
          <a:p>
            <a:pPr marL="285750" lvl="8" indent="-285750" algn="just">
              <a:lnSpc>
                <a:spcPct val="150000"/>
              </a:lnSpc>
              <a:buFont typeface="Arial" pitchFamily="34" charset="0"/>
              <a:buChar char="•"/>
            </a:pPr>
            <a:r>
              <a:rPr lang="pt-BR" dirty="0">
                <a:solidFill>
                  <a:srgbClr val="666666"/>
                </a:solidFill>
              </a:rPr>
              <a:t>Que forneça o máximo de reaproveitamento;</a:t>
            </a:r>
          </a:p>
          <a:p>
            <a:pPr marL="285750" lvl="8" indent="-285750" algn="just">
              <a:lnSpc>
                <a:spcPct val="150000"/>
              </a:lnSpc>
              <a:buFont typeface="Arial" pitchFamily="34" charset="0"/>
              <a:buChar char="•"/>
            </a:pPr>
            <a:r>
              <a:rPr lang="pt-BR" dirty="0">
                <a:solidFill>
                  <a:srgbClr val="666666"/>
                </a:solidFill>
              </a:rPr>
              <a:t>Que permaneça o máximo de tempo possível em utilização.</a:t>
            </a:r>
            <a:endParaRPr lang="pt-BR" dirty="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SOLID</a:t>
            </a:r>
            <a:endParaRPr lang="pt-BR" sz="5400" b="1" dirty="0">
              <a:solidFill>
                <a:srgbClr val="11A79D"/>
              </a:solidFill>
            </a:endParaRPr>
          </a:p>
        </p:txBody>
      </p:sp>
    </p:spTree>
    <p:extLst>
      <p:ext uri="{BB962C8B-B14F-4D97-AF65-F5344CB8AC3E}">
        <p14:creationId xmlns:p14="http://schemas.microsoft.com/office/powerpoint/2010/main" val="21902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6" y="2044098"/>
            <a:ext cx="8556751" cy="30008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Utilizando os princípios SOLID é possível </a:t>
            </a:r>
            <a:r>
              <a:rPr lang="pt-BR" b="1" u="sng" dirty="0">
                <a:solidFill>
                  <a:srgbClr val="666666"/>
                </a:solidFill>
              </a:rPr>
              <a:t>evitar problemas muito comuns</a:t>
            </a:r>
            <a:r>
              <a:rPr lang="pt-BR" dirty="0">
                <a:solidFill>
                  <a:srgbClr val="666666"/>
                </a:solidFill>
              </a:rPr>
              <a:t>:</a:t>
            </a:r>
          </a:p>
          <a:p>
            <a:pPr lvl="8" indent="0" algn="just">
              <a:lnSpc>
                <a:spcPct val="150000"/>
              </a:lnSpc>
            </a:pPr>
            <a:endParaRPr lang="pt-BR" dirty="0">
              <a:solidFill>
                <a:srgbClr val="666666"/>
              </a:solidFill>
            </a:endParaRPr>
          </a:p>
          <a:p>
            <a:pPr marL="285750" lvl="8" indent="-285750" algn="just">
              <a:lnSpc>
                <a:spcPct val="150000"/>
              </a:lnSpc>
              <a:buFont typeface="Arial" pitchFamily="34" charset="0"/>
              <a:buChar char="•"/>
            </a:pPr>
            <a:r>
              <a:rPr lang="pt-BR" dirty="0">
                <a:solidFill>
                  <a:srgbClr val="666666"/>
                </a:solidFill>
              </a:rPr>
              <a:t>Dificuldade na </a:t>
            </a:r>
            <a:r>
              <a:rPr lang="pt-BR" dirty="0" err="1">
                <a:solidFill>
                  <a:srgbClr val="666666"/>
                </a:solidFill>
              </a:rPr>
              <a:t>testabilidade</a:t>
            </a:r>
            <a:r>
              <a:rPr lang="pt-BR" dirty="0">
                <a:solidFill>
                  <a:srgbClr val="666666"/>
                </a:solidFill>
              </a:rPr>
              <a:t> / criação de testes de unidade;</a:t>
            </a:r>
          </a:p>
          <a:p>
            <a:pPr marL="285750" lvl="8" indent="-285750" algn="just">
              <a:lnSpc>
                <a:spcPct val="150000"/>
              </a:lnSpc>
              <a:buFont typeface="Arial" pitchFamily="34" charset="0"/>
              <a:buChar char="•"/>
            </a:pPr>
            <a:r>
              <a:rPr lang="pt-BR" dirty="0">
                <a:solidFill>
                  <a:srgbClr val="666666"/>
                </a:solidFill>
              </a:rPr>
              <a:t>Código macarrônico, sem estrutura ou padrão;</a:t>
            </a:r>
          </a:p>
          <a:p>
            <a:pPr marL="285750" lvl="8" indent="-285750" algn="just">
              <a:lnSpc>
                <a:spcPct val="150000"/>
              </a:lnSpc>
              <a:buFont typeface="Arial" pitchFamily="34" charset="0"/>
              <a:buChar char="•"/>
            </a:pPr>
            <a:r>
              <a:rPr lang="pt-BR" dirty="0">
                <a:solidFill>
                  <a:srgbClr val="666666"/>
                </a:solidFill>
              </a:rPr>
              <a:t>Dificuldades de isolar funcionalidades;</a:t>
            </a:r>
          </a:p>
          <a:p>
            <a:pPr marL="285750" lvl="8" indent="-285750" algn="just">
              <a:lnSpc>
                <a:spcPct val="150000"/>
              </a:lnSpc>
              <a:buFont typeface="Arial" pitchFamily="34" charset="0"/>
              <a:buChar char="•"/>
            </a:pPr>
            <a:r>
              <a:rPr lang="pt-BR" dirty="0">
                <a:solidFill>
                  <a:srgbClr val="666666"/>
                </a:solidFill>
              </a:rPr>
              <a:t>Duplicação de código, uma alteração precisa ser feita em N pontos;</a:t>
            </a:r>
          </a:p>
          <a:p>
            <a:pPr marL="285750" lvl="8" indent="-285750" algn="just">
              <a:lnSpc>
                <a:spcPct val="150000"/>
              </a:lnSpc>
              <a:buFont typeface="Arial" pitchFamily="34" charset="0"/>
              <a:buChar char="•"/>
            </a:pPr>
            <a:r>
              <a:rPr lang="pt-BR" dirty="0">
                <a:solidFill>
                  <a:srgbClr val="666666"/>
                </a:solidFill>
              </a:rPr>
              <a:t>Fragilidade, o código quebra facilmente em vários pontos após alguma mudança.</a:t>
            </a:r>
            <a:endParaRPr lang="pt-BR" dirty="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SOLID</a:t>
            </a:r>
            <a:endParaRPr lang="pt-BR" sz="5400" b="1" dirty="0">
              <a:solidFill>
                <a:srgbClr val="11A79D"/>
              </a:solidFill>
            </a:endParaRPr>
          </a:p>
        </p:txBody>
      </p:sp>
    </p:spTree>
    <p:extLst>
      <p:ext uri="{BB962C8B-B14F-4D97-AF65-F5344CB8AC3E}">
        <p14:creationId xmlns:p14="http://schemas.microsoft.com/office/powerpoint/2010/main" val="28629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4" y="1946804"/>
            <a:ext cx="855675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Single </a:t>
            </a:r>
            <a:r>
              <a:rPr lang="pt-BR" dirty="0" err="1">
                <a:solidFill>
                  <a:srgbClr val="666666"/>
                </a:solidFill>
              </a:rPr>
              <a:t>Responsibility</a:t>
            </a:r>
            <a:r>
              <a:rPr lang="pt-BR" dirty="0">
                <a:solidFill>
                  <a:srgbClr val="666666"/>
                </a:solidFill>
              </a:rPr>
              <a:t> </a:t>
            </a:r>
            <a:r>
              <a:rPr lang="pt-BR" dirty="0" err="1">
                <a:solidFill>
                  <a:srgbClr val="666666"/>
                </a:solidFill>
              </a:rPr>
              <a:t>Principle</a:t>
            </a:r>
            <a:r>
              <a:rPr lang="pt-BR" dirty="0">
                <a:solidFill>
                  <a:srgbClr val="666666"/>
                </a:solidFill>
              </a:rPr>
              <a:t>, também conhecido como </a:t>
            </a:r>
            <a:r>
              <a:rPr lang="pt-BR" b="1" u="sng" dirty="0">
                <a:solidFill>
                  <a:srgbClr val="666666"/>
                </a:solidFill>
              </a:rPr>
              <a:t>Princípio da Responsabilidade Única</a:t>
            </a:r>
            <a:r>
              <a:rPr lang="pt-BR" dirty="0">
                <a:solidFill>
                  <a:srgbClr val="666666"/>
                </a:solidFill>
              </a:rPr>
              <a:t>.</a:t>
            </a: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S</a:t>
            </a:r>
            <a:r>
              <a:rPr lang="pt-BR" sz="5400" b="1" dirty="0" smtClean="0">
                <a:solidFill>
                  <a:schemeClr val="bg1">
                    <a:lumMod val="95000"/>
                  </a:schemeClr>
                </a:solidFill>
              </a:rPr>
              <a:t>OLID</a:t>
            </a:r>
            <a:endParaRPr lang="pt-BR" sz="5400" b="1" dirty="0">
              <a:solidFill>
                <a:schemeClr val="bg1">
                  <a:lumMod val="95000"/>
                </a:schemeClr>
              </a:solidFill>
            </a:endParaRPr>
          </a:p>
        </p:txBody>
      </p:sp>
      <p:pic>
        <p:nvPicPr>
          <p:cNvPr id="6146" name="Picture 2" descr="SOLID - Single Responsibility Principle - S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939" y="2574686"/>
            <a:ext cx="2857500" cy="1895476"/>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5363083" y="4470162"/>
            <a:ext cx="1335211"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smtClean="0">
                <a:solidFill>
                  <a:srgbClr val="666666"/>
                </a:solidFill>
              </a:rPr>
              <a:t>Editar Filiado</a:t>
            </a:r>
            <a:endParaRPr lang="pt-BR" dirty="0">
              <a:solidFill>
                <a:srgbClr val="666666"/>
              </a:solidFill>
            </a:endParaRPr>
          </a:p>
        </p:txBody>
      </p:sp>
      <p:sp>
        <p:nvSpPr>
          <p:cNvPr id="7" name="CaixaDeTexto 6"/>
          <p:cNvSpPr txBox="1"/>
          <p:nvPr/>
        </p:nvSpPr>
        <p:spPr>
          <a:xfrm>
            <a:off x="1752314" y="5320939"/>
            <a:ext cx="8556751"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ctr">
              <a:lnSpc>
                <a:spcPct val="150000"/>
              </a:lnSpc>
            </a:pPr>
            <a:r>
              <a:rPr lang="pt-BR" b="1" dirty="0">
                <a:solidFill>
                  <a:srgbClr val="666666"/>
                </a:solidFill>
              </a:rPr>
              <a:t>Uma classe deve ter um, e apenas um, motivo para ser </a:t>
            </a:r>
            <a:r>
              <a:rPr lang="pt-BR" b="1" dirty="0" smtClean="0">
                <a:solidFill>
                  <a:srgbClr val="666666"/>
                </a:solidFill>
              </a:rPr>
              <a:t>modificada.</a:t>
            </a:r>
            <a:endParaRPr lang="pt-BR" b="1" dirty="0">
              <a:solidFill>
                <a:srgbClr val="666666"/>
              </a:solidFill>
            </a:endParaRPr>
          </a:p>
        </p:txBody>
      </p:sp>
    </p:spTree>
    <p:extLst>
      <p:ext uri="{BB962C8B-B14F-4D97-AF65-F5344CB8AC3E}">
        <p14:creationId xmlns:p14="http://schemas.microsoft.com/office/powerpoint/2010/main" val="189589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4" y="1946804"/>
            <a:ext cx="855675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Cada </a:t>
            </a:r>
            <a:r>
              <a:rPr lang="pt-BR" b="1" u="sng" dirty="0">
                <a:solidFill>
                  <a:srgbClr val="666666"/>
                </a:solidFill>
              </a:rPr>
              <a:t>responsabilidade</a:t>
            </a:r>
            <a:r>
              <a:rPr lang="pt-BR" dirty="0">
                <a:solidFill>
                  <a:srgbClr val="666666"/>
                </a:solidFill>
              </a:rPr>
              <a:t> deve ser uma </a:t>
            </a:r>
            <a:r>
              <a:rPr lang="pt-BR" b="1" u="sng" dirty="0">
                <a:solidFill>
                  <a:srgbClr val="666666"/>
                </a:solidFill>
              </a:rPr>
              <a:t>classe</a:t>
            </a:r>
            <a:r>
              <a:rPr lang="pt-BR" dirty="0">
                <a:solidFill>
                  <a:srgbClr val="666666"/>
                </a:solidFill>
              </a:rPr>
              <a:t>, porque uma responsabilidade é um eixo de mudança.</a:t>
            </a: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S</a:t>
            </a:r>
            <a:r>
              <a:rPr lang="pt-BR" sz="5400" b="1" dirty="0" smtClean="0">
                <a:solidFill>
                  <a:schemeClr val="bg1">
                    <a:lumMod val="95000"/>
                  </a:schemeClr>
                </a:solidFill>
              </a:rPr>
              <a:t>OLID</a:t>
            </a:r>
            <a:endParaRPr lang="pt-BR" sz="5400" b="1" dirty="0">
              <a:solidFill>
                <a:schemeClr val="bg1">
                  <a:lumMod val="95000"/>
                </a:schemeClr>
              </a:solidFill>
            </a:endParaRPr>
          </a:p>
        </p:txBody>
      </p:sp>
      <p:sp>
        <p:nvSpPr>
          <p:cNvPr id="7" name="CaixaDeTexto 6"/>
          <p:cNvSpPr txBox="1"/>
          <p:nvPr/>
        </p:nvSpPr>
        <p:spPr>
          <a:xfrm>
            <a:off x="1752310" y="3131388"/>
            <a:ext cx="8556751"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ctr">
              <a:lnSpc>
                <a:spcPct val="150000"/>
              </a:lnSpc>
            </a:pPr>
            <a:r>
              <a:rPr lang="pt-BR" dirty="0" smtClean="0">
                <a:solidFill>
                  <a:srgbClr val="666666"/>
                </a:solidFill>
              </a:rPr>
              <a:t>O que não fazer:</a:t>
            </a:r>
            <a:endParaRPr lang="pt-BR" dirty="0">
              <a:solidFill>
                <a:srgbClr val="666666"/>
              </a:solidFill>
            </a:endParaRPr>
          </a:p>
        </p:txBody>
      </p:sp>
      <p:pic>
        <p:nvPicPr>
          <p:cNvPr id="3" name="Imagem 2"/>
          <p:cNvPicPr>
            <a:picLocks noChangeAspect="1"/>
          </p:cNvPicPr>
          <p:nvPr/>
        </p:nvPicPr>
        <p:blipFill>
          <a:blip r:embed="rId3"/>
          <a:stretch>
            <a:fillRect/>
          </a:stretch>
        </p:blipFill>
        <p:spPr>
          <a:xfrm>
            <a:off x="2558824" y="3772877"/>
            <a:ext cx="6943725" cy="1552575"/>
          </a:xfrm>
          <a:prstGeom prst="rect">
            <a:avLst/>
          </a:prstGeom>
        </p:spPr>
      </p:pic>
    </p:spTree>
    <p:extLst>
      <p:ext uri="{BB962C8B-B14F-4D97-AF65-F5344CB8AC3E}">
        <p14:creationId xmlns:p14="http://schemas.microsoft.com/office/powerpoint/2010/main" val="342054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7371907" y="2743150"/>
            <a:ext cx="3689498" cy="21698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8" indent="-285750">
              <a:lnSpc>
                <a:spcPct val="150000"/>
              </a:lnSpc>
              <a:buFont typeface="Arial" panose="020B0604020202020204" pitchFamily="34" charset="0"/>
              <a:buChar char="•"/>
            </a:pPr>
            <a:r>
              <a:rPr lang="pt-BR" dirty="0">
                <a:solidFill>
                  <a:srgbClr val="666666"/>
                </a:solidFill>
              </a:rPr>
              <a:t>Complexidade do código </a:t>
            </a:r>
            <a:r>
              <a:rPr lang="pt-BR" dirty="0" smtClean="0">
                <a:solidFill>
                  <a:srgbClr val="666666"/>
                </a:solidFill>
              </a:rPr>
              <a:t>reduzida;</a:t>
            </a:r>
          </a:p>
          <a:p>
            <a:pPr marL="285750" lvl="8" indent="-285750">
              <a:lnSpc>
                <a:spcPct val="150000"/>
              </a:lnSpc>
              <a:buFont typeface="Arial" panose="020B0604020202020204" pitchFamily="34" charset="0"/>
              <a:buChar char="•"/>
            </a:pPr>
            <a:r>
              <a:rPr lang="pt-BR" dirty="0" smtClean="0">
                <a:solidFill>
                  <a:srgbClr val="666666"/>
                </a:solidFill>
              </a:rPr>
              <a:t>Facilitação </a:t>
            </a:r>
            <a:r>
              <a:rPr lang="pt-BR" dirty="0">
                <a:solidFill>
                  <a:srgbClr val="666666"/>
                </a:solidFill>
              </a:rPr>
              <a:t>da legibilidade;</a:t>
            </a:r>
          </a:p>
          <a:p>
            <a:pPr marL="285750" lvl="8" indent="-285750">
              <a:lnSpc>
                <a:spcPct val="150000"/>
              </a:lnSpc>
              <a:buFont typeface="Arial" panose="020B0604020202020204" pitchFamily="34" charset="0"/>
              <a:buChar char="•"/>
            </a:pPr>
            <a:r>
              <a:rPr lang="pt-BR" dirty="0">
                <a:solidFill>
                  <a:srgbClr val="666666"/>
                </a:solidFill>
              </a:rPr>
              <a:t>Redução de acoplamento;</a:t>
            </a:r>
          </a:p>
          <a:p>
            <a:pPr marL="285750" lvl="8" indent="-285750">
              <a:lnSpc>
                <a:spcPct val="150000"/>
              </a:lnSpc>
              <a:buFont typeface="Arial" panose="020B0604020202020204" pitchFamily="34" charset="0"/>
              <a:buChar char="•"/>
            </a:pPr>
            <a:r>
              <a:rPr lang="pt-BR" dirty="0">
                <a:solidFill>
                  <a:srgbClr val="666666"/>
                </a:solidFill>
              </a:rPr>
              <a:t>Código limpo e testável;</a:t>
            </a:r>
          </a:p>
          <a:p>
            <a:pPr marL="285750" lvl="8" indent="-285750">
              <a:lnSpc>
                <a:spcPct val="150000"/>
              </a:lnSpc>
              <a:buFont typeface="Arial" panose="020B0604020202020204" pitchFamily="34" charset="0"/>
              <a:buChar char="•"/>
            </a:pPr>
            <a:r>
              <a:rPr lang="pt-BR" dirty="0">
                <a:solidFill>
                  <a:srgbClr val="666666"/>
                </a:solidFill>
              </a:rPr>
              <a:t>Facilidade de </a:t>
            </a:r>
            <a:r>
              <a:rPr lang="pt-BR" dirty="0" smtClean="0">
                <a:solidFill>
                  <a:srgbClr val="666666"/>
                </a:solidFill>
              </a:rPr>
              <a:t>evolução.</a:t>
            </a:r>
            <a:endParaRPr lang="pt-BR" dirty="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S</a:t>
            </a:r>
            <a:r>
              <a:rPr lang="pt-BR" sz="5400" b="1" dirty="0" smtClean="0">
                <a:solidFill>
                  <a:schemeClr val="bg1">
                    <a:lumMod val="95000"/>
                  </a:schemeClr>
                </a:solidFill>
              </a:rPr>
              <a:t>OLID</a:t>
            </a:r>
            <a:endParaRPr lang="pt-BR" sz="5400" b="1" dirty="0">
              <a:solidFill>
                <a:schemeClr val="bg1">
                  <a:lumMod val="95000"/>
                </a:schemeClr>
              </a:solidFill>
            </a:endParaRPr>
          </a:p>
        </p:txBody>
      </p:sp>
      <p:pic>
        <p:nvPicPr>
          <p:cNvPr id="8" name="Imagem 7"/>
          <p:cNvPicPr>
            <a:picLocks noChangeAspect="1"/>
          </p:cNvPicPr>
          <p:nvPr/>
        </p:nvPicPr>
        <p:blipFill>
          <a:blip r:embed="rId3"/>
          <a:stretch>
            <a:fillRect/>
          </a:stretch>
        </p:blipFill>
        <p:spPr>
          <a:xfrm>
            <a:off x="1130706" y="2727226"/>
            <a:ext cx="5762625" cy="2724150"/>
          </a:xfrm>
          <a:prstGeom prst="rect">
            <a:avLst/>
          </a:prstGeom>
        </p:spPr>
      </p:pic>
      <p:sp>
        <p:nvSpPr>
          <p:cNvPr id="9" name="CaixaDeTexto 8"/>
          <p:cNvSpPr txBox="1"/>
          <p:nvPr/>
        </p:nvSpPr>
        <p:spPr>
          <a:xfrm>
            <a:off x="2167269" y="2058886"/>
            <a:ext cx="3689498"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ctr">
              <a:lnSpc>
                <a:spcPct val="150000"/>
              </a:lnSpc>
            </a:pPr>
            <a:r>
              <a:rPr lang="pt-BR" dirty="0" smtClean="0">
                <a:solidFill>
                  <a:srgbClr val="666666"/>
                </a:solidFill>
              </a:rPr>
              <a:t>Como deveria ser:</a:t>
            </a:r>
          </a:p>
        </p:txBody>
      </p:sp>
    </p:spTree>
    <p:extLst>
      <p:ext uri="{BB962C8B-B14F-4D97-AF65-F5344CB8AC3E}">
        <p14:creationId xmlns:p14="http://schemas.microsoft.com/office/powerpoint/2010/main" val="150076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7" y="2345181"/>
            <a:ext cx="8556751"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Open </a:t>
            </a:r>
            <a:r>
              <a:rPr lang="pt-BR" dirty="0" err="1">
                <a:solidFill>
                  <a:srgbClr val="666666"/>
                </a:solidFill>
              </a:rPr>
              <a:t>Closed</a:t>
            </a:r>
            <a:r>
              <a:rPr lang="pt-BR" dirty="0">
                <a:solidFill>
                  <a:srgbClr val="666666"/>
                </a:solidFill>
              </a:rPr>
              <a:t> </a:t>
            </a:r>
            <a:r>
              <a:rPr lang="pt-BR" dirty="0" err="1">
                <a:solidFill>
                  <a:srgbClr val="666666"/>
                </a:solidFill>
              </a:rPr>
              <a:t>Principle</a:t>
            </a:r>
            <a:r>
              <a:rPr lang="pt-BR" dirty="0">
                <a:solidFill>
                  <a:srgbClr val="666666"/>
                </a:solidFill>
              </a:rPr>
              <a:t>, também conhecido como </a:t>
            </a:r>
            <a:r>
              <a:rPr lang="pt-BR" b="1" u="sng" dirty="0">
                <a:solidFill>
                  <a:srgbClr val="666666"/>
                </a:solidFill>
              </a:rPr>
              <a:t>Princípio do Aberto Fechado</a:t>
            </a:r>
            <a:r>
              <a:rPr lang="pt-BR" dirty="0" smtClean="0">
                <a:solidFill>
                  <a:srgbClr val="666666"/>
                </a:solidFill>
              </a:rPr>
              <a:t>. </a:t>
            </a:r>
            <a:r>
              <a:rPr lang="pt-BR" dirty="0">
                <a:solidFill>
                  <a:srgbClr val="666666"/>
                </a:solidFill>
              </a:rPr>
              <a:t>Entidades de software (classes, módulos, funções, </a:t>
            </a:r>
            <a:r>
              <a:rPr lang="pt-BR" dirty="0" err="1">
                <a:solidFill>
                  <a:srgbClr val="666666"/>
                </a:solidFill>
              </a:rPr>
              <a:t>etc</a:t>
            </a:r>
            <a:r>
              <a:rPr lang="pt-BR" dirty="0">
                <a:solidFill>
                  <a:srgbClr val="666666"/>
                </a:solidFill>
              </a:rPr>
              <a:t>) devem estar abertas para </a:t>
            </a:r>
            <a:r>
              <a:rPr lang="pt-BR" b="1" u="sng" dirty="0">
                <a:solidFill>
                  <a:srgbClr val="666666"/>
                </a:solidFill>
              </a:rPr>
              <a:t>extensão</a:t>
            </a:r>
            <a:r>
              <a:rPr lang="pt-BR" dirty="0">
                <a:solidFill>
                  <a:srgbClr val="666666"/>
                </a:solidFill>
              </a:rPr>
              <a:t>, mas fechadas para </a:t>
            </a:r>
            <a:r>
              <a:rPr lang="pt-BR" b="1" u="sng" dirty="0">
                <a:solidFill>
                  <a:srgbClr val="666666"/>
                </a:solidFill>
              </a:rPr>
              <a:t>modificação</a:t>
            </a:r>
            <a:r>
              <a:rPr lang="pt-BR" dirty="0" smtClean="0">
                <a:solidFill>
                  <a:srgbClr val="666666"/>
                </a:solidFill>
              </a:rPr>
              <a:t>.</a:t>
            </a:r>
            <a:endParaRPr lang="pt-BR" b="1" u="sng" dirty="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a:t>
            </a:r>
            <a:r>
              <a:rPr lang="pt-BR" sz="5400" b="1" dirty="0">
                <a:solidFill>
                  <a:srgbClr val="11A79D"/>
                </a:solidFill>
              </a:rPr>
              <a:t>O</a:t>
            </a:r>
            <a:r>
              <a:rPr lang="pt-BR" sz="5400" b="1" dirty="0" smtClean="0">
                <a:solidFill>
                  <a:schemeClr val="bg1">
                    <a:lumMod val="95000"/>
                  </a:schemeClr>
                </a:solidFill>
              </a:rPr>
              <a:t>LID</a:t>
            </a:r>
            <a:endParaRPr lang="pt-BR" sz="5400" b="1" dirty="0">
              <a:solidFill>
                <a:schemeClr val="bg1">
                  <a:lumMod val="95000"/>
                </a:schemeClr>
              </a:solidFill>
            </a:endParaRPr>
          </a:p>
        </p:txBody>
      </p:sp>
      <p:sp>
        <p:nvSpPr>
          <p:cNvPr id="8" name="CaixaDeTexto 7"/>
          <p:cNvSpPr txBox="1"/>
          <p:nvPr/>
        </p:nvSpPr>
        <p:spPr>
          <a:xfrm>
            <a:off x="1752315" y="4469788"/>
            <a:ext cx="8556751"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smtClean="0">
                <a:solidFill>
                  <a:srgbClr val="666666"/>
                </a:solidFill>
              </a:rPr>
              <a:t>Quando uma funcionalidade </a:t>
            </a:r>
            <a:r>
              <a:rPr lang="pt-BR" dirty="0">
                <a:solidFill>
                  <a:srgbClr val="666666"/>
                </a:solidFill>
              </a:rPr>
              <a:t>precisar ser </a:t>
            </a:r>
            <a:r>
              <a:rPr lang="pt-BR" dirty="0" smtClean="0">
                <a:solidFill>
                  <a:srgbClr val="666666"/>
                </a:solidFill>
              </a:rPr>
              <a:t>adicionada </a:t>
            </a:r>
            <a:r>
              <a:rPr lang="pt-BR" dirty="0">
                <a:solidFill>
                  <a:srgbClr val="666666"/>
                </a:solidFill>
              </a:rPr>
              <a:t>é esperado que as existentes sejam estendidas </a:t>
            </a:r>
            <a:r>
              <a:rPr lang="pt-BR" dirty="0" smtClean="0">
                <a:solidFill>
                  <a:srgbClr val="666666"/>
                </a:solidFill>
              </a:rPr>
              <a:t>e </a:t>
            </a:r>
            <a:r>
              <a:rPr lang="pt-BR" dirty="0">
                <a:solidFill>
                  <a:srgbClr val="666666"/>
                </a:solidFill>
              </a:rPr>
              <a:t>não alteradas, assim o código original permanece intacto e confiável enquanto as novas são implementadas através de extensibilidade</a:t>
            </a:r>
            <a:r>
              <a:rPr lang="pt-BR" dirty="0" smtClean="0">
                <a:solidFill>
                  <a:srgbClr val="666666"/>
                </a:solidFill>
              </a:rPr>
              <a:t>.</a:t>
            </a:r>
            <a:endParaRPr lang="pt-BR" b="1" u="sng" dirty="0">
              <a:solidFill>
                <a:srgbClr val="666666"/>
              </a:solidFill>
            </a:endParaRPr>
          </a:p>
        </p:txBody>
      </p:sp>
      <p:sp>
        <p:nvSpPr>
          <p:cNvPr id="9" name="CaixaDeTexto 8"/>
          <p:cNvSpPr txBox="1"/>
          <p:nvPr/>
        </p:nvSpPr>
        <p:spPr>
          <a:xfrm>
            <a:off x="1752315" y="4077648"/>
            <a:ext cx="8556751"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b="1" dirty="0" smtClean="0">
                <a:solidFill>
                  <a:srgbClr val="666666"/>
                </a:solidFill>
              </a:rPr>
              <a:t>Extensibilidade:</a:t>
            </a:r>
            <a:endParaRPr lang="pt-BR" b="1" u="sng" dirty="0">
              <a:solidFill>
                <a:srgbClr val="666666"/>
              </a:solidFill>
            </a:endParaRPr>
          </a:p>
        </p:txBody>
      </p:sp>
    </p:spTree>
    <p:extLst>
      <p:ext uri="{BB962C8B-B14F-4D97-AF65-F5344CB8AC3E}">
        <p14:creationId xmlns:p14="http://schemas.microsoft.com/office/powerpoint/2010/main" val="43780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a:t>
            </a:r>
            <a:r>
              <a:rPr lang="pt-BR" sz="5400" b="1" dirty="0">
                <a:solidFill>
                  <a:srgbClr val="11A79D"/>
                </a:solidFill>
              </a:rPr>
              <a:t>O</a:t>
            </a:r>
            <a:r>
              <a:rPr lang="pt-BR" sz="5400" b="1" dirty="0" smtClean="0">
                <a:solidFill>
                  <a:schemeClr val="bg1">
                    <a:lumMod val="95000"/>
                  </a:schemeClr>
                </a:solidFill>
              </a:rPr>
              <a:t>LID</a:t>
            </a:r>
            <a:endParaRPr lang="pt-BR" sz="5400" b="1" dirty="0">
              <a:solidFill>
                <a:schemeClr val="bg1">
                  <a:lumMod val="95000"/>
                </a:schemeClr>
              </a:solidFill>
            </a:endParaRPr>
          </a:p>
        </p:txBody>
      </p:sp>
      <p:pic>
        <p:nvPicPr>
          <p:cNvPr id="3" name="Imagem 2"/>
          <p:cNvPicPr>
            <a:picLocks noChangeAspect="1"/>
          </p:cNvPicPr>
          <p:nvPr/>
        </p:nvPicPr>
        <p:blipFill>
          <a:blip r:embed="rId3"/>
          <a:stretch>
            <a:fillRect/>
          </a:stretch>
        </p:blipFill>
        <p:spPr>
          <a:xfrm>
            <a:off x="2530255" y="2336948"/>
            <a:ext cx="7000875" cy="3162300"/>
          </a:xfrm>
          <a:prstGeom prst="rect">
            <a:avLst/>
          </a:prstGeom>
        </p:spPr>
      </p:pic>
    </p:spTree>
    <p:extLst>
      <p:ext uri="{BB962C8B-B14F-4D97-AF65-F5344CB8AC3E}">
        <p14:creationId xmlns:p14="http://schemas.microsoft.com/office/powerpoint/2010/main" val="185472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Tema do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o Office">
      <a:majorFont>
        <a:latin typeface="Helvetica"/>
        <a:ea typeface="Helvetica"/>
        <a:cs typeface="Helvetica"/>
      </a:majorFont>
      <a:minorFont>
        <a:latin typeface="Calibri"/>
        <a:ea typeface="Calibri"/>
        <a:cs typeface="Calibri"/>
      </a:minorFont>
    </a:fontScheme>
    <a:fmtScheme name="Tema do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o Office">
  <a:themeElements>
    <a:clrScheme name="Tema do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o Office">
      <a:majorFont>
        <a:latin typeface="Helvetica"/>
        <a:ea typeface="Helvetica"/>
        <a:cs typeface="Helvetica"/>
      </a:majorFont>
      <a:minorFont>
        <a:latin typeface="Calibri"/>
        <a:ea typeface="Calibri"/>
        <a:cs typeface="Calibri"/>
      </a:minorFont>
    </a:fontScheme>
    <a:fmtScheme name="Tema do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4942</TotalTime>
  <Words>1323</Words>
  <Application>Microsoft Office PowerPoint</Application>
  <PresentationFormat>Personalizar</PresentationFormat>
  <Paragraphs>131</Paragraphs>
  <Slides>27</Slides>
  <Notes>27</Notes>
  <HiddenSlides>0</HiddenSlides>
  <MMClips>0</MMClips>
  <ScaleCrop>false</ScaleCrop>
  <HeadingPairs>
    <vt:vector size="4" baseType="variant">
      <vt:variant>
        <vt:lpstr>Tema</vt:lpstr>
      </vt:variant>
      <vt:variant>
        <vt:i4>1</vt:i4>
      </vt:variant>
      <vt:variant>
        <vt:lpstr>Títulos de slides</vt:lpstr>
      </vt:variant>
      <vt:variant>
        <vt:i4>27</vt:i4>
      </vt:variant>
    </vt:vector>
  </HeadingPairs>
  <TitlesOfParts>
    <vt:vector size="28" baseType="lpstr">
      <vt:lpstr>Tema do Office</vt:lpstr>
      <vt:lpstr>DEPENDENCY INJECTION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Convenções e padronizações de codificação</dc:title>
  <dc:creator>SAMUEL SHERRER LUNA FLORES</dc:creator>
  <cp:lastModifiedBy>Albertt Aurélio</cp:lastModifiedBy>
  <cp:revision>195</cp:revision>
  <dcterms:modified xsi:type="dcterms:W3CDTF">2019-07-12T02:56:19Z</dcterms:modified>
</cp:coreProperties>
</file>