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9" r:id="rId2"/>
    <p:sldId id="262" r:id="rId3"/>
    <p:sldId id="288" r:id="rId4"/>
    <p:sldId id="289" r:id="rId5"/>
    <p:sldId id="264" r:id="rId6"/>
    <p:sldId id="269" r:id="rId7"/>
    <p:sldId id="270" r:id="rId8"/>
    <p:sldId id="265" r:id="rId9"/>
    <p:sldId id="271" r:id="rId10"/>
    <p:sldId id="272" r:id="rId11"/>
    <p:sldId id="266" r:id="rId12"/>
    <p:sldId id="273" r:id="rId13"/>
    <p:sldId id="290" r:id="rId14"/>
    <p:sldId id="267" r:id="rId15"/>
    <p:sldId id="274" r:id="rId16"/>
    <p:sldId id="275" r:id="rId17"/>
    <p:sldId id="268" r:id="rId18"/>
    <p:sldId id="263" r:id="rId19"/>
    <p:sldId id="278" r:id="rId20"/>
    <p:sldId id="279" r:id="rId21"/>
    <p:sldId id="276" r:id="rId22"/>
    <p:sldId id="285" r:id="rId23"/>
    <p:sldId id="284" r:id="rId24"/>
    <p:sldId id="280" r:id="rId25"/>
    <p:sldId id="283" r:id="rId26"/>
    <p:sldId id="281" r:id="rId27"/>
    <p:sldId id="291" r:id="rId28"/>
    <p:sldId id="286" r:id="rId29"/>
    <p:sldId id="287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SHERRER LUNA FLORES" initials="SS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7138" autoAdjust="0"/>
  </p:normalViewPr>
  <p:slideViewPr>
    <p:cSldViewPr snapToGrid="0">
      <p:cViewPr varScale="1">
        <p:scale>
          <a:sx n="90" d="100"/>
          <a:sy n="90" d="100"/>
        </p:scale>
        <p:origin x="13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imagens e tabelas da visão geral,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Menu</a:t>
            </a:r>
          </a:p>
          <a:p>
            <a:r>
              <a:rPr lang="pt-BR" dirty="0" smtClean="0"/>
              <a:t>cadastro de sala: nome,</a:t>
            </a:r>
          </a:p>
          <a:p>
            <a:r>
              <a:rPr lang="pt-BR" dirty="0" smtClean="0"/>
              <a:t>cadastro de evento:</a:t>
            </a:r>
            <a:r>
              <a:rPr lang="pt-BR" baseline="0" dirty="0" smtClean="0"/>
              <a:t> nome, qual a sala </a:t>
            </a:r>
            <a:r>
              <a:rPr lang="pt-BR" baseline="0" dirty="0" err="1" smtClean="0"/>
              <a:t>dropdown</a:t>
            </a:r>
            <a:r>
              <a:rPr lang="pt-BR" baseline="0" dirty="0" smtClean="0"/>
              <a:t>, data do evento,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9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80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232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74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17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668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35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9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8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363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https://bar8.com.br/abap-oo-dip-inversao-dependencia-principio-aaef37a9ec1d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1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189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99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https://medium.com/@fulviocanducci/injeção-de-dependências-asp-net-core-baa3bc1ea9c9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https://medium.com/@fulviocanducci/injeção-de-dependências-asp-net-core-baa3bc1ea9c9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https://www.eduardopires.net.br/2013/05/single-responsibility-principle-srp/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59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88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44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https://www.eduardopires.net.br/2013/05/open-closed-principle-ocp/</a:t>
            </a:r>
          </a:p>
          <a:p>
            <a:endParaRPr lang="pt-BR" dirty="0" smtClean="0"/>
          </a:p>
          <a:p>
            <a:r>
              <a:rPr lang="pt-BR" dirty="0" smtClean="0"/>
              <a:t>http://www.macoratti.net/18/04/c_extmet1.htm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846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29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238397" y="6400414"/>
            <a:ext cx="34400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293543" y="755202"/>
            <a:ext cx="9199756" cy="2132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8500" dirty="0" smtClean="0"/>
              <a:t>DEPENDENCY INJECTION</a:t>
            </a:r>
            <a:endParaRPr lang="pt-BR" sz="8500" dirty="0"/>
          </a:p>
        </p:txBody>
      </p:sp>
      <p:pic>
        <p:nvPicPr>
          <p:cNvPr id="1029" name="Picture 5" descr="C:\Users\alber\Downloads\1793550_thumb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34" y="1560242"/>
            <a:ext cx="3800476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4841205" y="3363368"/>
            <a:ext cx="1849528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/>
            <a:r>
              <a:rPr lang="pt-BR" sz="3000" dirty="0" err="1" smtClean="0">
                <a:solidFill>
                  <a:srgbClr val="666666"/>
                </a:solidFill>
              </a:rPr>
              <a:t>What</a:t>
            </a:r>
            <a:r>
              <a:rPr lang="pt-BR" sz="3000" dirty="0" smtClean="0">
                <a:solidFill>
                  <a:srgbClr val="666666"/>
                </a:solidFill>
              </a:rPr>
              <a:t>?</a:t>
            </a:r>
          </a:p>
          <a:p>
            <a:pPr lvl="8" indent="0" algn="ctr">
              <a:lnSpc>
                <a:spcPct val="150000"/>
              </a:lnSpc>
            </a:pPr>
            <a:r>
              <a:rPr lang="pt-BR" sz="3000" dirty="0" err="1" smtClean="0">
                <a:solidFill>
                  <a:srgbClr val="666666"/>
                </a:solidFill>
              </a:rPr>
              <a:t>Why</a:t>
            </a:r>
            <a:r>
              <a:rPr lang="pt-BR" sz="3000" dirty="0" smtClean="0">
                <a:solidFill>
                  <a:srgbClr val="666666"/>
                </a:solidFill>
              </a:rPr>
              <a:t>?</a:t>
            </a:r>
          </a:p>
          <a:p>
            <a:pPr lvl="8" indent="0" algn="ctr">
              <a:lnSpc>
                <a:spcPct val="150000"/>
              </a:lnSpc>
            </a:pPr>
            <a:r>
              <a:rPr lang="pt-BR" sz="3000" dirty="0" err="1" smtClean="0">
                <a:solidFill>
                  <a:srgbClr val="666666"/>
                </a:solidFill>
              </a:rPr>
              <a:t>Where</a:t>
            </a:r>
            <a:r>
              <a:rPr lang="pt-BR" sz="3000" dirty="0" smtClean="0">
                <a:solidFill>
                  <a:srgbClr val="666666"/>
                </a:solidFill>
              </a:rPr>
              <a:t>?</a:t>
            </a:r>
          </a:p>
          <a:p>
            <a:pPr lvl="8" indent="0" algn="ctr">
              <a:lnSpc>
                <a:spcPct val="150000"/>
              </a:lnSpc>
            </a:pPr>
            <a:r>
              <a:rPr lang="pt-BR" sz="3000" dirty="0" err="1" smtClean="0">
                <a:solidFill>
                  <a:srgbClr val="666666"/>
                </a:solidFill>
              </a:rPr>
              <a:t>When</a:t>
            </a:r>
            <a:r>
              <a:rPr lang="pt-BR" sz="3000" dirty="0" smtClean="0">
                <a:solidFill>
                  <a:srgbClr val="666666"/>
                </a:solidFill>
              </a:rPr>
              <a:t>? </a:t>
            </a:r>
            <a:endParaRPr lang="pt-BR" sz="3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55" y="1983435"/>
            <a:ext cx="7000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rgbClr val="666666"/>
                </a:solidFill>
              </a:rPr>
              <a:t>Liskov</a:t>
            </a:r>
            <a:r>
              <a:rPr lang="pt-BR" dirty="0" smtClean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Substitution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também conhecido 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Substituição de </a:t>
            </a:r>
            <a:r>
              <a:rPr lang="pt-BR" b="1" u="sng" dirty="0" err="1" smtClean="0">
                <a:solidFill>
                  <a:srgbClr val="666666"/>
                </a:solidFill>
              </a:rPr>
              <a:t>Liskov</a:t>
            </a:r>
            <a:r>
              <a:rPr lang="pt-BR" dirty="0">
                <a:solidFill>
                  <a:srgbClr val="666666"/>
                </a:solidFill>
              </a:rPr>
              <a:t>. </a:t>
            </a:r>
            <a:endParaRPr lang="pt-BR" dirty="0" smtClean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b="1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Subtipos </a:t>
            </a:r>
            <a:r>
              <a:rPr lang="pt-BR" b="1" dirty="0">
                <a:solidFill>
                  <a:srgbClr val="666666"/>
                </a:solidFill>
              </a:rPr>
              <a:t>devem </a:t>
            </a:r>
            <a:r>
              <a:rPr lang="pt-BR" b="1" dirty="0" smtClean="0">
                <a:solidFill>
                  <a:srgbClr val="666666"/>
                </a:solidFill>
              </a:rPr>
              <a:t>ser </a:t>
            </a:r>
            <a:r>
              <a:rPr lang="pt-BR" b="1" dirty="0">
                <a:solidFill>
                  <a:srgbClr val="666666"/>
                </a:solidFill>
              </a:rPr>
              <a:t>substituíveis pelos seus tipos de </a:t>
            </a:r>
            <a:r>
              <a:rPr lang="pt-BR" b="1" dirty="0" smtClean="0">
                <a:solidFill>
                  <a:srgbClr val="666666"/>
                </a:solidFill>
              </a:rPr>
              <a:t>base</a:t>
            </a:r>
            <a:r>
              <a:rPr lang="pt-BR" dirty="0" smtClean="0">
                <a:solidFill>
                  <a:srgbClr val="666666"/>
                </a:solidFill>
              </a:rPr>
              <a:t>, resumindo</a:t>
            </a:r>
            <a:r>
              <a:rPr lang="pt-BR" dirty="0">
                <a:solidFill>
                  <a:srgbClr val="666666"/>
                </a:solidFill>
              </a:rPr>
              <a:t>, quando temos uma classe B e classe C que estende da classe A, deveríamos poder trocar a classe B </a:t>
            </a:r>
            <a:r>
              <a:rPr lang="pt-BR" dirty="0" smtClean="0">
                <a:solidFill>
                  <a:srgbClr val="666666"/>
                </a:solidFill>
              </a:rPr>
              <a:t>pela </a:t>
            </a:r>
            <a:r>
              <a:rPr lang="pt-BR" dirty="0">
                <a:solidFill>
                  <a:srgbClr val="666666"/>
                </a:solidFill>
              </a:rPr>
              <a:t>classe A, ou pela classe C dentro do projeto sem quebrar o código.. 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27006" y="2097883"/>
            <a:ext cx="4882399" cy="383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A hierarquia de classes herdam </a:t>
            </a:r>
            <a:r>
              <a:rPr lang="pt-BR" dirty="0">
                <a:solidFill>
                  <a:srgbClr val="666666"/>
                </a:solidFill>
              </a:rPr>
              <a:t>de Arquivo, provavelmente para reaproveitar algum campo/comportamento, mas cada uma das derivadas tem seu próprio método de geração, ignorando o uso de polimorfismo.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Este design </a:t>
            </a:r>
            <a:r>
              <a:rPr lang="pt-BR" dirty="0" smtClean="0">
                <a:solidFill>
                  <a:srgbClr val="666666"/>
                </a:solidFill>
              </a:rPr>
              <a:t>fere </a:t>
            </a:r>
            <a:r>
              <a:rPr lang="pt-BR" dirty="0">
                <a:solidFill>
                  <a:srgbClr val="666666"/>
                </a:solidFill>
              </a:rPr>
              <a:t>o LSP, uma vez que nenhuma das classes derivadas pode ser usada como a classe base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66" y="1727791"/>
            <a:ext cx="4305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27006" y="2097883"/>
            <a:ext cx="987136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Imagine as </a:t>
            </a:r>
            <a:r>
              <a:rPr lang="pt-BR" dirty="0">
                <a:solidFill>
                  <a:srgbClr val="666666"/>
                </a:solidFill>
              </a:rPr>
              <a:t>formas geométricas Quadrado e Retângulo, conceitualmente falando um quadrado é um retângulo com lados do mesmo tamanho. Portanto é lógico e intuitivo modelar uma classe Quadrado como sendo derivada da classe Retângulo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</a:p>
          <a:p>
            <a:pPr lvl="8" indent="0" algn="just">
              <a:lnSpc>
                <a:spcPct val="150000"/>
              </a:lnSpc>
            </a:pPr>
            <a:endParaRPr lang="pt-BR" dirty="0" smtClean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</a:t>
            </a:r>
            <a:r>
              <a:rPr lang="pt-BR" dirty="0">
                <a:solidFill>
                  <a:srgbClr val="666666"/>
                </a:solidFill>
              </a:rPr>
              <a:t>princípio da substituição de </a:t>
            </a:r>
            <a:r>
              <a:rPr lang="pt-BR" dirty="0" err="1">
                <a:solidFill>
                  <a:srgbClr val="666666"/>
                </a:solidFill>
              </a:rPr>
              <a:t>Liskov</a:t>
            </a:r>
            <a:r>
              <a:rPr lang="pt-BR" dirty="0">
                <a:solidFill>
                  <a:srgbClr val="666666"/>
                </a:solidFill>
              </a:rPr>
              <a:t> nos mostra que devemos tomar cuidado ao fazer uso da herança, devemos verificar se o polimorfismo faz mesmo sentindo, ou seja, se qualquer subclasse pode ser utilizada no lugar da superclasse. Caso não, significa dizer que a herança está sendo utilizada de forma inadequada.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Interface </a:t>
            </a:r>
            <a:r>
              <a:rPr lang="pt-BR" dirty="0" err="1">
                <a:solidFill>
                  <a:srgbClr val="666666"/>
                </a:solidFill>
              </a:rPr>
              <a:t>segregation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também conhecido 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</a:t>
            </a:r>
            <a:r>
              <a:rPr lang="pt-BR" b="1" u="sng" dirty="0" smtClean="0">
                <a:solidFill>
                  <a:srgbClr val="666666"/>
                </a:solidFill>
              </a:rPr>
              <a:t>Segregação </a:t>
            </a:r>
            <a:r>
              <a:rPr lang="pt-BR" b="1" u="sng" dirty="0">
                <a:solidFill>
                  <a:srgbClr val="666666"/>
                </a:solidFill>
              </a:rPr>
              <a:t>de </a:t>
            </a:r>
            <a:r>
              <a:rPr lang="pt-BR" b="1" u="sng" dirty="0" smtClean="0">
                <a:solidFill>
                  <a:srgbClr val="666666"/>
                </a:solidFill>
              </a:rPr>
              <a:t>Interfaces</a:t>
            </a:r>
            <a:r>
              <a:rPr lang="pt-BR" dirty="0">
                <a:solidFill>
                  <a:srgbClr val="666666"/>
                </a:solidFill>
              </a:rPr>
              <a:t>. O Princípio da Segregação de Interface </a:t>
            </a:r>
            <a:r>
              <a:rPr lang="pt-BR" dirty="0" smtClean="0">
                <a:solidFill>
                  <a:srgbClr val="666666"/>
                </a:solidFill>
              </a:rPr>
              <a:t>diz </a:t>
            </a:r>
            <a:r>
              <a:rPr lang="pt-BR" dirty="0">
                <a:solidFill>
                  <a:srgbClr val="666666"/>
                </a:solidFill>
              </a:rPr>
              <a:t>que </a:t>
            </a:r>
            <a:r>
              <a:rPr lang="pt-BR" b="1" dirty="0">
                <a:solidFill>
                  <a:srgbClr val="666666"/>
                </a:solidFill>
              </a:rPr>
              <a:t>clientes não devem ser forçados a depender de métodos que não usam</a:t>
            </a:r>
            <a:r>
              <a:rPr lang="pt-BR" dirty="0" smtClean="0">
                <a:solidFill>
                  <a:srgbClr val="666666"/>
                </a:solidFill>
              </a:rPr>
              <a:t>. Muitas </a:t>
            </a:r>
            <a:r>
              <a:rPr lang="pt-BR" dirty="0">
                <a:solidFill>
                  <a:srgbClr val="666666"/>
                </a:solidFill>
              </a:rPr>
              <a:t>interfaces específicas são melhores do que uma interface única geral.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30" y="1898375"/>
            <a:ext cx="6943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53" y="1815066"/>
            <a:ext cx="6640880" cy="43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>
                <a:solidFill>
                  <a:srgbClr val="666666"/>
                </a:solidFill>
              </a:rPr>
              <a:t>Dependency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Inversion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</a:t>
            </a:r>
            <a:r>
              <a:rPr lang="pt-BR" dirty="0">
                <a:solidFill>
                  <a:srgbClr val="666666"/>
                </a:solidFill>
              </a:rPr>
              <a:t>também conhecido </a:t>
            </a:r>
            <a:r>
              <a:rPr lang="pt-BR" dirty="0" smtClean="0">
                <a:solidFill>
                  <a:srgbClr val="666666"/>
                </a:solidFill>
              </a:rPr>
              <a:t>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Inversão de </a:t>
            </a:r>
            <a:r>
              <a:rPr lang="pt-BR" b="1" u="sng" dirty="0" smtClean="0">
                <a:solidFill>
                  <a:srgbClr val="666666"/>
                </a:solidFill>
              </a:rPr>
              <a:t>Dependência.</a:t>
            </a:r>
          </a:p>
          <a:p>
            <a:pPr lvl="8" indent="0" algn="just">
              <a:lnSpc>
                <a:spcPct val="150000"/>
              </a:lnSpc>
            </a:pPr>
            <a:endParaRPr lang="pt-BR" b="1" u="sng" dirty="0">
              <a:solidFill>
                <a:srgbClr val="666666"/>
              </a:solidFill>
            </a:endParaRPr>
          </a:p>
          <a:p>
            <a:pPr marL="342900" lvl="8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666666"/>
                </a:solidFill>
              </a:rPr>
              <a:t>Módulos de alto nível não devem depender de módulos de baixo nível. Ambos devem depender de abstrações;</a:t>
            </a:r>
          </a:p>
          <a:p>
            <a:pPr marL="342900" lvl="8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>
                <a:solidFill>
                  <a:srgbClr val="666666"/>
                </a:solidFill>
              </a:rPr>
              <a:t>Abstrações </a:t>
            </a:r>
            <a:r>
              <a:rPr lang="pt-BR" dirty="0">
                <a:solidFill>
                  <a:srgbClr val="666666"/>
                </a:solidFill>
              </a:rPr>
              <a:t>não devem depender de detalhes. Detalhes devem depender de abstrações.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SOLI</a:t>
            </a:r>
            <a:r>
              <a:rPr lang="pt-BR" sz="5400" b="1" dirty="0" smtClean="0">
                <a:solidFill>
                  <a:srgbClr val="11A79D"/>
                </a:solidFill>
              </a:rPr>
              <a:t>D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Uma dependência é simplesmente </a:t>
            </a:r>
            <a:r>
              <a:rPr lang="pt-BR" dirty="0" smtClean="0">
                <a:solidFill>
                  <a:srgbClr val="666666"/>
                </a:solidFill>
              </a:rPr>
              <a:t>um objeto que </a:t>
            </a:r>
            <a:r>
              <a:rPr lang="pt-BR" dirty="0">
                <a:solidFill>
                  <a:srgbClr val="666666"/>
                </a:solidFill>
              </a:rPr>
              <a:t>a sua classe precisa para </a:t>
            </a:r>
            <a:r>
              <a:rPr lang="pt-BR" dirty="0" smtClean="0">
                <a:solidFill>
                  <a:srgbClr val="666666"/>
                </a:solidFill>
              </a:rPr>
              <a:t>funcionar. 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92152" y="3562756"/>
            <a:ext cx="2041451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err="1" smtClean="0"/>
              <a:t>LancamentoBLL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14804" y="3562756"/>
            <a:ext cx="2041451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 err="1" smtClean="0"/>
              <a:t>LancamentoDAL</a:t>
            </a:r>
            <a:endParaRPr lang="pt-BR" dirty="0" smtClean="0"/>
          </a:p>
          <a:p>
            <a:pPr algn="ctr"/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Conector de seta reta 4"/>
          <p:cNvCxnSpPr>
            <a:stCxn id="3" idx="3"/>
            <a:endCxn id="7" idx="1"/>
          </p:cNvCxnSpPr>
          <p:nvPr/>
        </p:nvCxnSpPr>
        <p:spPr>
          <a:xfrm>
            <a:off x="4733603" y="4024420"/>
            <a:ext cx="198120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5718887" y="4114800"/>
            <a:ext cx="10632" cy="101009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tângulo 12"/>
          <p:cNvSpPr/>
          <p:nvPr/>
        </p:nvSpPr>
        <p:spPr>
          <a:xfrm>
            <a:off x="5033950" y="5215272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Dependência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457944" y="3613407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Usa</a:t>
            </a:r>
            <a:endParaRPr lang="pt-BR" sz="2000" dirty="0"/>
          </a:p>
        </p:txBody>
      </p:sp>
      <p:sp>
        <p:nvSpPr>
          <p:cNvPr id="10" name="Shape 120"/>
          <p:cNvSpPr txBox="1">
            <a:spLocks/>
          </p:cNvSpPr>
          <p:nvPr/>
        </p:nvSpPr>
        <p:spPr>
          <a:xfrm>
            <a:off x="1752317" y="907774"/>
            <a:ext cx="854557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>
                <a:solidFill>
                  <a:srgbClr val="11A79D"/>
                </a:solidFill>
              </a:rPr>
              <a:t>O que é uma dependência</a:t>
            </a:r>
            <a:r>
              <a:rPr lang="pt-BR" sz="5400" b="1" dirty="0" smtClean="0">
                <a:solidFill>
                  <a:srgbClr val="11A79D"/>
                </a:solidFill>
              </a:rPr>
              <a:t>?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Possuímos acoplamento a partir do momento em que uma classe passa a depender de uma outra classe, e o grande problema de dependências é que quando uma classe com o comportamento mais específico (e que agrega uma classe maior) muda, a classe com o comportamento maior acaba por ter que mudar junto.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Acoplamento</a:t>
            </a:r>
            <a:endParaRPr lang="pt-BR" sz="5400" b="1" dirty="0">
              <a:solidFill>
                <a:srgbClr val="11A79D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77468" y="4685325"/>
            <a:ext cx="2264734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819013" y="4293325"/>
            <a:ext cx="2239926" cy="392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68152" y="4948518"/>
            <a:ext cx="12833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pt-BR" dirty="0" err="1"/>
              <a:t>GeradorXML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434351" y="4304660"/>
            <a:ext cx="10092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pt-BR" dirty="0" err="1" smtClean="0"/>
              <a:t>EnviaXML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819012" y="5645425"/>
            <a:ext cx="2239926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/>
              <a:t> </a:t>
            </a:r>
            <a:r>
              <a:rPr lang="pt-BR" dirty="0" smtClean="0"/>
              <a:t>         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MontarXML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Conector angulado 29"/>
          <p:cNvCxnSpPr>
            <a:stCxn id="4" idx="0"/>
            <a:endCxn id="11" idx="1"/>
          </p:cNvCxnSpPr>
          <p:nvPr/>
        </p:nvCxnSpPr>
        <p:spPr>
          <a:xfrm rot="5400000" flipH="1" flipV="1">
            <a:off x="5666424" y="3532736"/>
            <a:ext cx="196000" cy="2109178"/>
          </a:xfrm>
          <a:prstGeom prst="bentConnector2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angulado 32"/>
          <p:cNvCxnSpPr>
            <a:stCxn id="4" idx="2"/>
            <a:endCxn id="22" idx="1"/>
          </p:cNvCxnSpPr>
          <p:nvPr/>
        </p:nvCxnSpPr>
        <p:spPr>
          <a:xfrm rot="16200000" flipH="1">
            <a:off x="5653705" y="4664782"/>
            <a:ext cx="221437" cy="2109177"/>
          </a:xfrm>
          <a:prstGeom prst="bentConnector2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09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SOLID é um acrônimo dos cinco primeiros princípios da programação orientada a objetos e design de código identificados por Robert C. Martin (ou </a:t>
            </a:r>
            <a:r>
              <a:rPr lang="pt-BR" dirty="0" err="1">
                <a:solidFill>
                  <a:srgbClr val="666666"/>
                </a:solidFill>
              </a:rPr>
              <a:t>Uncle</a:t>
            </a:r>
            <a:r>
              <a:rPr lang="pt-BR" dirty="0">
                <a:solidFill>
                  <a:srgbClr val="666666"/>
                </a:solidFill>
              </a:rPr>
              <a:t> Bob) por volta do ano 2000. O acrônimo SOLID foi introduzido por Michael </a:t>
            </a:r>
            <a:r>
              <a:rPr lang="pt-BR" dirty="0" err="1">
                <a:solidFill>
                  <a:srgbClr val="666666"/>
                </a:solidFill>
              </a:rPr>
              <a:t>Feathers</a:t>
            </a:r>
            <a:r>
              <a:rPr lang="pt-BR" dirty="0">
                <a:solidFill>
                  <a:srgbClr val="666666"/>
                </a:solidFill>
              </a:rPr>
              <a:t>, após observar que os cinco princípios poderiam se encaixar nesta palavra.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SOLID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Rigidez</a:t>
            </a:r>
            <a:r>
              <a:rPr lang="pt-BR" dirty="0" smtClean="0">
                <a:solidFill>
                  <a:srgbClr val="666666"/>
                </a:solidFill>
              </a:rPr>
              <a:t>: dificuldade de mudança, </a:t>
            </a:r>
            <a:r>
              <a:rPr lang="pt-BR" dirty="0">
                <a:solidFill>
                  <a:srgbClr val="666666"/>
                </a:solidFill>
              </a:rPr>
              <a:t>já que cada mudança afeta muitas outras partes do </a:t>
            </a:r>
            <a:r>
              <a:rPr lang="pt-BR" dirty="0" smtClean="0">
                <a:solidFill>
                  <a:srgbClr val="666666"/>
                </a:solidFill>
              </a:rPr>
              <a:t>sistema;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Fragilidade</a:t>
            </a:r>
            <a:r>
              <a:rPr lang="pt-BR" dirty="0" smtClean="0">
                <a:solidFill>
                  <a:srgbClr val="666666"/>
                </a:solidFill>
              </a:rPr>
              <a:t>: ao </a:t>
            </a:r>
            <a:r>
              <a:rPr lang="pt-BR" dirty="0">
                <a:solidFill>
                  <a:srgbClr val="666666"/>
                </a:solidFill>
              </a:rPr>
              <a:t>mudar, seu projeto torna-se um tapete de dominó, e então ao alterar uma peça você </a:t>
            </a:r>
            <a:r>
              <a:rPr lang="pt-BR" dirty="0" smtClean="0">
                <a:solidFill>
                  <a:srgbClr val="666666"/>
                </a:solidFill>
              </a:rPr>
              <a:t>pode acabar </a:t>
            </a:r>
            <a:r>
              <a:rPr lang="pt-BR" dirty="0">
                <a:solidFill>
                  <a:srgbClr val="666666"/>
                </a:solidFill>
              </a:rPr>
              <a:t>quebrando outra </a:t>
            </a:r>
            <a:r>
              <a:rPr lang="pt-BR" dirty="0" smtClean="0">
                <a:solidFill>
                  <a:srgbClr val="666666"/>
                </a:solidFill>
              </a:rPr>
              <a:t>peça;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Imobilidade</a:t>
            </a:r>
            <a:r>
              <a:rPr lang="pt-BR" dirty="0" smtClean="0">
                <a:solidFill>
                  <a:srgbClr val="666666"/>
                </a:solidFill>
              </a:rPr>
              <a:t>: reutilizar </a:t>
            </a:r>
            <a:r>
              <a:rPr lang="pt-BR" dirty="0">
                <a:solidFill>
                  <a:srgbClr val="666666"/>
                </a:solidFill>
              </a:rPr>
              <a:t>se torna inviável, uma vez que não é possível separar as peças a partir da aplicação de </a:t>
            </a:r>
            <a:r>
              <a:rPr lang="pt-BR" dirty="0" smtClean="0">
                <a:solidFill>
                  <a:srgbClr val="666666"/>
                </a:solidFill>
              </a:rPr>
              <a:t>corrente.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Acoplamento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4361403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exemplo viola </a:t>
            </a:r>
            <a:r>
              <a:rPr lang="pt-BR" dirty="0">
                <a:solidFill>
                  <a:srgbClr val="666666"/>
                </a:solidFill>
              </a:rPr>
              <a:t>o DIP uma vez que </a:t>
            </a:r>
            <a:r>
              <a:rPr lang="pt-BR" dirty="0" smtClean="0">
                <a:solidFill>
                  <a:srgbClr val="666666"/>
                </a:solidFill>
              </a:rPr>
              <a:t>a classe </a:t>
            </a:r>
            <a:r>
              <a:rPr lang="pt-BR" dirty="0" err="1" smtClean="0">
                <a:solidFill>
                  <a:srgbClr val="666666"/>
                </a:solidFill>
              </a:rPr>
              <a:t>Botao</a:t>
            </a:r>
            <a:r>
              <a:rPr lang="pt-BR" dirty="0" smtClean="0">
                <a:solidFill>
                  <a:srgbClr val="666666"/>
                </a:solidFill>
              </a:rPr>
              <a:t> </a:t>
            </a:r>
            <a:r>
              <a:rPr lang="pt-BR" dirty="0">
                <a:solidFill>
                  <a:srgbClr val="666666"/>
                </a:solidFill>
              </a:rPr>
              <a:t>depende de uma classe concreta </a:t>
            </a:r>
            <a:r>
              <a:rPr lang="pt-BR" dirty="0" err="1">
                <a:solidFill>
                  <a:srgbClr val="666666"/>
                </a:solidFill>
              </a:rPr>
              <a:t>Lampada</a:t>
            </a:r>
            <a:r>
              <a:rPr lang="pt-BR" dirty="0">
                <a:solidFill>
                  <a:srgbClr val="666666"/>
                </a:solidFill>
              </a:rPr>
              <a:t>. </a:t>
            </a:r>
            <a:r>
              <a:rPr lang="pt-BR" dirty="0" err="1">
                <a:solidFill>
                  <a:srgbClr val="666666"/>
                </a:solidFill>
              </a:rPr>
              <a:t>Botao</a:t>
            </a:r>
            <a:r>
              <a:rPr lang="pt-BR" dirty="0">
                <a:solidFill>
                  <a:srgbClr val="666666"/>
                </a:solidFill>
              </a:rPr>
              <a:t> conhece detalhes de implementação ao invés de termos identificado uma abstração para o </a:t>
            </a:r>
            <a:r>
              <a:rPr lang="pt-BR" dirty="0" smtClean="0">
                <a:solidFill>
                  <a:srgbClr val="666666"/>
                </a:solidFill>
              </a:rPr>
              <a:t>design.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Forte acoplamento</a:t>
            </a:r>
            <a:endParaRPr lang="pt-BR" sz="5400" b="1" dirty="0">
              <a:solidFill>
                <a:schemeClr val="tx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4" y="2238856"/>
            <a:ext cx="4105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5373311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O padrão </a:t>
            </a:r>
            <a:r>
              <a:rPr lang="pt-BR" dirty="0" err="1">
                <a:solidFill>
                  <a:srgbClr val="666666"/>
                </a:solidFill>
              </a:rPr>
              <a:t>IoC</a:t>
            </a:r>
            <a:r>
              <a:rPr lang="pt-BR" dirty="0">
                <a:solidFill>
                  <a:srgbClr val="666666"/>
                </a:solidFill>
              </a:rPr>
              <a:t> nos diz o </a:t>
            </a:r>
            <a:r>
              <a:rPr lang="pt-BR" dirty="0" smtClean="0">
                <a:solidFill>
                  <a:srgbClr val="666666"/>
                </a:solidFill>
              </a:rPr>
              <a:t>que "</a:t>
            </a:r>
            <a:r>
              <a:rPr lang="pt-BR" dirty="0">
                <a:solidFill>
                  <a:srgbClr val="666666"/>
                </a:solidFill>
              </a:rPr>
              <a:t>Devemos delegar a tarefa de criação de um objeto </a:t>
            </a:r>
            <a:r>
              <a:rPr lang="pt-BR" dirty="0" smtClean="0">
                <a:solidFill>
                  <a:srgbClr val="666666"/>
                </a:solidFill>
              </a:rPr>
              <a:t>a </a:t>
            </a:r>
            <a:r>
              <a:rPr lang="pt-BR" dirty="0">
                <a:solidFill>
                  <a:srgbClr val="666666"/>
                </a:solidFill>
              </a:rPr>
              <a:t>uma outra entidade como uma outra classe, interface, componente, etc. de forma a termos um baixo acoplamento e minimizar a dependências entre os objetos."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Baixo acoplamento (</a:t>
            </a:r>
            <a:r>
              <a:rPr lang="pt-BR" sz="5400" b="1" dirty="0" err="1" smtClean="0">
                <a:solidFill>
                  <a:srgbClr val="11A79D"/>
                </a:solidFill>
              </a:rPr>
              <a:t>IoC</a:t>
            </a:r>
            <a:r>
              <a:rPr lang="pt-BR" sz="5400" b="1" dirty="0" smtClean="0">
                <a:solidFill>
                  <a:srgbClr val="11A79D"/>
                </a:solidFill>
              </a:rPr>
              <a:t>)</a:t>
            </a:r>
            <a:endParaRPr lang="pt-BR" sz="5400" b="1" dirty="0">
              <a:solidFill>
                <a:schemeClr val="tx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48" y="2025966"/>
            <a:ext cx="3337026" cy="42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849565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</a:t>
            </a:r>
            <a:r>
              <a:rPr lang="pt-BR" dirty="0">
                <a:solidFill>
                  <a:srgbClr val="666666"/>
                </a:solidFill>
              </a:rPr>
              <a:t>padrão da injeção de dependência é um princípio que nos guia para injetar dependências através da inversão de </a:t>
            </a:r>
            <a:r>
              <a:rPr lang="pt-BR" dirty="0" smtClean="0">
                <a:solidFill>
                  <a:srgbClr val="666666"/>
                </a:solidFill>
              </a:rPr>
              <a:t>controle.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Injeção de dependência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52317" y="4154272"/>
            <a:ext cx="2321031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Dependency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Inversion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Principle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(DIP)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287884" y="4154272"/>
            <a:ext cx="1782934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Inversion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of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Control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</a:t>
            </a:r>
            <a:r>
              <a:rPr kumimoji="0" lang="pt-B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IoC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285355" y="4157768"/>
            <a:ext cx="1940313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Dependency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Injection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(DI)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Conector de seta reta 7"/>
          <p:cNvCxnSpPr>
            <a:stCxn id="3" idx="3"/>
            <a:endCxn id="5" idx="1"/>
          </p:cNvCxnSpPr>
          <p:nvPr/>
        </p:nvCxnSpPr>
        <p:spPr>
          <a:xfrm>
            <a:off x="4073348" y="4477437"/>
            <a:ext cx="1214536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ector de seta reta 9"/>
          <p:cNvCxnSpPr>
            <a:stCxn id="5" idx="3"/>
            <a:endCxn id="7" idx="1"/>
          </p:cNvCxnSpPr>
          <p:nvPr/>
        </p:nvCxnSpPr>
        <p:spPr>
          <a:xfrm>
            <a:off x="7070818" y="4477437"/>
            <a:ext cx="1214537" cy="349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122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8495653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A injeção de dependência(DI) é um padrão de projeto cujo objetivo é manter um baixo acoplamento entre diferentes módulos de um sistema. Nesta solução as dependências entre os módulos não são definidas programaticamente, mas sim pela configuração de uma infraestrutura de software </a:t>
            </a:r>
            <a:r>
              <a:rPr lang="pt-BR" dirty="0" smtClean="0">
                <a:solidFill>
                  <a:srgbClr val="666666"/>
                </a:solidFill>
              </a:rPr>
              <a:t>que </a:t>
            </a:r>
            <a:r>
              <a:rPr lang="pt-BR" dirty="0">
                <a:solidFill>
                  <a:srgbClr val="666666"/>
                </a:solidFill>
              </a:rPr>
              <a:t>é responsável por "injetar" em cada componente suas dependências declaradas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Injeção de dependência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2866" y="2334029"/>
            <a:ext cx="849565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Oferece a possibilidade de reusar </a:t>
            </a:r>
            <a:r>
              <a:rPr lang="pt-BR" dirty="0" smtClean="0">
                <a:solidFill>
                  <a:srgbClr val="666666"/>
                </a:solidFill>
              </a:rPr>
              <a:t>componentes;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Facilitar </a:t>
            </a:r>
            <a:r>
              <a:rPr lang="pt-BR" dirty="0">
                <a:solidFill>
                  <a:srgbClr val="666666"/>
                </a:solidFill>
              </a:rPr>
              <a:t>a manutenção de Sistemas, fazendo com que as manutenções em módulos não afetem o restante do </a:t>
            </a:r>
            <a:r>
              <a:rPr lang="pt-BR" dirty="0" smtClean="0">
                <a:solidFill>
                  <a:srgbClr val="666666"/>
                </a:solidFill>
              </a:rPr>
              <a:t>sistema;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Criar códigos altamente “testáveis</a:t>
            </a:r>
            <a:r>
              <a:rPr lang="pt-BR" dirty="0" smtClean="0">
                <a:solidFill>
                  <a:srgbClr val="666666"/>
                </a:solidFill>
              </a:rPr>
              <a:t>”;</a:t>
            </a:r>
            <a:endParaRPr lang="pt-BR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Criar </a:t>
            </a:r>
            <a:r>
              <a:rPr lang="pt-BR" dirty="0">
                <a:solidFill>
                  <a:srgbClr val="666666"/>
                </a:solidFill>
              </a:rPr>
              <a:t>códigos mais legíveis, o que torna mais fácil a compreensão do sistema como um todo.</a:t>
            </a:r>
            <a:endParaRPr lang="pt-BR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Vantagens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Implementação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96663" y="2212488"/>
            <a:ext cx="9068059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Construtor</a:t>
            </a:r>
            <a:r>
              <a:rPr lang="pt-BR" dirty="0" smtClean="0">
                <a:solidFill>
                  <a:srgbClr val="666666"/>
                </a:solidFill>
              </a:rPr>
              <a:t>: Modo </a:t>
            </a:r>
            <a:r>
              <a:rPr lang="pt-BR" dirty="0">
                <a:solidFill>
                  <a:srgbClr val="666666"/>
                </a:solidFill>
              </a:rPr>
              <a:t>em que implementamos a injeção de dependência na definição dos construtores das classes;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>
                <a:solidFill>
                  <a:srgbClr val="666666"/>
                </a:solidFill>
              </a:rPr>
              <a:t>Getter</a:t>
            </a:r>
            <a:r>
              <a:rPr lang="pt-BR" b="1" dirty="0">
                <a:solidFill>
                  <a:srgbClr val="666666"/>
                </a:solidFill>
              </a:rPr>
              <a:t> </a:t>
            </a:r>
            <a:r>
              <a:rPr lang="pt-BR" b="1" dirty="0" err="1">
                <a:solidFill>
                  <a:srgbClr val="666666"/>
                </a:solidFill>
              </a:rPr>
              <a:t>and</a:t>
            </a:r>
            <a:r>
              <a:rPr lang="pt-BR" b="1" dirty="0">
                <a:solidFill>
                  <a:srgbClr val="666666"/>
                </a:solidFill>
              </a:rPr>
              <a:t> </a:t>
            </a:r>
            <a:r>
              <a:rPr lang="pt-BR" b="1" dirty="0" err="1" smtClean="0">
                <a:solidFill>
                  <a:srgbClr val="666666"/>
                </a:solidFill>
              </a:rPr>
              <a:t>Setter</a:t>
            </a:r>
            <a:r>
              <a:rPr lang="pt-BR" dirty="0" smtClean="0">
                <a:solidFill>
                  <a:srgbClr val="666666"/>
                </a:solidFill>
              </a:rPr>
              <a:t>:  </a:t>
            </a:r>
            <a:r>
              <a:rPr lang="pt-BR" dirty="0">
                <a:solidFill>
                  <a:srgbClr val="666666"/>
                </a:solidFill>
              </a:rPr>
              <a:t>Modo em que implementamos a injeção de dependência na definição dos </a:t>
            </a:r>
            <a:r>
              <a:rPr lang="pt-BR" dirty="0" err="1">
                <a:solidFill>
                  <a:srgbClr val="666666"/>
                </a:solidFill>
              </a:rPr>
              <a:t>Gets</a:t>
            </a:r>
            <a:r>
              <a:rPr lang="pt-BR" dirty="0">
                <a:solidFill>
                  <a:srgbClr val="666666"/>
                </a:solidFill>
              </a:rPr>
              <a:t> e Sets das classes;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>
                <a:solidFill>
                  <a:srgbClr val="666666"/>
                </a:solidFill>
              </a:rPr>
              <a:t>Interface </a:t>
            </a:r>
            <a:r>
              <a:rPr lang="pt-BR" b="1" dirty="0" err="1" smtClean="0">
                <a:solidFill>
                  <a:srgbClr val="666666"/>
                </a:solidFill>
              </a:rPr>
              <a:t>Implementation</a:t>
            </a:r>
            <a:r>
              <a:rPr lang="pt-BR" dirty="0" smtClean="0">
                <a:solidFill>
                  <a:srgbClr val="666666"/>
                </a:solidFill>
              </a:rPr>
              <a:t>: Modo </a:t>
            </a:r>
            <a:r>
              <a:rPr lang="pt-BR" dirty="0">
                <a:solidFill>
                  <a:srgbClr val="666666"/>
                </a:solidFill>
              </a:rPr>
              <a:t>em que se usa a definição de Interfaces para realizar a injeção de dependência</a:t>
            </a:r>
            <a:r>
              <a:rPr lang="pt-BR" dirty="0" smtClean="0">
                <a:solidFill>
                  <a:srgbClr val="666666"/>
                </a:solidFill>
              </a:rPr>
              <a:t>;</a:t>
            </a:r>
            <a:endParaRPr lang="pt-BR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Implementação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5680" y="2467670"/>
            <a:ext cx="10651790" cy="383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         </a:t>
            </a:r>
            <a:r>
              <a:rPr lang="pt-BR" b="1" dirty="0" err="1" smtClean="0">
                <a:solidFill>
                  <a:srgbClr val="666666"/>
                </a:solidFill>
              </a:rPr>
              <a:t>Getter</a:t>
            </a:r>
            <a:r>
              <a:rPr lang="pt-BR" b="1" dirty="0" smtClean="0">
                <a:solidFill>
                  <a:srgbClr val="666666"/>
                </a:solidFill>
              </a:rPr>
              <a:t> </a:t>
            </a:r>
            <a:r>
              <a:rPr lang="pt-BR" b="1" dirty="0">
                <a:solidFill>
                  <a:srgbClr val="666666"/>
                </a:solidFill>
              </a:rPr>
              <a:t>e </a:t>
            </a:r>
            <a:r>
              <a:rPr lang="pt-BR" b="1" dirty="0" err="1" smtClean="0">
                <a:solidFill>
                  <a:srgbClr val="666666"/>
                </a:solidFill>
              </a:rPr>
              <a:t>Setter</a:t>
            </a:r>
            <a:r>
              <a:rPr lang="pt-BR" b="1" dirty="0" smtClean="0">
                <a:solidFill>
                  <a:srgbClr val="666666"/>
                </a:solidFill>
              </a:rPr>
              <a:t>		</a:t>
            </a:r>
            <a:r>
              <a:rPr lang="pt-BR" b="1" dirty="0">
                <a:solidFill>
                  <a:srgbClr val="666666"/>
                </a:solidFill>
              </a:rPr>
              <a:t> </a:t>
            </a:r>
            <a:r>
              <a:rPr lang="pt-BR" b="1" dirty="0" smtClean="0">
                <a:solidFill>
                  <a:srgbClr val="666666"/>
                </a:solidFill>
              </a:rPr>
              <a:t>               Construtor 			    Interface</a:t>
            </a: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b="1" dirty="0" smtClean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4" y="3143695"/>
            <a:ext cx="2981325" cy="2133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896" y="3143695"/>
            <a:ext cx="3533775" cy="19907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172" y="3143695"/>
            <a:ext cx="36861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Ciclos de vida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96663" y="2212488"/>
            <a:ext cx="9068059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 smtClean="0">
                <a:solidFill>
                  <a:srgbClr val="666666"/>
                </a:solidFill>
              </a:rPr>
              <a:t>Singleton</a:t>
            </a:r>
            <a:r>
              <a:rPr lang="pt-BR" dirty="0" smtClean="0">
                <a:solidFill>
                  <a:srgbClr val="666666"/>
                </a:solidFill>
              </a:rPr>
              <a:t>: </a:t>
            </a:r>
            <a:r>
              <a:rPr lang="pt-BR" dirty="0">
                <a:solidFill>
                  <a:srgbClr val="666666"/>
                </a:solidFill>
              </a:rPr>
              <a:t>Um objeto do serviço é criado e fornecido para todas as requisições. Assim, todas as requisições obtém o mesmo objeto</a:t>
            </a:r>
            <a:r>
              <a:rPr lang="pt-BR" dirty="0" smtClean="0">
                <a:solidFill>
                  <a:srgbClr val="666666"/>
                </a:solidFill>
              </a:rPr>
              <a:t>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 smtClean="0">
                <a:solidFill>
                  <a:srgbClr val="666666"/>
                </a:solidFill>
              </a:rPr>
              <a:t>Transient</a:t>
            </a:r>
            <a:r>
              <a:rPr lang="pt-BR" dirty="0" smtClean="0">
                <a:solidFill>
                  <a:srgbClr val="666666"/>
                </a:solidFill>
              </a:rPr>
              <a:t>: Sempre </a:t>
            </a:r>
            <a:r>
              <a:rPr lang="pt-BR" dirty="0">
                <a:solidFill>
                  <a:srgbClr val="666666"/>
                </a:solidFill>
              </a:rPr>
              <a:t>gerará uma nova instância para cada item encontrado que possua tal dependência, ou seja, se houver 5 dependências serão 5 instâncias </a:t>
            </a:r>
            <a:r>
              <a:rPr lang="pt-BR" dirty="0" smtClean="0">
                <a:solidFill>
                  <a:srgbClr val="666666"/>
                </a:solidFill>
              </a:rPr>
              <a:t>diferentes;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 smtClean="0">
                <a:solidFill>
                  <a:srgbClr val="666666"/>
                </a:solidFill>
              </a:rPr>
              <a:t>Scoped</a:t>
            </a:r>
            <a:r>
              <a:rPr lang="pt-BR" dirty="0" smtClean="0">
                <a:solidFill>
                  <a:srgbClr val="666666"/>
                </a:solidFill>
              </a:rPr>
              <a:t>: difere da </a:t>
            </a:r>
            <a:r>
              <a:rPr lang="pt-BR" dirty="0" err="1">
                <a:solidFill>
                  <a:srgbClr val="666666"/>
                </a:solidFill>
              </a:rPr>
              <a:t>Transient</a:t>
            </a:r>
            <a:r>
              <a:rPr lang="pt-BR" dirty="0">
                <a:solidFill>
                  <a:srgbClr val="666666"/>
                </a:solidFill>
              </a:rPr>
              <a:t> que garante que em uma requisição seja criada </a:t>
            </a:r>
            <a:r>
              <a:rPr lang="pt-BR" dirty="0" smtClean="0">
                <a:solidFill>
                  <a:srgbClr val="666666"/>
                </a:solidFill>
              </a:rPr>
              <a:t>uma </a:t>
            </a:r>
            <a:r>
              <a:rPr lang="pt-BR" dirty="0">
                <a:solidFill>
                  <a:srgbClr val="666666"/>
                </a:solidFill>
              </a:rPr>
              <a:t>instância de </a:t>
            </a:r>
            <a:r>
              <a:rPr lang="pt-BR" dirty="0" smtClean="0">
                <a:solidFill>
                  <a:srgbClr val="666666"/>
                </a:solidFill>
              </a:rPr>
              <a:t>uma </a:t>
            </a:r>
            <a:r>
              <a:rPr lang="pt-BR" dirty="0">
                <a:solidFill>
                  <a:srgbClr val="666666"/>
                </a:solidFill>
              </a:rPr>
              <a:t>classe onde se houver outras dependências, seja utilizada essa única instância pra todas, renovando somente nas requisições subsequentes, mas, mantendo essa obrigatoriedade.</a:t>
            </a:r>
            <a:endParaRPr lang="pt-BR" dirty="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Ciclos de vida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96663" y="2212488"/>
            <a:ext cx="9068059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Dar exemplos e configurar</a:t>
            </a:r>
            <a:endParaRPr lang="pt-BR" dirty="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6" y="2088702"/>
            <a:ext cx="9008611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Os princípios SOLID devem ser aplicados para se obter os </a:t>
            </a:r>
            <a:r>
              <a:rPr lang="pt-BR" b="1" u="sng" dirty="0">
                <a:solidFill>
                  <a:srgbClr val="666666"/>
                </a:solidFill>
              </a:rPr>
              <a:t>benefícios da orientação a objetos</a:t>
            </a:r>
            <a:r>
              <a:rPr lang="pt-BR" dirty="0">
                <a:solidFill>
                  <a:srgbClr val="666666"/>
                </a:solidFill>
              </a:rPr>
              <a:t>, tais como: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Seja fácil de se manter, adaptar e se ajustar às alterações de escopo;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Seja testável e de fácil entendimento;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Seja extensível para alterações com o menor esforço necessário;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Que forneça o máximo de reaproveitamento;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Que permaneça o máximo de tempo possível em utilização.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SOLID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6" y="2044098"/>
            <a:ext cx="8556751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Utilizando os princípios SOLID é possível </a:t>
            </a:r>
            <a:r>
              <a:rPr lang="pt-BR" b="1" u="sng" dirty="0">
                <a:solidFill>
                  <a:srgbClr val="666666"/>
                </a:solidFill>
              </a:rPr>
              <a:t>evitar problemas muito comuns</a:t>
            </a:r>
            <a:r>
              <a:rPr lang="pt-BR" dirty="0">
                <a:solidFill>
                  <a:srgbClr val="666666"/>
                </a:solidFill>
              </a:rPr>
              <a:t>: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Dificuldade na </a:t>
            </a:r>
            <a:r>
              <a:rPr lang="pt-BR" dirty="0" err="1">
                <a:solidFill>
                  <a:srgbClr val="666666"/>
                </a:solidFill>
              </a:rPr>
              <a:t>testabilidade</a:t>
            </a:r>
            <a:r>
              <a:rPr lang="pt-BR" dirty="0">
                <a:solidFill>
                  <a:srgbClr val="666666"/>
                </a:solidFill>
              </a:rPr>
              <a:t> / criação de testes de unidade;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Código macarrônico, sem estrutura ou padrão;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Dificuldades de isolar funcionalidades;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Duplicação de código, uma alteração precisa ser feita em N pontos;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Fragilidade, o código quebra facilmente em vários pontos após alguma mudança.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SOLID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4" y="1946804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Single </a:t>
            </a:r>
            <a:r>
              <a:rPr lang="pt-BR" dirty="0" err="1">
                <a:solidFill>
                  <a:srgbClr val="666666"/>
                </a:solidFill>
              </a:rPr>
              <a:t>Responsibility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Principle</a:t>
            </a:r>
            <a:r>
              <a:rPr lang="pt-BR" dirty="0">
                <a:solidFill>
                  <a:srgbClr val="666666"/>
                </a:solidFill>
              </a:rPr>
              <a:t>, também conhecido como </a:t>
            </a:r>
            <a:r>
              <a:rPr lang="pt-BR" b="1" u="sng" dirty="0">
                <a:solidFill>
                  <a:srgbClr val="666666"/>
                </a:solidFill>
              </a:rPr>
              <a:t>Princípio da Responsabilidade Única</a:t>
            </a:r>
            <a:r>
              <a:rPr lang="pt-BR" dirty="0">
                <a:solidFill>
                  <a:srgbClr val="666666"/>
                </a:solidFill>
              </a:rPr>
              <a:t>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46" name="Picture 2" descr="SOLID - Single Responsibility Principle - S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39" y="2574686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363083" y="4470162"/>
            <a:ext cx="133521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Editar Filiado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52314" y="5320939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>
                <a:solidFill>
                  <a:srgbClr val="666666"/>
                </a:solidFill>
              </a:rPr>
              <a:t>Uma classe deve ter um, e apenas um, motivo para ser </a:t>
            </a:r>
            <a:r>
              <a:rPr lang="pt-BR" b="1" dirty="0" smtClean="0">
                <a:solidFill>
                  <a:srgbClr val="666666"/>
                </a:solidFill>
              </a:rPr>
              <a:t>modificada.</a:t>
            </a:r>
            <a:endParaRPr lang="pt-BR" b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4" y="1946804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Cada </a:t>
            </a:r>
            <a:r>
              <a:rPr lang="pt-BR" b="1" u="sng" dirty="0">
                <a:solidFill>
                  <a:srgbClr val="666666"/>
                </a:solidFill>
              </a:rPr>
              <a:t>responsabilidade</a:t>
            </a:r>
            <a:r>
              <a:rPr lang="pt-BR" dirty="0">
                <a:solidFill>
                  <a:srgbClr val="666666"/>
                </a:solidFill>
              </a:rPr>
              <a:t> deve ser uma </a:t>
            </a:r>
            <a:r>
              <a:rPr lang="pt-BR" b="1" u="sng" dirty="0">
                <a:solidFill>
                  <a:srgbClr val="666666"/>
                </a:solidFill>
              </a:rPr>
              <a:t>classe</a:t>
            </a:r>
            <a:r>
              <a:rPr lang="pt-BR" dirty="0">
                <a:solidFill>
                  <a:srgbClr val="666666"/>
                </a:solidFill>
              </a:rPr>
              <a:t>, porque uma responsabilidade é um eixo de mudança.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52310" y="3131388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que não fazer:</a:t>
            </a:r>
            <a:endParaRPr lang="pt-BR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24" y="3772877"/>
            <a:ext cx="6943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71907" y="2743150"/>
            <a:ext cx="3689498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Complexidade do código </a:t>
            </a:r>
            <a:r>
              <a:rPr lang="pt-BR" dirty="0" smtClean="0">
                <a:solidFill>
                  <a:srgbClr val="666666"/>
                </a:solidFill>
              </a:rPr>
              <a:t>reduzida;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Facilitação </a:t>
            </a:r>
            <a:r>
              <a:rPr lang="pt-BR" dirty="0">
                <a:solidFill>
                  <a:srgbClr val="666666"/>
                </a:solidFill>
              </a:rPr>
              <a:t>da legibilidade;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Redução de acoplamento;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Código limpo e testável;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Facilidade de </a:t>
            </a:r>
            <a:r>
              <a:rPr lang="pt-BR" dirty="0" smtClean="0">
                <a:solidFill>
                  <a:srgbClr val="666666"/>
                </a:solidFill>
              </a:rPr>
              <a:t>evolução.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06" y="2727226"/>
            <a:ext cx="5762625" cy="27241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67269" y="2058886"/>
            <a:ext cx="368949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Como deveria ser:</a:t>
            </a:r>
          </a:p>
        </p:txBody>
      </p:sp>
    </p:spTree>
    <p:extLst>
      <p:ext uri="{BB962C8B-B14F-4D97-AF65-F5344CB8AC3E}">
        <p14:creationId xmlns:p14="http://schemas.microsoft.com/office/powerpoint/2010/main" val="15007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Open </a:t>
            </a:r>
            <a:r>
              <a:rPr lang="pt-BR" dirty="0" err="1">
                <a:solidFill>
                  <a:srgbClr val="666666"/>
                </a:solidFill>
              </a:rPr>
              <a:t>Closed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Principle</a:t>
            </a:r>
            <a:r>
              <a:rPr lang="pt-BR" dirty="0">
                <a:solidFill>
                  <a:srgbClr val="666666"/>
                </a:solidFill>
              </a:rPr>
              <a:t>, também conhecido como </a:t>
            </a:r>
            <a:r>
              <a:rPr lang="pt-BR" b="1" u="sng" dirty="0">
                <a:solidFill>
                  <a:srgbClr val="666666"/>
                </a:solidFill>
              </a:rPr>
              <a:t>Princípio do Aberto Fechado</a:t>
            </a:r>
            <a:r>
              <a:rPr lang="pt-BR" dirty="0" smtClean="0">
                <a:solidFill>
                  <a:srgbClr val="666666"/>
                </a:solidFill>
              </a:rPr>
              <a:t>. </a:t>
            </a:r>
            <a:r>
              <a:rPr lang="pt-BR" dirty="0">
                <a:solidFill>
                  <a:srgbClr val="666666"/>
                </a:solidFill>
              </a:rPr>
              <a:t>Entidades de software (classes, módulos, funções, </a:t>
            </a:r>
            <a:r>
              <a:rPr lang="pt-BR" dirty="0" err="1">
                <a:solidFill>
                  <a:srgbClr val="666666"/>
                </a:solidFill>
              </a:rPr>
              <a:t>etc</a:t>
            </a:r>
            <a:r>
              <a:rPr lang="pt-BR" dirty="0">
                <a:solidFill>
                  <a:srgbClr val="666666"/>
                </a:solidFill>
              </a:rPr>
              <a:t>) devem estar abertas para </a:t>
            </a:r>
            <a:r>
              <a:rPr lang="pt-BR" b="1" u="sng" dirty="0">
                <a:solidFill>
                  <a:srgbClr val="666666"/>
                </a:solidFill>
              </a:rPr>
              <a:t>extensão</a:t>
            </a:r>
            <a:r>
              <a:rPr lang="pt-BR" dirty="0">
                <a:solidFill>
                  <a:srgbClr val="666666"/>
                </a:solidFill>
              </a:rPr>
              <a:t>, mas fechadas para </a:t>
            </a:r>
            <a:r>
              <a:rPr lang="pt-BR" b="1" u="sng" dirty="0">
                <a:solidFill>
                  <a:srgbClr val="666666"/>
                </a:solidFill>
              </a:rPr>
              <a:t>modificação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52315" y="4469788"/>
            <a:ext cx="855675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Quando uma funcionalidade </a:t>
            </a:r>
            <a:r>
              <a:rPr lang="pt-BR" dirty="0">
                <a:solidFill>
                  <a:srgbClr val="666666"/>
                </a:solidFill>
              </a:rPr>
              <a:t>precisar ser </a:t>
            </a:r>
            <a:r>
              <a:rPr lang="pt-BR" dirty="0" smtClean="0">
                <a:solidFill>
                  <a:srgbClr val="666666"/>
                </a:solidFill>
              </a:rPr>
              <a:t>adicionada </a:t>
            </a:r>
            <a:r>
              <a:rPr lang="pt-BR" dirty="0">
                <a:solidFill>
                  <a:srgbClr val="666666"/>
                </a:solidFill>
              </a:rPr>
              <a:t>é esperado que as existentes sejam estendidas </a:t>
            </a:r>
            <a:r>
              <a:rPr lang="pt-BR" dirty="0" smtClean="0">
                <a:solidFill>
                  <a:srgbClr val="666666"/>
                </a:solidFill>
              </a:rPr>
              <a:t>e </a:t>
            </a:r>
            <a:r>
              <a:rPr lang="pt-BR" dirty="0">
                <a:solidFill>
                  <a:srgbClr val="666666"/>
                </a:solidFill>
              </a:rPr>
              <a:t>não alteradas, assim o código original permanece intacto e confiável enquanto as novas são implementadas através de extensibilidade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>
              <a:solidFill>
                <a:srgbClr val="666666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52315" y="4077648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Extensibilidade:</a:t>
            </a:r>
            <a:endParaRPr lang="pt-BR" b="1" u="sng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55" y="2336948"/>
            <a:ext cx="7000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5046</TotalTime>
  <Words>1393</Words>
  <Application>Microsoft Office PowerPoint</Application>
  <PresentationFormat>Widescreen</PresentationFormat>
  <Paragraphs>144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Calibri</vt:lpstr>
      <vt:lpstr>Tema do Office</vt:lpstr>
      <vt:lpstr>DEPENDENCY INJECTION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Convenções e padronizações de codificação</dc:title>
  <dc:creator>SAMUEL SHERRER LUNA FLORES</dc:creator>
  <cp:lastModifiedBy>Albertt Aurelio Arthur dos Santos</cp:lastModifiedBy>
  <cp:revision>201</cp:revision>
  <dcterms:modified xsi:type="dcterms:W3CDTF">2019-07-12T12:49:10Z</dcterms:modified>
</cp:coreProperties>
</file>