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74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5AB7CA-6BB3-4D86-909D-68B41CE78C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559A6A-5AA6-4DF0-8694-6485751A0B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CE43-0992-42BD-A153-EAFED909AFB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59FF37-CD16-4E37-9741-C24C8B517B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A4EBDE-9332-4722-9879-561FC20A55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667B0-AC95-4E9D-8777-022FFCA5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24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E9EDF-E5FF-40E1-B087-427A884D6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C8998-1982-4EBD-B56F-8E0C6112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531BA-1AB5-46A6-8211-861DCC28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491C4-5F91-4FC7-BD1B-0D20410D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338A9-B061-4F89-B84A-80D6B1AC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844E4-F055-4003-A1F3-81475ABA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8A7E4-E524-4371-BE12-9870758D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54C8F-7693-486D-A68D-DA7B6ADF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49F25-E687-4191-83A6-08D7D60B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582D2-5B9A-4930-803A-2DD1572F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33FE9-5DB8-436F-B6C1-5D1D9893A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65610-4AC7-4585-972A-B5A4AE767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47708-538B-44D7-AE27-A3C591E8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7C589-0DC4-48EA-802C-13EF570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705DF-E04E-45FF-B7CA-8EEA3604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5BC51-44FB-423B-A237-E6AEC39E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9E77-97D0-4729-92AB-1D0620BE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7B83A-B405-4EEF-985C-A727CF26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959BF-AC8B-40A5-BD10-F0D7414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7D16B-F5AD-4CC0-BCC4-4D49F183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0BA0C-2E92-46DA-BF03-37245B61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563E6-8C81-4D5E-A1BB-2346E7AF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56519-526B-4C05-95B3-2548E655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210B7-B41D-48D7-80DE-06E87C19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262B2-0A77-4EAD-8D07-02E1A98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1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604A-41C5-4D78-AC88-AD9F6E66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3857C-EB4A-46D5-9E08-602692348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C74C9-BB4E-4400-80C8-A62363A1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09CAF-EBAE-49BD-A6A2-AFD1ADD0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BB90F-AAE0-4436-BD70-47EA6661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B6190-1B3B-4F17-A486-A13EB6F6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BEB7E-D9E6-471C-AE45-95B9FFB8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80827-6D20-4052-BE6C-9A2DD676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00A577-5F55-4E0B-96B5-9314B397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8A3905-B34F-4E92-B647-3CE409CD5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2F4ACD-585F-4290-8145-53691EF3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E7752C-4E76-4F9F-91AE-0E5676E8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607298-5741-4398-8C2D-D338C12C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C9AEA-4E2B-4E0F-87FB-48CE3105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3D433-199C-4A33-B144-EB258440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52061-256D-4DC7-ADE8-AABE8697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EFB12-DD61-4671-A0B6-B1EE6224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A09DC0-7611-48F0-82E1-B5847A3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2554A2-22E9-4F22-A4ED-505B65BF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761520-375D-40E2-8EEE-667E58E5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1451D-3AA9-4AE3-BA14-7168B595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9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C84C-D86D-4128-AB64-81F60822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DE997-600D-49E4-8817-8FFFDA08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42CEE-5F4A-45C5-ACFD-CA74EF8D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4D952-924D-418F-A9C7-5B6E832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F4D6D-3F61-4029-BCC5-BD4FE6E6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0951E-8FFA-42CB-80C2-3FB2990C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7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0E0C-B1F9-415E-9E4B-25811A93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287ADE-D3B6-48DB-B138-0CE51BE26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71171-826A-48CE-A52A-BE895F66C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C9EA4-4325-48BE-8160-3747C38A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5326D-4ED8-4EF6-A07E-5A6FC5DF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5F896-02A6-4AE0-AA20-CC00D144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278765-3574-4BBD-A67E-3658B0BB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8DE0E-2514-481B-891D-5D86AFF6F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3E121-B8CC-42F6-AB50-EF913FF2A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F36E-6342-402D-B005-A48FDBF89368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04F8E-5890-43EE-9CBF-8F3B6D88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F6763-10F7-4DD0-A392-EB280BBBF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C1D9-0476-43B0-B1EB-7F4E95CB5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4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9855D7-384E-46E5-B32E-5AC9FB9CBEC2}"/>
              </a:ext>
            </a:extLst>
          </p:cNvPr>
          <p:cNvSpPr txBox="1"/>
          <p:nvPr/>
        </p:nvSpPr>
        <p:spPr>
          <a:xfrm>
            <a:off x="2883876" y="190055"/>
            <a:ext cx="67876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8D</a:t>
            </a:r>
            <a:r>
              <a:rPr lang="zh-CN" altLang="en-US" sz="2500" b="1" dirty="0"/>
              <a:t>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D8C2F3-8E5A-436E-9BC5-5E95DEAA1E22}"/>
              </a:ext>
            </a:extLst>
          </p:cNvPr>
          <p:cNvSpPr txBox="1"/>
          <p:nvPr/>
        </p:nvSpPr>
        <p:spPr>
          <a:xfrm>
            <a:off x="4853353" y="1441939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1D-</a:t>
            </a:r>
            <a:r>
              <a:rPr lang="zh-CN" altLang="en-US" dirty="0"/>
              <a:t>成立团队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680DC-88DE-42F6-8356-5BBB2FF3FC1D}"/>
              </a:ext>
            </a:extLst>
          </p:cNvPr>
          <p:cNvSpPr txBox="1"/>
          <p:nvPr/>
        </p:nvSpPr>
        <p:spPr>
          <a:xfrm>
            <a:off x="4853353" y="2022231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2D-</a:t>
            </a:r>
            <a:r>
              <a:rPr lang="zh-CN" altLang="en-US" dirty="0"/>
              <a:t>定义问题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322E1C-C0E1-4346-B8DD-B5B723DB2674}"/>
              </a:ext>
            </a:extLst>
          </p:cNvPr>
          <p:cNvSpPr txBox="1"/>
          <p:nvPr/>
        </p:nvSpPr>
        <p:spPr>
          <a:xfrm>
            <a:off x="4853353" y="2602523"/>
            <a:ext cx="212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3D-</a:t>
            </a:r>
            <a:r>
              <a:rPr lang="zh-CN" altLang="en-US" dirty="0"/>
              <a:t>制定临时措施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3DFFD3-1B35-44A1-BC2A-E0B1CF80613E}"/>
              </a:ext>
            </a:extLst>
          </p:cNvPr>
          <p:cNvSpPr txBox="1"/>
          <p:nvPr/>
        </p:nvSpPr>
        <p:spPr>
          <a:xfrm>
            <a:off x="4853353" y="3182815"/>
            <a:ext cx="23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4D-</a:t>
            </a:r>
            <a:r>
              <a:rPr lang="zh-CN" altLang="en-US" dirty="0"/>
              <a:t>原因分析及验证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F7D19C-B648-4A7F-BD44-A1B315FDF4E9}"/>
              </a:ext>
            </a:extLst>
          </p:cNvPr>
          <p:cNvSpPr txBox="1"/>
          <p:nvPr/>
        </p:nvSpPr>
        <p:spPr>
          <a:xfrm>
            <a:off x="4853353" y="37631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5D-</a:t>
            </a:r>
            <a:r>
              <a:rPr lang="zh-CN" altLang="en-US" dirty="0"/>
              <a:t>制定改善对策及初步验证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0403EB-2AAC-4266-B8A9-7DA59A007675}"/>
              </a:ext>
            </a:extLst>
          </p:cNvPr>
          <p:cNvSpPr txBox="1"/>
          <p:nvPr/>
        </p:nvSpPr>
        <p:spPr>
          <a:xfrm>
            <a:off x="4853353" y="434339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6D-</a:t>
            </a:r>
            <a:r>
              <a:rPr lang="zh-CN" altLang="en-US" dirty="0"/>
              <a:t>执行改善措施及效果验证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EEE4FD-79A6-438C-896E-ABEDD7852E8C}"/>
              </a:ext>
            </a:extLst>
          </p:cNvPr>
          <p:cNvSpPr txBox="1"/>
          <p:nvPr/>
        </p:nvSpPr>
        <p:spPr>
          <a:xfrm>
            <a:off x="4853352" y="49236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7D-</a:t>
            </a:r>
            <a:r>
              <a:rPr lang="zh-CN" altLang="en-US" dirty="0"/>
              <a:t>预防再发生（标准化）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D2BF39-F393-4F69-8CF8-0967164435D6}"/>
              </a:ext>
            </a:extLst>
          </p:cNvPr>
          <p:cNvSpPr txBox="1"/>
          <p:nvPr/>
        </p:nvSpPr>
        <p:spPr>
          <a:xfrm>
            <a:off x="4853351" y="5503983"/>
            <a:ext cx="284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8D-</a:t>
            </a:r>
            <a:r>
              <a:rPr lang="zh-CN" altLang="en-US" dirty="0"/>
              <a:t>团队祝贺（财务结余）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50C56D-F480-491D-B2BD-9987EB643BD7}"/>
              </a:ext>
            </a:extLst>
          </p:cNvPr>
          <p:cNvSpPr txBox="1"/>
          <p:nvPr/>
        </p:nvSpPr>
        <p:spPr>
          <a:xfrm>
            <a:off x="1283676" y="3228981"/>
            <a:ext cx="214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客户投诉</a:t>
            </a:r>
            <a:endParaRPr lang="en-US" altLang="zh-CN" dirty="0"/>
          </a:p>
          <a:p>
            <a:r>
              <a:rPr lang="zh-CN" altLang="en-US" dirty="0"/>
              <a:t>内部投诉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F05012-6651-402D-8C61-9FE4CA32818C}"/>
              </a:ext>
            </a:extLst>
          </p:cNvPr>
          <p:cNvSpPr txBox="1"/>
          <p:nvPr/>
        </p:nvSpPr>
        <p:spPr>
          <a:xfrm>
            <a:off x="10011507" y="3228981"/>
            <a:ext cx="136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问题解决</a:t>
            </a:r>
            <a:endParaRPr lang="en-US" altLang="zh-CN" dirty="0"/>
          </a:p>
          <a:p>
            <a:r>
              <a:rPr lang="zh-CN" altLang="en-US" dirty="0"/>
              <a:t>客户满意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A69F603-77A6-4C23-8B62-900FCF8E56F6}"/>
              </a:ext>
            </a:extLst>
          </p:cNvPr>
          <p:cNvSpPr/>
          <p:nvPr/>
        </p:nvSpPr>
        <p:spPr>
          <a:xfrm>
            <a:off x="4396153" y="731358"/>
            <a:ext cx="3868615" cy="593658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AE55038-EAA6-4728-978B-84F479E08619}"/>
              </a:ext>
            </a:extLst>
          </p:cNvPr>
          <p:cNvSpPr/>
          <p:nvPr/>
        </p:nvSpPr>
        <p:spPr>
          <a:xfrm>
            <a:off x="3068515" y="3235568"/>
            <a:ext cx="1037492" cy="7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0219CA8-64F7-49B4-B96B-B0CC5E27ABA6}"/>
              </a:ext>
            </a:extLst>
          </p:cNvPr>
          <p:cNvSpPr/>
          <p:nvPr/>
        </p:nvSpPr>
        <p:spPr>
          <a:xfrm>
            <a:off x="8502159" y="3235568"/>
            <a:ext cx="1037492" cy="7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16710CB-296F-45FC-91E1-46C81600AFEE}"/>
              </a:ext>
            </a:extLst>
          </p:cNvPr>
          <p:cNvSpPr/>
          <p:nvPr/>
        </p:nvSpPr>
        <p:spPr>
          <a:xfrm>
            <a:off x="1022837" y="2989494"/>
            <a:ext cx="1626577" cy="114294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D869E10-9F19-4FC5-8893-4E5A182329D3}"/>
              </a:ext>
            </a:extLst>
          </p:cNvPr>
          <p:cNvSpPr/>
          <p:nvPr/>
        </p:nvSpPr>
        <p:spPr>
          <a:xfrm>
            <a:off x="9777042" y="2989493"/>
            <a:ext cx="1626577" cy="114294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D72A33-ECD1-2C45-8F05-D3CD4642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75" y="3956048"/>
            <a:ext cx="2968512" cy="28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8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A1C00D-33D5-4921-85DA-834EEBD4ED31}"/>
              </a:ext>
            </a:extLst>
          </p:cNvPr>
          <p:cNvSpPr txBox="1"/>
          <p:nvPr/>
        </p:nvSpPr>
        <p:spPr>
          <a:xfrm>
            <a:off x="1341118" y="618667"/>
            <a:ext cx="53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7D </a:t>
            </a:r>
            <a:r>
              <a:rPr lang="zh-CN" altLang="en-US" dirty="0"/>
              <a:t>标准化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BDF80-EDDC-454F-8EB5-042550472451}"/>
              </a:ext>
            </a:extLst>
          </p:cNvPr>
          <p:cNvSpPr txBox="1"/>
          <p:nvPr/>
        </p:nvSpPr>
        <p:spPr>
          <a:xfrm>
            <a:off x="3428999" y="1957495"/>
            <a:ext cx="5334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需考虑的问题：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修改管理制度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作业方法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作业程序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设计规范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7171AF-5BF7-44F5-8F20-F4A9300745FA}"/>
              </a:ext>
            </a:extLst>
          </p:cNvPr>
          <p:cNvSpPr txBox="1"/>
          <p:nvPr/>
        </p:nvSpPr>
        <p:spPr>
          <a:xfrm>
            <a:off x="1844040" y="4662618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提供修改的证据：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将</a:t>
            </a:r>
            <a:r>
              <a:rPr lang="en-US" altLang="zh-CN" dirty="0"/>
              <a:t>《</a:t>
            </a:r>
            <a:r>
              <a:rPr lang="zh-CN" altLang="en-US" dirty="0"/>
              <a:t>**</a:t>
            </a:r>
            <a:r>
              <a:rPr lang="en-US" altLang="zh-CN" dirty="0"/>
              <a:t>》</a:t>
            </a:r>
            <a:r>
              <a:rPr lang="zh-CN" altLang="en-US" dirty="0"/>
              <a:t>文件中的**改为**</a:t>
            </a:r>
            <a:r>
              <a:rPr lang="en-US" altLang="zh-CN" dirty="0"/>
              <a:t>	</a:t>
            </a:r>
            <a:r>
              <a:rPr lang="zh-CN" altLang="en-US" dirty="0"/>
              <a:t>责任人：***  计划完成日期：***</a:t>
            </a:r>
          </a:p>
        </p:txBody>
      </p:sp>
    </p:spTree>
    <p:extLst>
      <p:ext uri="{BB962C8B-B14F-4D97-AF65-F5344CB8AC3E}">
        <p14:creationId xmlns:p14="http://schemas.microsoft.com/office/powerpoint/2010/main" val="380683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A1C00D-33D5-4921-85DA-834EEBD4ED31}"/>
              </a:ext>
            </a:extLst>
          </p:cNvPr>
          <p:cNvSpPr txBox="1"/>
          <p:nvPr/>
        </p:nvSpPr>
        <p:spPr>
          <a:xfrm>
            <a:off x="1341118" y="618667"/>
            <a:ext cx="53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8D </a:t>
            </a:r>
            <a:r>
              <a:rPr lang="zh-CN" altLang="en-US" dirty="0"/>
              <a:t>财务结余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BDF80-EDDC-454F-8EB5-042550472451}"/>
              </a:ext>
            </a:extLst>
          </p:cNvPr>
          <p:cNvSpPr txBox="1"/>
          <p:nvPr/>
        </p:nvSpPr>
        <p:spPr>
          <a:xfrm>
            <a:off x="1709927" y="1549051"/>
            <a:ext cx="5334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需考虑的问题：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通过改善措施，未来一年可能给公司带来的结余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不良品降低计算成本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产能提高则计算利润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考虑投入的增加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数据有来源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7171AF-5BF7-44F5-8F20-F4A9300745FA}"/>
              </a:ext>
            </a:extLst>
          </p:cNvPr>
          <p:cNvSpPr txBox="1"/>
          <p:nvPr/>
        </p:nvSpPr>
        <p:spPr>
          <a:xfrm>
            <a:off x="1709927" y="3864429"/>
            <a:ext cx="850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财务结余</a:t>
            </a:r>
            <a:r>
              <a:rPr lang="en-US" altLang="zh-CN" dirty="0"/>
              <a:t>=</a:t>
            </a:r>
            <a:r>
              <a:rPr lang="zh-CN" altLang="en-US" dirty="0"/>
              <a:t>（改善前</a:t>
            </a:r>
            <a:r>
              <a:rPr lang="en-US" altLang="zh-CN" dirty="0"/>
              <a:t>-</a:t>
            </a:r>
            <a:r>
              <a:rPr lang="zh-CN" altLang="en-US" dirty="0"/>
              <a:t>改善后）</a:t>
            </a:r>
            <a:r>
              <a:rPr lang="en-US" altLang="zh-CN" dirty="0"/>
              <a:t>*</a:t>
            </a:r>
            <a:r>
              <a:rPr lang="zh-CN" altLang="en-US" dirty="0"/>
              <a:t>月产量</a:t>
            </a:r>
            <a:r>
              <a:rPr lang="en-US" altLang="zh-CN" dirty="0"/>
              <a:t>*12</a:t>
            </a:r>
            <a:r>
              <a:rPr lang="zh-CN" altLang="en-US" dirty="0"/>
              <a:t>个月</a:t>
            </a:r>
            <a:r>
              <a:rPr lang="en-US" altLang="zh-CN" dirty="0"/>
              <a:t>*</a:t>
            </a:r>
            <a:r>
              <a:rPr lang="zh-CN" altLang="en-US" dirty="0"/>
              <a:t>单价</a:t>
            </a:r>
            <a:r>
              <a:rPr lang="en-US" altLang="zh-CN" dirty="0"/>
              <a:t>*</a:t>
            </a:r>
            <a:r>
              <a:rPr lang="zh-CN" altLang="en-US" dirty="0"/>
              <a:t>项目所需投资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直接材料节省；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直接人工节省；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直接设备</a:t>
            </a:r>
            <a:r>
              <a:rPr lang="en-US" altLang="zh-CN" dirty="0"/>
              <a:t>/</a:t>
            </a:r>
            <a:r>
              <a:rPr lang="zh-CN" altLang="en-US" dirty="0"/>
              <a:t>能源节省；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纠正</a:t>
            </a:r>
            <a:r>
              <a:rPr lang="en-US" altLang="zh-CN" dirty="0"/>
              <a:t>/</a:t>
            </a:r>
            <a:r>
              <a:rPr lang="zh-CN" altLang="en-US" dirty="0"/>
              <a:t>管理费用节省；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减少调试</a:t>
            </a:r>
            <a:r>
              <a:rPr lang="en-US" altLang="zh-CN" dirty="0"/>
              <a:t>/</a:t>
            </a:r>
            <a:r>
              <a:rPr lang="zh-CN" altLang="en-US" dirty="0"/>
              <a:t>返工</a:t>
            </a:r>
            <a:r>
              <a:rPr lang="en-US" altLang="zh-CN" dirty="0"/>
              <a:t>/</a:t>
            </a:r>
            <a:r>
              <a:rPr lang="zh-CN" altLang="en-US" dirty="0"/>
              <a:t>排故费用；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本项目所需投资</a:t>
            </a:r>
          </a:p>
        </p:txBody>
      </p:sp>
    </p:spTree>
    <p:extLst>
      <p:ext uri="{BB962C8B-B14F-4D97-AF65-F5344CB8AC3E}">
        <p14:creationId xmlns:p14="http://schemas.microsoft.com/office/powerpoint/2010/main" val="38475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64C0E4-593C-4409-AA16-79E3C7A45862}"/>
              </a:ext>
            </a:extLst>
          </p:cNvPr>
          <p:cNvSpPr txBox="1"/>
          <p:nvPr/>
        </p:nvSpPr>
        <p:spPr>
          <a:xfrm>
            <a:off x="879231" y="395626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 </a:t>
            </a:r>
            <a:r>
              <a:rPr lang="zh-CN" altLang="en-US" dirty="0"/>
              <a:t>成立团队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FACFD-7B7A-45E4-81EA-118845E195E2}"/>
              </a:ext>
            </a:extLst>
          </p:cNvPr>
          <p:cNvSpPr txBox="1"/>
          <p:nvPr/>
        </p:nvSpPr>
        <p:spPr>
          <a:xfrm>
            <a:off x="8768863" y="265618"/>
            <a:ext cx="3171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要素：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团队领导：协调推动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团队资源：提供支持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团队成员：合作分工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人员数量：多少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66355F1-0132-4E1E-8E34-9879B4D0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78020"/>
              </p:ext>
            </p:extLst>
          </p:nvPr>
        </p:nvGraphicFramePr>
        <p:xfrm>
          <a:off x="879230" y="1243606"/>
          <a:ext cx="8616461" cy="484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23">
                  <a:extLst>
                    <a:ext uri="{9D8B030D-6E8A-4147-A177-3AD203B41FA5}">
                      <a16:colId xmlns:a16="http://schemas.microsoft.com/office/drawing/2014/main" val="2801356699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714359179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895321624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4083189426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613409144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876776914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769365616"/>
                    </a:ext>
                  </a:extLst>
                </a:gridCol>
              </a:tblGrid>
              <a:tr h="60508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团队成员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职位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（职责）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各阶段分工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40076"/>
                  </a:ext>
                </a:extLst>
              </a:tr>
              <a:tr h="6050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临时对策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原因分析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树立对策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改善实施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216169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735080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749805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47560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85345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949869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67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5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0C9010-587A-4C64-ACE6-057AF9A6F76F}"/>
              </a:ext>
            </a:extLst>
          </p:cNvPr>
          <p:cNvSpPr txBox="1"/>
          <p:nvPr/>
        </p:nvSpPr>
        <p:spPr>
          <a:xfrm>
            <a:off x="1090246" y="457200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</a:t>
            </a:r>
            <a:r>
              <a:rPr lang="zh-CN" altLang="en-US" dirty="0"/>
              <a:t>问题描述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AE9D2-B298-47AF-AC52-9EA075C85AF3}"/>
              </a:ext>
            </a:extLst>
          </p:cNvPr>
          <p:cNvSpPr txBox="1"/>
          <p:nvPr/>
        </p:nvSpPr>
        <p:spPr>
          <a:xfrm>
            <a:off x="9372601" y="457200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=</a:t>
            </a:r>
            <a:r>
              <a:rPr lang="zh-CN" altLang="en-US" dirty="0"/>
              <a:t>期望目标</a:t>
            </a:r>
            <a:r>
              <a:rPr lang="en-US" altLang="zh-CN" dirty="0"/>
              <a:t>-</a:t>
            </a:r>
            <a:r>
              <a:rPr lang="zh-CN" altLang="en-US" dirty="0"/>
              <a:t>现实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661A40-D504-4955-BAF5-2437840480F7}"/>
              </a:ext>
            </a:extLst>
          </p:cNvPr>
          <p:cNvSpPr txBox="1"/>
          <p:nvPr/>
        </p:nvSpPr>
        <p:spPr>
          <a:xfrm>
            <a:off x="6793524" y="2374065"/>
            <a:ext cx="5111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描述问题的基本方法：（</a:t>
            </a:r>
            <a:r>
              <a:rPr lang="en-US" altLang="zh-CN" dirty="0"/>
              <a:t>5W2H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Who</a:t>
            </a:r>
            <a:r>
              <a:rPr lang="zh-CN" altLang="en-US" dirty="0"/>
              <a:t>：识别哪个客户在抱怨</a:t>
            </a:r>
            <a:endParaRPr lang="en-US" altLang="zh-CN" dirty="0"/>
          </a:p>
          <a:p>
            <a:r>
              <a:rPr lang="en-US" altLang="zh-CN" dirty="0"/>
              <a:t>	When</a:t>
            </a:r>
            <a:r>
              <a:rPr lang="zh-CN" altLang="en-US" dirty="0"/>
              <a:t>：从什么时候开始发生的</a:t>
            </a:r>
            <a:endParaRPr lang="en-US" altLang="zh-CN" dirty="0"/>
          </a:p>
          <a:p>
            <a:r>
              <a:rPr lang="en-US" altLang="zh-CN" dirty="0"/>
              <a:t>	Where</a:t>
            </a:r>
            <a:r>
              <a:rPr lang="zh-CN" altLang="en-US" dirty="0"/>
              <a:t>：什么地方发生的问题</a:t>
            </a:r>
            <a:endParaRPr lang="en-US" altLang="zh-CN" dirty="0"/>
          </a:p>
          <a:p>
            <a:r>
              <a:rPr lang="en-US" altLang="zh-CN" dirty="0"/>
              <a:t>	What</a:t>
            </a:r>
            <a:r>
              <a:rPr lang="zh-CN" altLang="en-US" dirty="0"/>
              <a:t>：适当、精确地识别问题</a:t>
            </a:r>
            <a:endParaRPr lang="en-US" altLang="zh-CN" dirty="0"/>
          </a:p>
          <a:p>
            <a:r>
              <a:rPr lang="en-US" altLang="zh-CN" dirty="0"/>
              <a:t>	Why</a:t>
            </a:r>
            <a:r>
              <a:rPr lang="zh-CN" altLang="en-US" dirty="0"/>
              <a:t>：识别已知地解释</a:t>
            </a:r>
            <a:endParaRPr lang="en-US" altLang="zh-CN" dirty="0"/>
          </a:p>
          <a:p>
            <a:r>
              <a:rPr lang="en-US" altLang="zh-CN" dirty="0"/>
              <a:t>	How</a:t>
            </a:r>
            <a:r>
              <a:rPr lang="zh-CN" altLang="en-US" dirty="0"/>
              <a:t>：什么模式或状态下发生这问题</a:t>
            </a:r>
            <a:endParaRPr lang="en-US" altLang="zh-CN" dirty="0"/>
          </a:p>
          <a:p>
            <a:r>
              <a:rPr lang="en-US" altLang="zh-CN" dirty="0"/>
              <a:t>	How much</a:t>
            </a:r>
            <a:r>
              <a:rPr lang="zh-CN" altLang="en-US" dirty="0"/>
              <a:t>：量化问题的严重程度</a:t>
            </a:r>
            <a:endParaRPr lang="en-US" altLang="zh-CN" dirty="0"/>
          </a:p>
          <a:p>
            <a:r>
              <a:rPr lang="zh-CN" altLang="en-US" dirty="0"/>
              <a:t>尽量用不良图片，不良走势来描述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8722CD1-4A68-44B2-8536-1853726CF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18588"/>
              </p:ext>
            </p:extLst>
          </p:nvPr>
        </p:nvGraphicFramePr>
        <p:xfrm>
          <a:off x="1090245" y="1817686"/>
          <a:ext cx="5521569" cy="25681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40523">
                  <a:extLst>
                    <a:ext uri="{9D8B030D-6E8A-4147-A177-3AD203B41FA5}">
                      <a16:colId xmlns:a16="http://schemas.microsoft.com/office/drawing/2014/main" val="3987110281"/>
                    </a:ext>
                  </a:extLst>
                </a:gridCol>
                <a:gridCol w="1840523">
                  <a:extLst>
                    <a:ext uri="{9D8B030D-6E8A-4147-A177-3AD203B41FA5}">
                      <a16:colId xmlns:a16="http://schemas.microsoft.com/office/drawing/2014/main" val="2413516492"/>
                    </a:ext>
                  </a:extLst>
                </a:gridCol>
                <a:gridCol w="1840523">
                  <a:extLst>
                    <a:ext uri="{9D8B030D-6E8A-4147-A177-3AD203B41FA5}">
                      <a16:colId xmlns:a16="http://schemas.microsoft.com/office/drawing/2014/main" val="1066633983"/>
                    </a:ext>
                  </a:extLst>
                </a:gridCol>
              </a:tblGrid>
              <a:tr h="513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顾客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（图片）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579893"/>
                  </a:ext>
                </a:extLst>
              </a:tr>
              <a:tr h="513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016725"/>
                  </a:ext>
                </a:extLst>
              </a:tr>
              <a:tr h="513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地点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302477"/>
                  </a:ext>
                </a:extLst>
              </a:tr>
              <a:tr h="513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346142"/>
                  </a:ext>
                </a:extLst>
              </a:tr>
              <a:tr h="513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影响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54287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904FC2D-5C06-4FCF-B6CC-824E788363D4}"/>
              </a:ext>
            </a:extLst>
          </p:cNvPr>
          <p:cNvSpPr txBox="1"/>
          <p:nvPr/>
        </p:nvSpPr>
        <p:spPr>
          <a:xfrm>
            <a:off x="1316736" y="4815763"/>
            <a:ext cx="477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走势图：一段时间内不断发生的问题</a:t>
            </a:r>
            <a:endParaRPr lang="en-US" altLang="zh-CN" dirty="0"/>
          </a:p>
          <a:p>
            <a:r>
              <a:rPr lang="zh-CN" altLang="en-US" dirty="0"/>
              <a:t>柏拉图：找关键问题</a:t>
            </a:r>
          </a:p>
        </p:txBody>
      </p:sp>
    </p:spTree>
    <p:extLst>
      <p:ext uri="{BB962C8B-B14F-4D97-AF65-F5344CB8AC3E}">
        <p14:creationId xmlns:p14="http://schemas.microsoft.com/office/powerpoint/2010/main" val="38842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920634-DCA9-4BEF-89B5-DBB4498672DD}"/>
              </a:ext>
            </a:extLst>
          </p:cNvPr>
          <p:cNvSpPr txBox="1"/>
          <p:nvPr/>
        </p:nvSpPr>
        <p:spPr>
          <a:xfrm>
            <a:off x="1298448" y="402336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3D </a:t>
            </a:r>
            <a:r>
              <a:rPr lang="zh-CN" altLang="en-US" dirty="0"/>
              <a:t>临时对策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3AC9AA-24FC-4D29-9161-382F5F829F31}"/>
              </a:ext>
            </a:extLst>
          </p:cNvPr>
          <p:cNvSpPr txBox="1"/>
          <p:nvPr/>
        </p:nvSpPr>
        <p:spPr>
          <a:xfrm>
            <a:off x="1682496" y="1720840"/>
            <a:ext cx="5285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考虑问题：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、防止继续产生不良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、减小不良对客户的影响</a:t>
            </a:r>
            <a:endParaRPr lang="en-US" altLang="zh-CN" dirty="0"/>
          </a:p>
          <a:p>
            <a:r>
              <a:rPr lang="zh-CN" altLang="en-US" dirty="0"/>
              <a:t>解决问题方向：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、隔离在制品、召回在途和到达客户的可疑品，并置换</a:t>
            </a:r>
            <a:r>
              <a:rPr lang="en-US" altLang="zh-CN" dirty="0"/>
              <a:t>OK</a:t>
            </a:r>
            <a:r>
              <a:rPr lang="zh-CN" altLang="en-US" dirty="0"/>
              <a:t>品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、如何处置产生的不良品和可疑品，筛选、返工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、通知将受到影响的客户，如何辨识、处理不良</a:t>
            </a:r>
            <a:endParaRPr lang="en-US" altLang="zh-CN" dirty="0"/>
          </a:p>
          <a:p>
            <a:r>
              <a:rPr lang="en-US" altLang="zh-CN" dirty="0"/>
              <a:t>	4</a:t>
            </a:r>
            <a:r>
              <a:rPr lang="zh-CN" altLang="en-US" dirty="0"/>
              <a:t>、制定新的生产措施，控制流出措施</a:t>
            </a:r>
            <a:endParaRPr lang="en-US" altLang="zh-CN" dirty="0"/>
          </a:p>
          <a:p>
            <a:r>
              <a:rPr lang="en-US" altLang="zh-CN" dirty="0"/>
              <a:t>	5</a:t>
            </a:r>
            <a:r>
              <a:rPr lang="zh-CN" altLang="en-US" dirty="0"/>
              <a:t>、必要时停产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C25EC-00B3-4273-A80E-53C769CC31A1}"/>
              </a:ext>
            </a:extLst>
          </p:cNvPr>
          <p:cNvSpPr txBox="1"/>
          <p:nvPr/>
        </p:nvSpPr>
        <p:spPr>
          <a:xfrm>
            <a:off x="8058912" y="2967335"/>
            <a:ext cx="2450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临时措施需有效且规避更大风险，需要时进行验证和</a:t>
            </a:r>
            <a:r>
              <a:rPr lang="en-US" altLang="zh-CN" dirty="0"/>
              <a:t>FMEA</a:t>
            </a:r>
            <a:r>
              <a:rPr lang="zh-CN" altLang="en-US" dirty="0"/>
              <a:t>分析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D1AA67-1643-4AAC-9540-32FD053FF919}"/>
              </a:ext>
            </a:extLst>
          </p:cNvPr>
          <p:cNvSpPr/>
          <p:nvPr/>
        </p:nvSpPr>
        <p:spPr>
          <a:xfrm>
            <a:off x="1463040" y="1280160"/>
            <a:ext cx="5504688" cy="460857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53E9FE7-B6D2-4EB0-9272-DFBF80B6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23926"/>
              </p:ext>
            </p:extLst>
          </p:nvPr>
        </p:nvGraphicFramePr>
        <p:xfrm>
          <a:off x="989645" y="972479"/>
          <a:ext cx="10212709" cy="465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92">
                  <a:extLst>
                    <a:ext uri="{9D8B030D-6E8A-4147-A177-3AD203B41FA5}">
                      <a16:colId xmlns:a16="http://schemas.microsoft.com/office/drawing/2014/main" val="16353029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72516256"/>
                    </a:ext>
                  </a:extLst>
                </a:gridCol>
                <a:gridCol w="2116203">
                  <a:extLst>
                    <a:ext uri="{9D8B030D-6E8A-4147-A177-3AD203B41FA5}">
                      <a16:colId xmlns:a16="http://schemas.microsoft.com/office/drawing/2014/main" val="1872505703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2942984163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88660625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8629280"/>
                    </a:ext>
                  </a:extLst>
                </a:gridCol>
                <a:gridCol w="1901954">
                  <a:extLst>
                    <a:ext uri="{9D8B030D-6E8A-4147-A177-3AD203B41FA5}">
                      <a16:colId xmlns:a16="http://schemas.microsoft.com/office/drawing/2014/main" val="637796867"/>
                    </a:ext>
                  </a:extLst>
                </a:gridCol>
              </a:tblGrid>
              <a:tr h="66528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可疑品数量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处理措施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责任人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完成效果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916907"/>
                  </a:ext>
                </a:extLst>
              </a:tr>
              <a:tr h="665287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供应商端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770098"/>
                  </a:ext>
                </a:extLst>
              </a:tr>
              <a:tr h="665287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组织内部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原材料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505461"/>
                  </a:ext>
                </a:extLst>
              </a:tr>
              <a:tr h="665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在制品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157632"/>
                  </a:ext>
                </a:extLst>
              </a:tr>
              <a:tr h="6652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成品仓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670177"/>
                  </a:ext>
                </a:extLst>
              </a:tr>
              <a:tr h="665287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在途品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824088"/>
                  </a:ext>
                </a:extLst>
              </a:tr>
              <a:tr h="665287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顾客端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40209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A39973A-502F-4423-96D0-835AC9A9E3D3}"/>
              </a:ext>
            </a:extLst>
          </p:cNvPr>
          <p:cNvSpPr txBox="1"/>
          <p:nvPr/>
        </p:nvSpPr>
        <p:spPr>
          <a:xfrm>
            <a:off x="1298448" y="402336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3D </a:t>
            </a:r>
            <a:r>
              <a:rPr lang="zh-CN" altLang="en-US" dirty="0"/>
              <a:t>临时对策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BE335B-EA71-4FB8-B45C-82A7934F0954}"/>
              </a:ext>
            </a:extLst>
          </p:cNvPr>
          <p:cNvSpPr txBox="1"/>
          <p:nvPr/>
        </p:nvSpPr>
        <p:spPr>
          <a:xfrm>
            <a:off x="6601968" y="5830299"/>
            <a:ext cx="427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临时措施复杂，涉及到工艺或控制方式的更改可进行</a:t>
            </a:r>
            <a:r>
              <a:rPr lang="en-US" altLang="zh-CN" dirty="0"/>
              <a:t>FMEA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82613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BB090-5157-4F41-BCED-B401D410A479}"/>
              </a:ext>
            </a:extLst>
          </p:cNvPr>
          <p:cNvSpPr txBox="1"/>
          <p:nvPr/>
        </p:nvSpPr>
        <p:spPr>
          <a:xfrm>
            <a:off x="877824" y="256032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4D </a:t>
            </a:r>
            <a:r>
              <a:rPr lang="zh-CN" altLang="en-US" dirty="0"/>
              <a:t>原因分析及验证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488912-BB4B-4829-A730-8D264C1C4070}"/>
              </a:ext>
            </a:extLst>
          </p:cNvPr>
          <p:cNvSpPr txBox="1"/>
          <p:nvPr/>
        </p:nvSpPr>
        <p:spPr>
          <a:xfrm>
            <a:off x="1179576" y="948529"/>
            <a:ext cx="424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考虑问题：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所列原因周全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原因和结果要有论证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原因为根本原因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EC0B-19D5-4757-AEB6-950B049DCEC3}"/>
              </a:ext>
            </a:extLst>
          </p:cNvPr>
          <p:cNvSpPr txBox="1"/>
          <p:nvPr/>
        </p:nvSpPr>
        <p:spPr>
          <a:xfrm>
            <a:off x="1481328" y="2969706"/>
            <a:ext cx="4242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进一步明确问题（不良解析）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从流程分析（流程图）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质量问题</a:t>
            </a:r>
            <a:r>
              <a:rPr lang="en-US" altLang="zh-CN" dirty="0"/>
              <a:t>5M1E</a:t>
            </a:r>
            <a:r>
              <a:rPr lang="zh-CN" altLang="en-US" dirty="0"/>
              <a:t>分析（鱼骨图分析）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各个可疑原因排查（历史数据分析）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关键原因确认（统计分析、</a:t>
            </a:r>
            <a:r>
              <a:rPr lang="en-US" altLang="zh-CN" dirty="0"/>
              <a:t>DOE</a:t>
            </a:r>
            <a:r>
              <a:rPr lang="zh-CN" altLang="en-US" dirty="0"/>
              <a:t>验证）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是否为根本原因（</a:t>
            </a:r>
            <a:r>
              <a:rPr lang="en-US" altLang="zh-CN" dirty="0"/>
              <a:t>5WHY</a:t>
            </a:r>
            <a:r>
              <a:rPr lang="zh-CN" altLang="en-US" dirty="0"/>
              <a:t>分析）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27B5A2-E608-4FC9-A4E0-F003099AD471}"/>
              </a:ext>
            </a:extLst>
          </p:cNvPr>
          <p:cNvSpPr txBox="1"/>
          <p:nvPr/>
        </p:nvSpPr>
        <p:spPr>
          <a:xfrm>
            <a:off x="7936992" y="62536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不良解析：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不良特征（不良图示）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不良分类（柏拉图）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20E8CD-5DB1-44A8-8F70-72A8D1A8DF10}"/>
              </a:ext>
            </a:extLst>
          </p:cNvPr>
          <p:cNvSpPr txBox="1"/>
          <p:nvPr/>
        </p:nvSpPr>
        <p:spPr>
          <a:xfrm>
            <a:off x="7936992" y="177750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详细流程图：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通过流程找到每个过程中可能造成的原因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6E51DC-75DF-4A51-9EA8-9139CB7BCC50}"/>
              </a:ext>
            </a:extLst>
          </p:cNvPr>
          <p:cNvSpPr txBox="1"/>
          <p:nvPr/>
        </p:nvSpPr>
        <p:spPr>
          <a:xfrm>
            <a:off x="7936992" y="296057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鱼骨图：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对可疑原因进行排查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68B98A-412C-4D8A-A518-9F8EF8E87498}"/>
              </a:ext>
            </a:extLst>
          </p:cNvPr>
          <p:cNvSpPr txBox="1"/>
          <p:nvPr/>
        </p:nvSpPr>
        <p:spPr>
          <a:xfrm>
            <a:off x="7936992" y="3753156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排查确认：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对所列疑点进行排查，查看</a:t>
            </a:r>
            <a:r>
              <a:rPr lang="en-US" altLang="zh-CN" dirty="0"/>
              <a:t>5M1E</a:t>
            </a:r>
            <a:r>
              <a:rPr lang="zh-CN" altLang="en-US" dirty="0"/>
              <a:t>是否有变更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现场观察、模拟实验、</a:t>
            </a:r>
            <a:r>
              <a:rPr lang="en-US" altLang="zh-CN" dirty="0"/>
              <a:t>DOE</a:t>
            </a:r>
            <a:r>
              <a:rPr lang="zh-CN" altLang="en-US" dirty="0"/>
              <a:t>、方差分析、回归分析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924250-7B8E-45F0-AE51-2ED6D232CC33}"/>
              </a:ext>
            </a:extLst>
          </p:cNvPr>
          <p:cNvSpPr txBox="1"/>
          <p:nvPr/>
        </p:nvSpPr>
        <p:spPr>
          <a:xfrm>
            <a:off x="7936992" y="5522976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5Why</a:t>
            </a:r>
            <a:r>
              <a:rPr lang="zh-CN" altLang="en-US" dirty="0"/>
              <a:t>确保问题从根本行解决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6E734C-042F-479D-B0E4-86D0B6DFE758}"/>
              </a:ext>
            </a:extLst>
          </p:cNvPr>
          <p:cNvSpPr/>
          <p:nvPr/>
        </p:nvSpPr>
        <p:spPr>
          <a:xfrm>
            <a:off x="1179576" y="2700838"/>
            <a:ext cx="4544568" cy="252964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346DF-992F-46A2-8BE0-263C368448E8}"/>
              </a:ext>
            </a:extLst>
          </p:cNvPr>
          <p:cNvSpPr txBox="1"/>
          <p:nvPr/>
        </p:nvSpPr>
        <p:spPr>
          <a:xfrm>
            <a:off x="946404" y="5707642"/>
            <a:ext cx="501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不良流出原因分析：是否需要检测关，有的话，为什么没检测出来</a:t>
            </a:r>
          </a:p>
        </p:txBody>
      </p:sp>
    </p:spTree>
    <p:extLst>
      <p:ext uri="{BB962C8B-B14F-4D97-AF65-F5344CB8AC3E}">
        <p14:creationId xmlns:p14="http://schemas.microsoft.com/office/powerpoint/2010/main" val="117583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E2C4E6-370F-496B-8EC0-CF04E31D0683}"/>
              </a:ext>
            </a:extLst>
          </p:cNvPr>
          <p:cNvSpPr txBox="1"/>
          <p:nvPr/>
        </p:nvSpPr>
        <p:spPr>
          <a:xfrm>
            <a:off x="1170432" y="457200"/>
            <a:ext cx="38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5D </a:t>
            </a:r>
            <a:r>
              <a:rPr lang="zh-CN" altLang="en-US" dirty="0"/>
              <a:t>改善对策及初步验证</a:t>
            </a:r>
            <a:r>
              <a:rPr lang="en-US" altLang="zh-CN" dirty="0"/>
              <a:t>-</a:t>
            </a:r>
            <a:r>
              <a:rPr lang="zh-CN" altLang="en-US" dirty="0"/>
              <a:t>前后对比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8858D-F9A1-4642-BE93-DF719A60B8A5}"/>
              </a:ext>
            </a:extLst>
          </p:cNvPr>
          <p:cNvSpPr txBox="1"/>
          <p:nvPr/>
        </p:nvSpPr>
        <p:spPr>
          <a:xfrm>
            <a:off x="1170432" y="1188720"/>
            <a:ext cx="6272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考虑问题：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针对根本原因制定措施，一个原因可能有几条措施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对已经明确的措施进行验证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措施尽量具体化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985FE07-1C78-469C-A9D0-F4E84FD0A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84883"/>
              </p:ext>
            </p:extLst>
          </p:nvPr>
        </p:nvGraphicFramePr>
        <p:xfrm>
          <a:off x="1335024" y="3095322"/>
          <a:ext cx="8979410" cy="2573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882">
                  <a:extLst>
                    <a:ext uri="{9D8B030D-6E8A-4147-A177-3AD203B41FA5}">
                      <a16:colId xmlns:a16="http://schemas.microsoft.com/office/drawing/2014/main" val="3054238424"/>
                    </a:ext>
                  </a:extLst>
                </a:gridCol>
                <a:gridCol w="1795882">
                  <a:extLst>
                    <a:ext uri="{9D8B030D-6E8A-4147-A177-3AD203B41FA5}">
                      <a16:colId xmlns:a16="http://schemas.microsoft.com/office/drawing/2014/main" val="1710590540"/>
                    </a:ext>
                  </a:extLst>
                </a:gridCol>
                <a:gridCol w="1795882">
                  <a:extLst>
                    <a:ext uri="{9D8B030D-6E8A-4147-A177-3AD203B41FA5}">
                      <a16:colId xmlns:a16="http://schemas.microsoft.com/office/drawing/2014/main" val="2886382861"/>
                    </a:ext>
                  </a:extLst>
                </a:gridCol>
                <a:gridCol w="1795882">
                  <a:extLst>
                    <a:ext uri="{9D8B030D-6E8A-4147-A177-3AD203B41FA5}">
                      <a16:colId xmlns:a16="http://schemas.microsoft.com/office/drawing/2014/main" val="3037803077"/>
                    </a:ext>
                  </a:extLst>
                </a:gridCol>
                <a:gridCol w="1795882">
                  <a:extLst>
                    <a:ext uri="{9D8B030D-6E8A-4147-A177-3AD203B41FA5}">
                      <a16:colId xmlns:a16="http://schemas.microsoft.com/office/drawing/2014/main" val="3871768661"/>
                    </a:ext>
                  </a:extLst>
                </a:gridCol>
              </a:tblGrid>
              <a:tr h="857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改善前控制方法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改善后控制方法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责任人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完成计划日期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6372"/>
                  </a:ext>
                </a:extLst>
              </a:tr>
              <a:tr h="857986">
                <a:tc>
                  <a:txBody>
                    <a:bodyPr/>
                    <a:lstStyle/>
                    <a:p>
                      <a:r>
                        <a:rPr lang="zh-CN" altLang="en-US" dirty="0"/>
                        <a:t>针对根本原因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63950"/>
                  </a:ext>
                </a:extLst>
              </a:tr>
              <a:tr h="857986">
                <a:tc>
                  <a:txBody>
                    <a:bodyPr/>
                    <a:lstStyle/>
                    <a:p>
                      <a:r>
                        <a:rPr lang="zh-CN" altLang="en-US" dirty="0"/>
                        <a:t>针对根本原因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59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E2C4E6-370F-496B-8EC0-CF04E31D0683}"/>
              </a:ext>
            </a:extLst>
          </p:cNvPr>
          <p:cNvSpPr txBox="1"/>
          <p:nvPr/>
        </p:nvSpPr>
        <p:spPr>
          <a:xfrm>
            <a:off x="1170432" y="457200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5D </a:t>
            </a:r>
            <a:r>
              <a:rPr lang="zh-CN" altLang="en-US" dirty="0"/>
              <a:t>改善对策</a:t>
            </a:r>
            <a:r>
              <a:rPr lang="en-US" altLang="zh-CN" dirty="0"/>
              <a:t>-</a:t>
            </a:r>
            <a:r>
              <a:rPr lang="zh-CN" altLang="en-US" dirty="0"/>
              <a:t>风险分析及改进计划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8858D-F9A1-4642-BE93-DF719A60B8A5}"/>
              </a:ext>
            </a:extLst>
          </p:cNvPr>
          <p:cNvSpPr txBox="1"/>
          <p:nvPr/>
        </p:nvSpPr>
        <p:spPr>
          <a:xfrm>
            <a:off x="1170432" y="1188720"/>
            <a:ext cx="682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FMEA</a:t>
            </a:r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识别风险：识别工艺条件设计更改带来的新问题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降低风险：新措施带来的风险超出要求，需改进措施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4708F2-2836-4E2E-ACCB-50A6706F8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05566"/>
              </p:ext>
            </p:extLst>
          </p:nvPr>
        </p:nvGraphicFramePr>
        <p:xfrm>
          <a:off x="838198" y="2516188"/>
          <a:ext cx="10791558" cy="3058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531">
                  <a:extLst>
                    <a:ext uri="{9D8B030D-6E8A-4147-A177-3AD203B41FA5}">
                      <a16:colId xmlns:a16="http://schemas.microsoft.com/office/drawing/2014/main" val="3057313762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1310812801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2804117389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3510621930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1163363259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488860446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2184395770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1065158802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2334880799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651496111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2416858763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3586925100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284669268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107911861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994747081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2151452268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3096913139"/>
                    </a:ext>
                  </a:extLst>
                </a:gridCol>
                <a:gridCol w="599531">
                  <a:extLst>
                    <a:ext uri="{9D8B030D-6E8A-4147-A177-3AD203B41FA5}">
                      <a16:colId xmlns:a16="http://schemas.microsoft.com/office/drawing/2014/main" val="3616053692"/>
                    </a:ext>
                  </a:extLst>
                </a:gridCol>
              </a:tblGrid>
              <a:tr h="5381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特性要求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                                                            功能要求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失效模式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失效影响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严重度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失效原因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发生频率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Current Process Controls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>
                          <a:effectLst/>
                        </a:rPr>
                        <a:t>可侦测性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>
                          <a:effectLst/>
                        </a:rPr>
                        <a:t>风险优先指数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对应措施                                     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相关部门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措施时效日期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严重度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发生频率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可侦测性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风险优先指数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≥</a:t>
                      </a:r>
                      <a:r>
                        <a:rPr lang="en-US" altLang="zh-CN" sz="1000" u="none" strike="noStrike">
                          <a:effectLst/>
                        </a:rPr>
                        <a:t>90</a:t>
                      </a:r>
                      <a:r>
                        <a:rPr lang="zh-CN" altLang="en-US" sz="1000" u="none" strike="noStrike">
                          <a:effectLst/>
                        </a:rPr>
                        <a:t>时需要提出相应的预防对策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extLst>
                  <a:ext uri="{0D108BD9-81ED-4DB2-BD59-A6C34878D82A}">
                    <a16:rowId xmlns:a16="http://schemas.microsoft.com/office/drawing/2014/main" val="2084532034"/>
                  </a:ext>
                </a:extLst>
              </a:tr>
              <a:tr h="2813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预防性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侦测性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3613"/>
                  </a:ext>
                </a:extLst>
              </a:tr>
              <a:tr h="624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Potential Failure Mode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Potential Failure Effects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SEV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Potential Causes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OCC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Preventive 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Detective 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DET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RPN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Actions Recommended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Resp.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Actions Taken   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SEV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OCC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DET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RPN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88480"/>
                  </a:ext>
                </a:extLst>
              </a:tr>
              <a:tr h="5381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电性能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u'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超差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频率偏差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u'</a:t>
                      </a:r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过高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窑炉一致性管控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电性能测试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每批抽测</a:t>
                      </a:r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pcs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质量部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持续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extLst>
                  <a:ext uri="{0D108BD9-81ED-4DB2-BD59-A6C34878D82A}">
                    <a16:rowId xmlns:a16="http://schemas.microsoft.com/office/drawing/2014/main" val="1543369059"/>
                  </a:ext>
                </a:extLst>
              </a:tr>
              <a:tr h="538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u'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过低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电性能测试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每批抽测</a:t>
                      </a:r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pcs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质量部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持续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lang="en-US" altLang="zh-CN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extLst>
                  <a:ext uri="{0D108BD9-81ED-4DB2-BD59-A6C34878D82A}">
                    <a16:rowId xmlns:a16="http://schemas.microsoft.com/office/drawing/2014/main" val="3564409522"/>
                  </a:ext>
                </a:extLst>
              </a:tr>
              <a:tr h="538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u“</a:t>
                      </a:r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超差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损耗增加</a:t>
                      </a:r>
                      <a:endParaRPr lang="zh-CN" altLang="en-US" sz="10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u“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过高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窑炉一致性管控求</a:t>
                      </a:r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电性能测试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每批抽测</a:t>
                      </a:r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pcs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质量部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持续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03" marR="7303" marT="7303" marB="0" anchor="ctr"/>
                </a:tc>
                <a:extLst>
                  <a:ext uri="{0D108BD9-81ED-4DB2-BD59-A6C34878D82A}">
                    <a16:rowId xmlns:a16="http://schemas.microsoft.com/office/drawing/2014/main" val="248907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9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E2C4E6-370F-496B-8EC0-CF04E31D0683}"/>
              </a:ext>
            </a:extLst>
          </p:cNvPr>
          <p:cNvSpPr txBox="1"/>
          <p:nvPr/>
        </p:nvSpPr>
        <p:spPr>
          <a:xfrm>
            <a:off x="1170432" y="457200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6D </a:t>
            </a:r>
            <a:r>
              <a:rPr lang="zh-CN" altLang="en-US" dirty="0"/>
              <a:t>改善对策及效果确认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8858D-F9A1-4642-BE93-DF719A60B8A5}"/>
              </a:ext>
            </a:extLst>
          </p:cNvPr>
          <p:cNvSpPr txBox="1"/>
          <p:nvPr/>
        </p:nvSpPr>
        <p:spPr>
          <a:xfrm>
            <a:off x="1170432" y="1232746"/>
            <a:ext cx="6821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需考虑因素：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把</a:t>
            </a:r>
            <a:r>
              <a:rPr lang="en-US" altLang="zh-CN" dirty="0"/>
              <a:t>5D</a:t>
            </a:r>
            <a:r>
              <a:rPr lang="zh-CN" altLang="en-US" dirty="0"/>
              <a:t>中制定的计划完成并修正（提供措施完成证据）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把</a:t>
            </a:r>
            <a:r>
              <a:rPr lang="en-US" altLang="zh-CN" dirty="0"/>
              <a:t>5D</a:t>
            </a:r>
            <a:r>
              <a:rPr lang="zh-CN" altLang="en-US" dirty="0"/>
              <a:t>中没有具体化的措施进行具体化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提供措施实施后的效果证据</a:t>
            </a:r>
            <a:endParaRPr lang="en-US" altLang="zh-CN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08AC65FE-0C9B-4A32-BA43-7138DF300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72838"/>
              </p:ext>
            </p:extLst>
          </p:nvPr>
        </p:nvGraphicFramePr>
        <p:xfrm>
          <a:off x="1170432" y="2692986"/>
          <a:ext cx="8979412" cy="2573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293">
                  <a:extLst>
                    <a:ext uri="{9D8B030D-6E8A-4147-A177-3AD203B41FA5}">
                      <a16:colId xmlns:a16="http://schemas.microsoft.com/office/drawing/2014/main" val="3054238424"/>
                    </a:ext>
                  </a:extLst>
                </a:gridCol>
                <a:gridCol w="1450293">
                  <a:extLst>
                    <a:ext uri="{9D8B030D-6E8A-4147-A177-3AD203B41FA5}">
                      <a16:colId xmlns:a16="http://schemas.microsoft.com/office/drawing/2014/main" val="1710590540"/>
                    </a:ext>
                  </a:extLst>
                </a:gridCol>
                <a:gridCol w="1450293">
                  <a:extLst>
                    <a:ext uri="{9D8B030D-6E8A-4147-A177-3AD203B41FA5}">
                      <a16:colId xmlns:a16="http://schemas.microsoft.com/office/drawing/2014/main" val="2886382861"/>
                    </a:ext>
                  </a:extLst>
                </a:gridCol>
                <a:gridCol w="1647585">
                  <a:extLst>
                    <a:ext uri="{9D8B030D-6E8A-4147-A177-3AD203B41FA5}">
                      <a16:colId xmlns:a16="http://schemas.microsoft.com/office/drawing/2014/main" val="3037803077"/>
                    </a:ext>
                  </a:extLst>
                </a:gridCol>
                <a:gridCol w="1253001">
                  <a:extLst>
                    <a:ext uri="{9D8B030D-6E8A-4147-A177-3AD203B41FA5}">
                      <a16:colId xmlns:a16="http://schemas.microsoft.com/office/drawing/2014/main" val="3871768661"/>
                    </a:ext>
                  </a:extLst>
                </a:gridCol>
                <a:gridCol w="1727947">
                  <a:extLst>
                    <a:ext uri="{9D8B030D-6E8A-4147-A177-3AD203B41FA5}">
                      <a16:colId xmlns:a16="http://schemas.microsoft.com/office/drawing/2014/main" val="2911051821"/>
                    </a:ext>
                  </a:extLst>
                </a:gridCol>
              </a:tblGrid>
              <a:tr h="857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改善前控制方法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改善后控制方法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责任人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实际完成日期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完成证据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6372"/>
                  </a:ext>
                </a:extLst>
              </a:tr>
              <a:tr h="857986">
                <a:tc>
                  <a:txBody>
                    <a:bodyPr/>
                    <a:lstStyle/>
                    <a:p>
                      <a:r>
                        <a:rPr lang="zh-CN" altLang="en-US" dirty="0"/>
                        <a:t>针对根本原因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63950"/>
                  </a:ext>
                </a:extLst>
              </a:tr>
              <a:tr h="857986">
                <a:tc>
                  <a:txBody>
                    <a:bodyPr/>
                    <a:lstStyle/>
                    <a:p>
                      <a:r>
                        <a:rPr lang="zh-CN" altLang="en-US" dirty="0"/>
                        <a:t>针对根本原因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59217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2F03A41-DFA6-446C-9650-22BC97819D13}"/>
              </a:ext>
            </a:extLst>
          </p:cNvPr>
          <p:cNvSpPr txBox="1"/>
          <p:nvPr/>
        </p:nvSpPr>
        <p:spPr>
          <a:xfrm>
            <a:off x="1408176" y="576072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运用改善前后的数据进行对比、图示</a:t>
            </a:r>
          </a:p>
        </p:txBody>
      </p:sp>
    </p:spTree>
    <p:extLst>
      <p:ext uri="{BB962C8B-B14F-4D97-AF65-F5344CB8AC3E}">
        <p14:creationId xmlns:p14="http://schemas.microsoft.com/office/powerpoint/2010/main" val="246891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1039</Words>
  <Application>Microsoft Macintosh PowerPoint</Application>
  <PresentationFormat>宽屏</PresentationFormat>
  <Paragraphs>237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</dc:creator>
  <cp:lastModifiedBy>office user</cp:lastModifiedBy>
  <cp:revision>19</cp:revision>
  <dcterms:created xsi:type="dcterms:W3CDTF">2020-11-18T00:14:15Z</dcterms:created>
  <dcterms:modified xsi:type="dcterms:W3CDTF">2021-09-26T07:34:42Z</dcterms:modified>
</cp:coreProperties>
</file>