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  <p:sldMasterId id="2147483689" r:id="rId2"/>
  </p:sldMasterIdLst>
  <p:notesMasterIdLst>
    <p:notesMasterId r:id="rId15"/>
  </p:notesMasterIdLst>
  <p:sldIdLst>
    <p:sldId id="256" r:id="rId3"/>
    <p:sldId id="257" r:id="rId4"/>
    <p:sldId id="258" r:id="rId5"/>
    <p:sldId id="264" r:id="rId6"/>
    <p:sldId id="267" r:id="rId7"/>
    <p:sldId id="265" r:id="rId8"/>
    <p:sldId id="266" r:id="rId9"/>
    <p:sldId id="259" r:id="rId10"/>
    <p:sldId id="268" r:id="rId11"/>
    <p:sldId id="263" r:id="rId12"/>
    <p:sldId id="262" r:id="rId13"/>
    <p:sldId id="261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Open Sans SemiBold" panose="020B07060308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13a43354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1213a4335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868e46b1f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868e46b1f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268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13a43354d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13a43354d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257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13a43354d_0_6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1213a43354d_0_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13a43354d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13a43354d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13a43354d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13a43354d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13a43354d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13a43354d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8525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13a43354d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13a43354d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6485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13a43354d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13a43354d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375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13a43354d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13a43354d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512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868e46b1f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868e46b1f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868e46b1f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868e46b1f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70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Custom Layout">
  <p:cSld name="26_Custom Layou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768728" y="1953970"/>
            <a:ext cx="7610100" cy="1235400"/>
          </a:xfrm>
          <a:prstGeom prst="rect">
            <a:avLst/>
          </a:prstGeom>
          <a:noFill/>
          <a:ln>
            <a:noFill/>
          </a:ln>
          <a:effectLst>
            <a:outerShdw blurRad="762000" dist="381000" dir="5400000" algn="t" rotWithShape="0">
              <a:srgbClr val="000000">
                <a:alpha val="29800"/>
              </a:srgbClr>
            </a:outerShdw>
          </a:effectLst>
        </p:spPr>
        <p:txBody>
          <a:bodyPr spcFirstLastPara="1" wrap="square" lIns="0" tIns="144000" rIns="0" bIns="0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1335" y="169772"/>
            <a:ext cx="738994" cy="22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Custom Layout">
  <p:cSld name="26_Custom Layou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5_Custom Layout">
  <p:cSld name="75_Custom Layou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0" y="0"/>
            <a:ext cx="305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5_Custom Layout">
  <p:cSld name="45_Custom Layou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Custom Layout">
  <p:cSld name="27_Custom Layou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Custom Layout">
  <p:cSld name="25_Custom Layout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1_Custom Layout">
  <p:cSld name="131_Custom Layou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>
            <a:spLocks noGrp="1"/>
          </p:cNvSpPr>
          <p:nvPr>
            <p:ph type="pic" idx="2"/>
          </p:nvPr>
        </p:nvSpPr>
        <p:spPr>
          <a:xfrm>
            <a:off x="5336381" y="0"/>
            <a:ext cx="38076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65_Custom Layout">
  <p:cSld name="65_Custom Layou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4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>
            <a:off x="768728" y="1953970"/>
            <a:ext cx="7610100" cy="1235400"/>
          </a:xfrm>
          <a:prstGeom prst="rect">
            <a:avLst/>
          </a:prstGeom>
          <a:noFill/>
          <a:ln>
            <a:noFill/>
          </a:ln>
          <a:effectLst>
            <a:outerShdw blurRad="762000" dist="381000" dir="5400000" algn="t" rotWithShape="0">
              <a:srgbClr val="000000">
                <a:alpha val="29800"/>
              </a:srgbClr>
            </a:outerShdw>
          </a:effectLst>
        </p:spPr>
        <p:txBody>
          <a:bodyPr spcFirstLastPara="1" wrap="square" lIns="0" tIns="144000" rIns="0" bIns="0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Custom Layout">
  <p:cSld name="34_Custom Layou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 txBox="1">
            <a:spLocks noGrp="1"/>
          </p:cNvSpPr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>
            <a:spLocks noGrp="1"/>
          </p:cNvSpPr>
          <p:nvPr>
            <p:ph type="pic" idx="2"/>
          </p:nvPr>
        </p:nvSpPr>
        <p:spPr>
          <a:xfrm>
            <a:off x="764381" y="0"/>
            <a:ext cx="2286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>
            <a:spLocks noGrp="1"/>
          </p:cNvSpPr>
          <p:nvPr>
            <p:ph type="title"/>
          </p:nvPr>
        </p:nvSpPr>
        <p:spPr>
          <a:xfrm>
            <a:off x="5332065" y="710026"/>
            <a:ext cx="30498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>
            <a:spLocks noGrp="1"/>
          </p:cNvSpPr>
          <p:nvPr>
            <p:ph type="pic" idx="2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7"/>
          <p:cNvSpPr>
            <a:spLocks noGrp="1"/>
          </p:cNvSpPr>
          <p:nvPr>
            <p:ph type="pic" idx="2"/>
          </p:nvPr>
        </p:nvSpPr>
        <p:spPr>
          <a:xfrm>
            <a:off x="762000" y="3429000"/>
            <a:ext cx="8382000" cy="1714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ustom Layout">
  <p:cSld name="12_Custom Layou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8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>
            <a:spLocks noGrp="1"/>
          </p:cNvSpPr>
          <p:nvPr>
            <p:ph type="pic" idx="2"/>
          </p:nvPr>
        </p:nvSpPr>
        <p:spPr>
          <a:xfrm>
            <a:off x="6185389" y="0"/>
            <a:ext cx="29586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0_Custom Layout">
  <p:cSld name="90_Custom Layou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9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8124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9_Custom Layout">
  <p:cSld name="129_Custom Layou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0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3979200" cy="11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3_Custom Layout">
  <p:cSld name="133_Custom Layout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>
            <a:spLocks noGrp="1"/>
          </p:cNvSpPr>
          <p:nvPr>
            <p:ph type="title"/>
          </p:nvPr>
        </p:nvSpPr>
        <p:spPr>
          <a:xfrm>
            <a:off x="3111783" y="1038639"/>
            <a:ext cx="29205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1"/>
          <p:cNvSpPr>
            <a:spLocks noGrp="1"/>
          </p:cNvSpPr>
          <p:nvPr>
            <p:ph type="pic" idx="2"/>
          </p:nvPr>
        </p:nvSpPr>
        <p:spPr>
          <a:xfrm>
            <a:off x="1285874" y="587184"/>
            <a:ext cx="1521600" cy="1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" name="Google Shape;99;p31"/>
          <p:cNvSpPr>
            <a:spLocks noGrp="1"/>
          </p:cNvSpPr>
          <p:nvPr>
            <p:ph type="pic" idx="3"/>
          </p:nvPr>
        </p:nvSpPr>
        <p:spPr>
          <a:xfrm>
            <a:off x="6336507" y="587183"/>
            <a:ext cx="1521600" cy="1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0" name="Google Shape;100;p31"/>
          <p:cNvSpPr>
            <a:spLocks noGrp="1"/>
          </p:cNvSpPr>
          <p:nvPr>
            <p:ph type="pic" idx="4"/>
          </p:nvPr>
        </p:nvSpPr>
        <p:spPr>
          <a:xfrm>
            <a:off x="1285874" y="2806509"/>
            <a:ext cx="1521600" cy="1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1" name="Google Shape;101;p31"/>
          <p:cNvSpPr>
            <a:spLocks noGrp="1"/>
          </p:cNvSpPr>
          <p:nvPr>
            <p:ph type="pic" idx="5"/>
          </p:nvPr>
        </p:nvSpPr>
        <p:spPr>
          <a:xfrm>
            <a:off x="6336507" y="2806509"/>
            <a:ext cx="1521600" cy="1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6_Custom Layout">
  <p:cSld name="136_Custom Layout"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2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2"/>
          <p:cNvSpPr>
            <a:spLocks noGrp="1"/>
          </p:cNvSpPr>
          <p:nvPr>
            <p:ph type="pic" idx="2"/>
          </p:nvPr>
        </p:nvSpPr>
        <p:spPr>
          <a:xfrm>
            <a:off x="1674018" y="2206021"/>
            <a:ext cx="1405500" cy="20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5" name="Google Shape;105;p32"/>
          <p:cNvSpPr>
            <a:spLocks noGrp="1"/>
          </p:cNvSpPr>
          <p:nvPr>
            <p:ph type="pic" idx="3"/>
          </p:nvPr>
        </p:nvSpPr>
        <p:spPr>
          <a:xfrm>
            <a:off x="5123023" y="2206021"/>
            <a:ext cx="1405500" cy="20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6" name="Google Shape;106;p32"/>
          <p:cNvSpPr>
            <a:spLocks noGrp="1"/>
          </p:cNvSpPr>
          <p:nvPr>
            <p:ph type="pic" idx="4"/>
          </p:nvPr>
        </p:nvSpPr>
        <p:spPr>
          <a:xfrm>
            <a:off x="3398521" y="2206021"/>
            <a:ext cx="1405500" cy="20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7" name="Google Shape;107;p32"/>
          <p:cNvSpPr>
            <a:spLocks noGrp="1"/>
          </p:cNvSpPr>
          <p:nvPr>
            <p:ph type="pic" idx="5"/>
          </p:nvPr>
        </p:nvSpPr>
        <p:spPr>
          <a:xfrm>
            <a:off x="6847526" y="2206021"/>
            <a:ext cx="1405500" cy="20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3_Custom Layout">
  <p:cSld name="43_Custom Layou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3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3"/>
          <p:cNvSpPr>
            <a:spLocks noGrp="1"/>
          </p:cNvSpPr>
          <p:nvPr>
            <p:ph type="pic" idx="2"/>
          </p:nvPr>
        </p:nvSpPr>
        <p:spPr>
          <a:xfrm>
            <a:off x="1521618" y="2085432"/>
            <a:ext cx="1512000" cy="15120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1" name="Google Shape;111;p33"/>
          <p:cNvSpPr>
            <a:spLocks noGrp="1"/>
          </p:cNvSpPr>
          <p:nvPr>
            <p:ph type="pic" idx="3"/>
          </p:nvPr>
        </p:nvSpPr>
        <p:spPr>
          <a:xfrm>
            <a:off x="4621599" y="2085432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2" name="Google Shape;112;p33"/>
          <p:cNvSpPr>
            <a:spLocks noGrp="1"/>
          </p:cNvSpPr>
          <p:nvPr>
            <p:ph type="pic" idx="4"/>
          </p:nvPr>
        </p:nvSpPr>
        <p:spPr>
          <a:xfrm>
            <a:off x="6171589" y="2085432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3" name="Google Shape;113;p33"/>
          <p:cNvSpPr>
            <a:spLocks noGrp="1"/>
          </p:cNvSpPr>
          <p:nvPr>
            <p:ph type="pic" idx="5"/>
          </p:nvPr>
        </p:nvSpPr>
        <p:spPr>
          <a:xfrm>
            <a:off x="7721580" y="2085432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4" name="Google Shape;114;p33"/>
          <p:cNvSpPr>
            <a:spLocks noGrp="1"/>
          </p:cNvSpPr>
          <p:nvPr>
            <p:ph type="pic" idx="6"/>
          </p:nvPr>
        </p:nvSpPr>
        <p:spPr>
          <a:xfrm>
            <a:off x="1521618" y="3631500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" name="Google Shape;115;p33"/>
          <p:cNvSpPr>
            <a:spLocks noGrp="1"/>
          </p:cNvSpPr>
          <p:nvPr>
            <p:ph type="pic" idx="7"/>
          </p:nvPr>
        </p:nvSpPr>
        <p:spPr>
          <a:xfrm>
            <a:off x="3071609" y="3631500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6" name="Google Shape;116;p33"/>
          <p:cNvSpPr>
            <a:spLocks noGrp="1"/>
          </p:cNvSpPr>
          <p:nvPr>
            <p:ph type="pic" idx="8"/>
          </p:nvPr>
        </p:nvSpPr>
        <p:spPr>
          <a:xfrm>
            <a:off x="4621599" y="3631500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7" name="Google Shape;117;p33"/>
          <p:cNvSpPr>
            <a:spLocks noGrp="1"/>
          </p:cNvSpPr>
          <p:nvPr>
            <p:ph type="pic" idx="9"/>
          </p:nvPr>
        </p:nvSpPr>
        <p:spPr>
          <a:xfrm>
            <a:off x="6171589" y="3631500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8" name="Google Shape;118;p33"/>
          <p:cNvSpPr>
            <a:spLocks noGrp="1"/>
          </p:cNvSpPr>
          <p:nvPr>
            <p:ph type="pic" idx="13"/>
          </p:nvPr>
        </p:nvSpPr>
        <p:spPr>
          <a:xfrm>
            <a:off x="7721580" y="3631500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" name="Google Shape;119;p33"/>
          <p:cNvSpPr>
            <a:spLocks noGrp="1"/>
          </p:cNvSpPr>
          <p:nvPr>
            <p:ph type="pic" idx="14"/>
          </p:nvPr>
        </p:nvSpPr>
        <p:spPr>
          <a:xfrm>
            <a:off x="3071609" y="2085432"/>
            <a:ext cx="1512000" cy="151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0" dist="254000" dir="5400000" algn="t" rotWithShape="0">
              <a:srgbClr val="000000">
                <a:alpha val="298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4_Custom Layout">
  <p:cSld name="44_Custom Layou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4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23244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4"/>
          <p:cNvSpPr>
            <a:spLocks noGrp="1"/>
          </p:cNvSpPr>
          <p:nvPr>
            <p:ph type="pic" idx="2"/>
          </p:nvPr>
        </p:nvSpPr>
        <p:spPr>
          <a:xfrm>
            <a:off x="4035688" y="542453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" name="Google Shape;123;p34"/>
          <p:cNvSpPr>
            <a:spLocks noGrp="1"/>
          </p:cNvSpPr>
          <p:nvPr>
            <p:ph type="pic" idx="3"/>
          </p:nvPr>
        </p:nvSpPr>
        <p:spPr>
          <a:xfrm>
            <a:off x="5673602" y="542453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" name="Google Shape;124;p34"/>
          <p:cNvSpPr>
            <a:spLocks noGrp="1"/>
          </p:cNvSpPr>
          <p:nvPr>
            <p:ph type="pic" idx="4"/>
          </p:nvPr>
        </p:nvSpPr>
        <p:spPr>
          <a:xfrm>
            <a:off x="7311515" y="542453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5" name="Google Shape;125;p34"/>
          <p:cNvSpPr>
            <a:spLocks noGrp="1"/>
          </p:cNvSpPr>
          <p:nvPr>
            <p:ph type="pic" idx="5"/>
          </p:nvPr>
        </p:nvSpPr>
        <p:spPr>
          <a:xfrm>
            <a:off x="2397775" y="2903278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6" name="Google Shape;126;p34"/>
          <p:cNvSpPr>
            <a:spLocks noGrp="1"/>
          </p:cNvSpPr>
          <p:nvPr>
            <p:ph type="pic" idx="6"/>
          </p:nvPr>
        </p:nvSpPr>
        <p:spPr>
          <a:xfrm>
            <a:off x="4035688" y="2903278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7" name="Google Shape;127;p34"/>
          <p:cNvSpPr>
            <a:spLocks noGrp="1"/>
          </p:cNvSpPr>
          <p:nvPr>
            <p:ph type="pic" idx="7"/>
          </p:nvPr>
        </p:nvSpPr>
        <p:spPr>
          <a:xfrm>
            <a:off x="5673602" y="2903278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8" name="Google Shape;128;p34"/>
          <p:cNvSpPr>
            <a:spLocks noGrp="1"/>
          </p:cNvSpPr>
          <p:nvPr>
            <p:ph type="pic" idx="8"/>
          </p:nvPr>
        </p:nvSpPr>
        <p:spPr>
          <a:xfrm>
            <a:off x="7311515" y="2903278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Custom Layout">
  <p:cSld name="32_Custom Layou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5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426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>
            <a:spLocks noGrp="1"/>
          </p:cNvSpPr>
          <p:nvPr>
            <p:ph type="pic" idx="2"/>
          </p:nvPr>
        </p:nvSpPr>
        <p:spPr>
          <a:xfrm>
            <a:off x="4564381" y="426720"/>
            <a:ext cx="4579800" cy="3002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0" dist="254000" dir="5400000" algn="t" rotWithShape="0">
              <a:srgbClr val="000000">
                <a:alpha val="298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2" name="Google Shape;132;p35"/>
          <p:cNvSpPr>
            <a:spLocks noGrp="1"/>
          </p:cNvSpPr>
          <p:nvPr>
            <p:ph type="pic" idx="3"/>
          </p:nvPr>
        </p:nvSpPr>
        <p:spPr>
          <a:xfrm>
            <a:off x="2293620" y="3429000"/>
            <a:ext cx="3802200" cy="1714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Custom Layout">
  <p:cSld name="33_Custom Layou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6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426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6"/>
          <p:cNvSpPr>
            <a:spLocks noGrp="1"/>
          </p:cNvSpPr>
          <p:nvPr>
            <p:ph type="pic" idx="2"/>
          </p:nvPr>
        </p:nvSpPr>
        <p:spPr>
          <a:xfrm>
            <a:off x="1266776" y="2137947"/>
            <a:ext cx="3802200" cy="3002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0" dist="254000" dir="5400000" algn="t" rotWithShape="0">
              <a:srgbClr val="000000">
                <a:alpha val="298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1_Custom Layout">
  <p:cSld name="91_Custom Layou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7"/>
          <p:cNvSpPr txBox="1">
            <a:spLocks noGrp="1"/>
          </p:cNvSpPr>
          <p:nvPr>
            <p:ph type="title"/>
          </p:nvPr>
        </p:nvSpPr>
        <p:spPr>
          <a:xfrm>
            <a:off x="1521618" y="409057"/>
            <a:ext cx="7334400" cy="9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7"/>
          <p:cNvSpPr>
            <a:spLocks noGrp="1"/>
          </p:cNvSpPr>
          <p:nvPr>
            <p:ph type="pic" idx="2"/>
          </p:nvPr>
        </p:nvSpPr>
        <p:spPr>
          <a:xfrm>
            <a:off x="1600957" y="1280711"/>
            <a:ext cx="2299500" cy="19872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9" name="Google Shape;139;p37"/>
          <p:cNvSpPr>
            <a:spLocks noGrp="1"/>
          </p:cNvSpPr>
          <p:nvPr>
            <p:ph type="pic" idx="3"/>
          </p:nvPr>
        </p:nvSpPr>
        <p:spPr>
          <a:xfrm>
            <a:off x="4078818" y="1280711"/>
            <a:ext cx="2299500" cy="19872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0" name="Google Shape;140;p37"/>
          <p:cNvSpPr>
            <a:spLocks noGrp="1"/>
          </p:cNvSpPr>
          <p:nvPr>
            <p:ph type="pic" idx="4"/>
          </p:nvPr>
        </p:nvSpPr>
        <p:spPr>
          <a:xfrm>
            <a:off x="6556679" y="1280711"/>
            <a:ext cx="2299500" cy="19872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8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30003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8"/>
          <p:cNvSpPr>
            <a:spLocks noGrp="1"/>
          </p:cNvSpPr>
          <p:nvPr>
            <p:ph type="pic" idx="2"/>
          </p:nvPr>
        </p:nvSpPr>
        <p:spPr>
          <a:xfrm>
            <a:off x="5334001" y="885194"/>
            <a:ext cx="2793300" cy="33732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0_Title Slide">
  <p:cSld name="40_Title Slid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1343025" y="782144"/>
            <a:ext cx="64581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846">
          <p15:clr>
            <a:srgbClr val="FBAE40"/>
          </p15:clr>
        </p15:guide>
        <p15:guide id="4" pos="4914">
          <p15:clr>
            <a:srgbClr val="FBAE40"/>
          </p15:clr>
        </p15:guide>
        <p15:guide id="5" orient="horz" pos="360">
          <p15:clr>
            <a:srgbClr val="FBAE40"/>
          </p15:clr>
        </p15:guide>
        <p15:guide id="6" orient="horz" pos="288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Custom Layout">
  <p:cSld name="27_Custom Layout 2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0"/>
          <p:cNvSpPr txBox="1">
            <a:spLocks noGrp="1"/>
          </p:cNvSpPr>
          <p:nvPr>
            <p:ph type="title"/>
          </p:nvPr>
        </p:nvSpPr>
        <p:spPr>
          <a:xfrm>
            <a:off x="1130884" y="710026"/>
            <a:ext cx="61509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0_Custom Layout">
  <p:cSld name="80_Custom Layou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1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1"/>
          <p:cNvSpPr>
            <a:spLocks noGrp="1"/>
          </p:cNvSpPr>
          <p:nvPr>
            <p:ph type="pic" idx="2"/>
          </p:nvPr>
        </p:nvSpPr>
        <p:spPr>
          <a:xfrm>
            <a:off x="6093617" y="0"/>
            <a:ext cx="30504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2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42"/>
          <p:cNvSpPr>
            <a:spLocks noGrp="1"/>
          </p:cNvSpPr>
          <p:nvPr>
            <p:ph type="pic" idx="2"/>
          </p:nvPr>
        </p:nvSpPr>
        <p:spPr>
          <a:xfrm>
            <a:off x="6861303" y="0"/>
            <a:ext cx="22827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body" idx="1"/>
          </p:nvPr>
        </p:nvSpPr>
        <p:spPr>
          <a:xfrm>
            <a:off x="1521618" y="1885950"/>
            <a:ext cx="68646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/>
          <p:nvPr/>
        </p:nvSpPr>
        <p:spPr>
          <a:xfrm>
            <a:off x="0" y="4718602"/>
            <a:ext cx="753000" cy="42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4"/>
          <p:cNvSpPr txBox="1"/>
          <p:nvPr/>
        </p:nvSpPr>
        <p:spPr>
          <a:xfrm>
            <a:off x="0" y="4782171"/>
            <a:ext cx="75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600" b="1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sz="600" b="1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56" name="Google Shape;56;p14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281335" y="169772"/>
            <a:ext cx="738994" cy="22265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orient="horz" pos="259">
          <p15:clr>
            <a:srgbClr val="F26B43"/>
          </p15:clr>
        </p15:guide>
        <p15:guide id="4" orient="horz" pos="2964">
          <p15:clr>
            <a:srgbClr val="F26B43"/>
          </p15:clr>
        </p15:guide>
        <p15:guide id="5" pos="481">
          <p15:clr>
            <a:srgbClr val="F26B43"/>
          </p15:clr>
        </p15:guide>
        <p15:guide id="6" pos="5279">
          <p15:clr>
            <a:srgbClr val="F26B43"/>
          </p15:clr>
        </p15:guide>
        <p15:guide id="7" pos="175">
          <p15:clr>
            <a:srgbClr val="F26B43"/>
          </p15:clr>
        </p15:guide>
        <p15:guide id="8" pos="5760">
          <p15:clr>
            <a:srgbClr val="F26B43"/>
          </p15:clr>
        </p15:guide>
        <p15:guide id="9" orient="horz" pos="89">
          <p15:clr>
            <a:srgbClr val="F26B43"/>
          </p15:clr>
        </p15:guide>
        <p15:guide id="10" orient="horz" pos="3240">
          <p15:clr>
            <a:srgbClr val="F26B43"/>
          </p15:clr>
        </p15:guide>
        <p15:guide id="11" pos="958">
          <p15:clr>
            <a:srgbClr val="F26B43"/>
          </p15:clr>
        </p15:guide>
        <p15:guide id="12" orient="horz" pos="532">
          <p15:clr>
            <a:srgbClr val="F26B43"/>
          </p15:clr>
        </p15:guide>
        <p15:guide id="13" pos="143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3"/>
          <p:cNvSpPr txBox="1"/>
          <p:nvPr/>
        </p:nvSpPr>
        <p:spPr>
          <a:xfrm>
            <a:off x="1003800" y="236350"/>
            <a:ext cx="7136400" cy="11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ru" sz="4800" b="1" dirty="0"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r>
              <a:rPr lang="ro-RO" sz="4800" b="1" dirty="0">
                <a:latin typeface="Montserrat"/>
                <a:ea typeface="Montserrat"/>
                <a:cs typeface="Montserrat"/>
                <a:sym typeface="Montserrat"/>
              </a:rPr>
              <a:t> 8-</a:t>
            </a:r>
            <a:r>
              <a:rPr lang="en-US" sz="4800" b="1" dirty="0">
                <a:latin typeface="Montserrat"/>
                <a:ea typeface="Montserrat"/>
                <a:cs typeface="Montserrat"/>
                <a:sym typeface="Montserrat"/>
              </a:rPr>
              <a:t>Team </a:t>
            </a:r>
            <a:endParaRPr lang="ru" sz="4800" b="1"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159" name="Google Shape;159;p43"/>
          <p:cNvSpPr txBox="1"/>
          <p:nvPr/>
        </p:nvSpPr>
        <p:spPr>
          <a:xfrm>
            <a:off x="2725525" y="2216425"/>
            <a:ext cx="452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43"/>
          <p:cNvSpPr txBox="1"/>
          <p:nvPr/>
        </p:nvSpPr>
        <p:spPr>
          <a:xfrm>
            <a:off x="644575" y="1117050"/>
            <a:ext cx="180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1" name="Google Shape;161;p43"/>
          <p:cNvPicPr preferRelativeResize="0"/>
          <p:nvPr/>
        </p:nvPicPr>
        <p:blipFill>
          <a:blip r:embed="rId3"/>
          <a:srcRect/>
          <a:stretch/>
        </p:blipFill>
        <p:spPr>
          <a:xfrm>
            <a:off x="2634975" y="1150925"/>
            <a:ext cx="3874050" cy="387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6"/>
          <p:cNvSpPr txBox="1"/>
          <p:nvPr/>
        </p:nvSpPr>
        <p:spPr>
          <a:xfrm>
            <a:off x="1516249" y="294331"/>
            <a:ext cx="610169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latin typeface="Open Sans"/>
                <a:ea typeface="Open Sans"/>
                <a:cs typeface="Open Sans"/>
                <a:sym typeface="Open Sans"/>
              </a:rPr>
              <a:t>Sugestii de îmbunătățire a programului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Google Shape;196;p46">
            <a:extLst>
              <a:ext uri="{FF2B5EF4-FFF2-40B4-BE49-F238E27FC236}">
                <a16:creationId xmlns:a16="http://schemas.microsoft.com/office/drawing/2014/main" id="{1644DEF5-C836-13B4-0036-BADC20594411}"/>
              </a:ext>
            </a:extLst>
          </p:cNvPr>
          <p:cNvSpPr txBox="1"/>
          <p:nvPr/>
        </p:nvSpPr>
        <p:spPr>
          <a:xfrm>
            <a:off x="648974" y="1508373"/>
            <a:ext cx="7846052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ro-RO" sz="1800" dirty="0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Înregistrarea în platformă ar trebui să se facă după trimiterea unui mail de confirmare.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Datele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calendaristice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 care au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tranzac</a:t>
            </a:r>
            <a:r>
              <a:rPr lang="ro-RO" sz="1800" dirty="0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ții înregistrate ar trebui boldate sau colorate, pentru a identifica mai ușor acele zile.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ro-RO" sz="1800" dirty="0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După fiecare operație input/output, programul sare la data curentă; ar trebui să rămână la data cu care a fost </a:t>
            </a:r>
            <a:r>
              <a:rPr lang="ro-RO" sz="1800" dirty="0" err="1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adaugată</a:t>
            </a:r>
            <a:r>
              <a:rPr lang="ro-RO" sz="1800" dirty="0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 operațiunea.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La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rapoarte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deplasarea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 se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poate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 face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doar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 cu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sagea</a:t>
            </a:r>
            <a:r>
              <a:rPr lang="ro-RO" sz="1800" dirty="0" err="1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tă</a:t>
            </a:r>
            <a:r>
              <a:rPr lang="ro-RO" sz="1800" dirty="0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 stânga/dreapta, ar trebui să se poate selecta efectiv luna.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3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68566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7"/>
          <p:cNvSpPr txBox="1"/>
          <p:nvPr/>
        </p:nvSpPr>
        <p:spPr>
          <a:xfrm>
            <a:off x="1624850" y="290075"/>
            <a:ext cx="6286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latin typeface="Open Sans"/>
                <a:ea typeface="Open Sans"/>
                <a:cs typeface="Open Sans"/>
                <a:sym typeface="Open Sans"/>
              </a:rPr>
              <a:t>Tehnologiile utilizate</a:t>
            </a:r>
            <a:endParaRPr sz="24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47"/>
          <p:cNvSpPr txBox="1"/>
          <p:nvPr/>
        </p:nvSpPr>
        <p:spPr>
          <a:xfrm>
            <a:off x="1083643" y="1108569"/>
            <a:ext cx="2437482" cy="149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u="sng" dirty="0" err="1">
                <a:latin typeface="Open Sans"/>
                <a:ea typeface="Open Sans"/>
                <a:cs typeface="Open Sans"/>
                <a:sym typeface="Open Sans"/>
              </a:rPr>
              <a:t>Functional</a:t>
            </a:r>
            <a:r>
              <a:rPr lang="ro-RO" sz="2000" b="1" u="sng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o-RO" sz="2000" b="1" u="sng" dirty="0" err="1">
                <a:latin typeface="Open Sans"/>
                <a:ea typeface="Open Sans"/>
                <a:cs typeface="Open Sans"/>
                <a:sym typeface="Open Sans"/>
              </a:rPr>
              <a:t>testing</a:t>
            </a:r>
            <a:endParaRPr sz="2000" b="1" u="sng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ro-RO" dirty="0" err="1">
                <a:latin typeface="Open Sans"/>
                <a:ea typeface="Open Sans"/>
                <a:cs typeface="Open Sans"/>
                <a:sym typeface="Open Sans"/>
              </a:rPr>
              <a:t>Accesibility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ro-RO" dirty="0">
                <a:latin typeface="Open Sans"/>
                <a:ea typeface="Open Sans"/>
                <a:cs typeface="Open Sans"/>
                <a:sym typeface="Open Sans"/>
              </a:rPr>
              <a:t>Main </a:t>
            </a:r>
            <a:r>
              <a:rPr lang="ro-RO" dirty="0" err="1">
                <a:latin typeface="Open Sans"/>
                <a:ea typeface="Open Sans"/>
                <a:cs typeface="Open Sans"/>
                <a:sym typeface="Open Sans"/>
              </a:rPr>
              <a:t>functions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ro-RO" dirty="0" err="1">
                <a:latin typeface="Open Sans"/>
                <a:ea typeface="Open Sans"/>
                <a:cs typeface="Open Sans"/>
                <a:sym typeface="Open Sans"/>
              </a:rPr>
              <a:t>Usability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47"/>
          <p:cNvSpPr txBox="1"/>
          <p:nvPr/>
        </p:nvSpPr>
        <p:spPr>
          <a:xfrm>
            <a:off x="5394641" y="967850"/>
            <a:ext cx="3000000" cy="2212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406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Acceptance testing</a:t>
            </a:r>
          </a:p>
          <a:p>
            <a:pPr marL="406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Static testing </a:t>
            </a:r>
          </a:p>
          <a:p>
            <a:pPr marL="406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ro-RO" sz="2000" dirty="0" err="1">
                <a:latin typeface="Open Sans"/>
                <a:ea typeface="Open Sans"/>
                <a:cs typeface="Open Sans"/>
                <a:sym typeface="Open Sans"/>
              </a:rPr>
              <a:t>Security</a:t>
            </a:r>
            <a:endParaRPr lang="ro-RO"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406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ro-RO" sz="2000" dirty="0">
                <a:latin typeface="Open Sans"/>
                <a:ea typeface="Open Sans"/>
                <a:cs typeface="Open Sans"/>
                <a:sym typeface="Open Sans"/>
              </a:rPr>
              <a:t>Performance</a:t>
            </a:r>
            <a:r>
              <a:rPr lang="ro-RO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88900" lvl="3">
              <a:lnSpc>
                <a:spcPct val="115000"/>
              </a:lnSpc>
              <a:buSzPts val="1400"/>
            </a:pPr>
            <a:r>
              <a:rPr lang="ro-RO" dirty="0">
                <a:latin typeface="Open Sans"/>
                <a:ea typeface="Open Sans"/>
                <a:cs typeface="Open Sans"/>
                <a:sym typeface="Open Sans"/>
              </a:rPr>
              <a:t>         *  </a:t>
            </a:r>
            <a:r>
              <a:rPr lang="ro-RO" dirty="0" err="1">
                <a:latin typeface="Open Sans"/>
                <a:ea typeface="Open Sans"/>
                <a:cs typeface="Open Sans"/>
                <a:sym typeface="Open Sans"/>
              </a:rPr>
              <a:t>Load</a:t>
            </a:r>
            <a:r>
              <a:rPr lang="ro-RO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o-RO" dirty="0" err="1">
                <a:latin typeface="Open Sans"/>
                <a:ea typeface="Open Sans"/>
                <a:cs typeface="Open Sans"/>
                <a:sym typeface="Open Sans"/>
              </a:rPr>
              <a:t>testing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47"/>
          <p:cNvSpPr txBox="1"/>
          <p:nvPr/>
        </p:nvSpPr>
        <p:spPr>
          <a:xfrm>
            <a:off x="1039792" y="2600486"/>
            <a:ext cx="4295400" cy="166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u="sng" dirty="0">
                <a:latin typeface="Open Sans"/>
                <a:ea typeface="Open Sans"/>
                <a:cs typeface="Open Sans"/>
                <a:sym typeface="Open Sans"/>
              </a:rPr>
              <a:t>Non-functional</a:t>
            </a:r>
            <a:endParaRPr sz="2000" b="1" u="sng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ro-RO" dirty="0" err="1">
                <a:latin typeface="Open Sans"/>
                <a:ea typeface="Open Sans"/>
                <a:cs typeface="Open Sans"/>
                <a:sym typeface="Open Sans"/>
              </a:rPr>
              <a:t>Efficiency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ro-RO" dirty="0" err="1">
                <a:latin typeface="Open Sans"/>
                <a:ea typeface="Open Sans"/>
                <a:cs typeface="Open Sans"/>
                <a:sym typeface="Open Sans"/>
              </a:rPr>
              <a:t>Portability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ro-RO" dirty="0" err="1">
                <a:latin typeface="Open Sans"/>
                <a:ea typeface="Open Sans"/>
                <a:cs typeface="Open Sans"/>
                <a:sym typeface="Open Sans"/>
              </a:rPr>
              <a:t>Load</a:t>
            </a:r>
            <a:r>
              <a:rPr lang="ro-RO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o-RO" dirty="0" err="1"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ro-RO" dirty="0">
                <a:latin typeface="Open Sans"/>
                <a:ea typeface="Open Sans"/>
                <a:cs typeface="Open Sans"/>
                <a:sym typeface="Open Sans"/>
              </a:rPr>
              <a:t> performance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6053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8"/>
          <p:cNvSpPr/>
          <p:nvPr/>
        </p:nvSpPr>
        <p:spPr>
          <a:xfrm>
            <a:off x="2634500" y="1728975"/>
            <a:ext cx="3875100" cy="1685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762000" dist="2540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3600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48"/>
          <p:cNvSpPr txBox="1"/>
          <p:nvPr/>
        </p:nvSpPr>
        <p:spPr>
          <a:xfrm>
            <a:off x="2513100" y="1500792"/>
            <a:ext cx="4066455" cy="1503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 b="1" dirty="0">
                <a:solidFill>
                  <a:srgbClr val="FFCC00"/>
                </a:solidFill>
                <a:latin typeface="Montserrat"/>
                <a:ea typeface="Montserrat"/>
                <a:cs typeface="Montserrat"/>
                <a:sym typeface="Montserrat"/>
              </a:rPr>
              <a:t>Vă mulțumim pentru atenție!</a:t>
            </a:r>
            <a:endParaRPr sz="3500" b="1" dirty="0">
              <a:solidFill>
                <a:srgbClr val="FFCC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11;p48">
            <a:extLst>
              <a:ext uri="{FF2B5EF4-FFF2-40B4-BE49-F238E27FC236}">
                <a16:creationId xmlns:a16="http://schemas.microsoft.com/office/drawing/2014/main" id="{F4E1D99A-A368-A107-EE84-5108B55B5EEF}"/>
              </a:ext>
            </a:extLst>
          </p:cNvPr>
          <p:cNvSpPr txBox="1"/>
          <p:nvPr/>
        </p:nvSpPr>
        <p:spPr>
          <a:xfrm>
            <a:off x="2538772" y="2452007"/>
            <a:ext cx="4066455" cy="1503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 b="1" dirty="0">
                <a:solidFill>
                  <a:srgbClr val="FFCC00"/>
                </a:solidFill>
                <a:latin typeface="Montserrat"/>
                <a:ea typeface="Montserrat"/>
                <a:cs typeface="Montserrat"/>
                <a:sym typeface="Montserrat"/>
              </a:rPr>
              <a:t>Дякую за увагу!</a:t>
            </a:r>
            <a:endParaRPr sz="3500" b="1" dirty="0">
              <a:solidFill>
                <a:srgbClr val="FFCC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44"/>
          <p:cNvPicPr preferRelativeResize="0"/>
          <p:nvPr/>
        </p:nvPicPr>
        <p:blipFill>
          <a:blip r:embed="rId3"/>
          <a:srcRect/>
          <a:stretch/>
        </p:blipFill>
        <p:spPr>
          <a:xfrm>
            <a:off x="804907" y="696304"/>
            <a:ext cx="1073686" cy="107368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44"/>
          <p:cNvSpPr txBox="1"/>
          <p:nvPr/>
        </p:nvSpPr>
        <p:spPr>
          <a:xfrm>
            <a:off x="761100" y="1769989"/>
            <a:ext cx="1313700" cy="62321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ru" sz="950" dirty="0">
                <a:latin typeface="Open Sans"/>
                <a:ea typeface="Open Sans"/>
                <a:cs typeface="Open Sans"/>
                <a:sym typeface="Open Sans"/>
              </a:rPr>
              <a:t>Andreea Str</a:t>
            </a:r>
            <a:r>
              <a:rPr lang="ro-RO" sz="950" dirty="0">
                <a:latin typeface="Open Sans"/>
                <a:ea typeface="Open Sans"/>
                <a:cs typeface="Open Sans"/>
                <a:sym typeface="Open Sans"/>
              </a:rPr>
              <a:t>ă</a:t>
            </a:r>
            <a:r>
              <a:rPr lang="ru" sz="950" dirty="0">
                <a:latin typeface="Open Sans"/>
                <a:ea typeface="Open Sans"/>
                <a:cs typeface="Open Sans"/>
                <a:sym typeface="Open Sans"/>
              </a:rPr>
              <a:t>ch</a:t>
            </a:r>
            <a:r>
              <a:rPr lang="ro-RO" sz="950" dirty="0"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ru" sz="950" dirty="0">
                <a:latin typeface="Open Sans"/>
                <a:ea typeface="Open Sans"/>
                <a:cs typeface="Open Sans"/>
                <a:sym typeface="Open Sans"/>
              </a:rPr>
              <a:t>naru</a:t>
            </a:r>
          </a:p>
          <a:p>
            <a:pPr algn="ctr"/>
            <a:r>
              <a:rPr lang="ru" sz="950" dirty="0" err="1">
                <a:latin typeface="Open Sans"/>
                <a:ea typeface="Open Sans"/>
                <a:cs typeface="Open Sans"/>
              </a:rPr>
              <a:t>Team</a:t>
            </a:r>
            <a:r>
              <a:rPr lang="ru" sz="950" dirty="0">
                <a:latin typeface="Open Sans"/>
                <a:ea typeface="Open Sans"/>
                <a:cs typeface="Open Sans"/>
              </a:rPr>
              <a:t> </a:t>
            </a:r>
            <a:r>
              <a:rPr lang="ru" sz="950" dirty="0" err="1">
                <a:latin typeface="Open Sans"/>
                <a:ea typeface="Open Sans"/>
                <a:cs typeface="Open Sans"/>
              </a:rPr>
              <a:t>Leader</a:t>
            </a:r>
          </a:p>
        </p:txBody>
      </p:sp>
      <p:pic>
        <p:nvPicPr>
          <p:cNvPr id="168" name="Google Shape;168;p44"/>
          <p:cNvPicPr preferRelativeResize="0"/>
          <p:nvPr/>
        </p:nvPicPr>
        <p:blipFill>
          <a:blip r:embed="rId4"/>
          <a:srcRect/>
          <a:stretch/>
        </p:blipFill>
        <p:spPr>
          <a:xfrm>
            <a:off x="2359166" y="696292"/>
            <a:ext cx="1064018" cy="106401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44"/>
          <p:cNvSpPr txBox="1"/>
          <p:nvPr/>
        </p:nvSpPr>
        <p:spPr>
          <a:xfrm>
            <a:off x="2234313" y="1789096"/>
            <a:ext cx="1313700" cy="47702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ru" sz="950" dirty="0">
                <a:latin typeface="Open Sans"/>
                <a:ea typeface="Open Sans"/>
                <a:cs typeface="Open Sans"/>
                <a:sym typeface="Open Sans"/>
              </a:rPr>
              <a:t>Alexandru</a:t>
            </a:r>
            <a:r>
              <a:rPr lang="ru" sz="950" dirty="0">
                <a:latin typeface="Open Sans"/>
                <a:ea typeface="Open Sans"/>
                <a:cs typeface="Open Sans"/>
              </a:rPr>
              <a:t> Uil</a:t>
            </a:r>
            <a:r>
              <a:rPr lang="ro-RO" sz="950" dirty="0">
                <a:latin typeface="Open Sans"/>
                <a:ea typeface="Open Sans"/>
                <a:cs typeface="Open Sans"/>
              </a:rPr>
              <a:t>ă</a:t>
            </a:r>
            <a:r>
              <a:rPr lang="ru" sz="950" dirty="0">
                <a:latin typeface="Open Sans"/>
                <a:ea typeface="Open Sans"/>
                <a:cs typeface="Open Sans"/>
              </a:rPr>
              <a:t>can</a:t>
            </a:r>
            <a:endParaRPr lang="en-US" dirty="0" err="1"/>
          </a:p>
          <a:p>
            <a:pPr algn="ctr"/>
            <a:r>
              <a:rPr lang="ru" sz="950" dirty="0">
                <a:latin typeface="Open Sans"/>
                <a:ea typeface="Open Sans"/>
                <a:cs typeface="Open Sans"/>
              </a:rPr>
              <a:t>S</a:t>
            </a:r>
            <a:r>
              <a:rPr lang="ro-RO" sz="950" dirty="0">
                <a:latin typeface="Open Sans"/>
                <a:ea typeface="Open Sans"/>
                <a:cs typeface="Open Sans"/>
              </a:rPr>
              <a:t>crum M</a:t>
            </a:r>
            <a:r>
              <a:rPr lang="ru" sz="950" dirty="0">
                <a:latin typeface="Open Sans"/>
                <a:ea typeface="Open Sans"/>
                <a:cs typeface="Open Sans"/>
              </a:rPr>
              <a:t>aster</a:t>
            </a:r>
          </a:p>
        </p:txBody>
      </p:sp>
      <p:pic>
        <p:nvPicPr>
          <p:cNvPr id="170" name="Google Shape;170;p44" title="Участник команды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5000" y="696295"/>
            <a:ext cx="1313701" cy="108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4"/>
          <p:cNvSpPr txBox="1"/>
          <p:nvPr/>
        </p:nvSpPr>
        <p:spPr>
          <a:xfrm>
            <a:off x="3783438" y="1789096"/>
            <a:ext cx="1313700" cy="3308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ru" sz="950" dirty="0" err="1">
                <a:latin typeface="Open Sans"/>
                <a:ea typeface="Open Sans"/>
                <a:cs typeface="Open Sans"/>
                <a:sym typeface="Open Sans"/>
              </a:rPr>
              <a:t>Vlad</a:t>
            </a:r>
            <a:r>
              <a:rPr lang="ru" sz="950" dirty="0">
                <a:latin typeface="Open Sans"/>
                <a:ea typeface="Open Sans"/>
                <a:cs typeface="Open Sans"/>
              </a:rPr>
              <a:t> </a:t>
            </a:r>
            <a:r>
              <a:rPr lang="ru" sz="950" dirty="0" err="1">
                <a:latin typeface="Open Sans"/>
                <a:ea typeface="Open Sans"/>
                <a:cs typeface="Open Sans"/>
              </a:rPr>
              <a:t>Vornicelu</a:t>
            </a:r>
            <a:endParaRPr lang="en-US" dirty="0" err="1"/>
          </a:p>
        </p:txBody>
      </p:sp>
      <p:pic>
        <p:nvPicPr>
          <p:cNvPr id="172" name="Google Shape;172;p44"/>
          <p:cNvPicPr preferRelativeResize="0"/>
          <p:nvPr/>
        </p:nvPicPr>
        <p:blipFill>
          <a:blip r:embed="rId6"/>
          <a:srcRect/>
          <a:stretch/>
        </p:blipFill>
        <p:spPr>
          <a:xfrm>
            <a:off x="6977687" y="684313"/>
            <a:ext cx="1087975" cy="108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44"/>
          <p:cNvSpPr txBox="1"/>
          <p:nvPr/>
        </p:nvSpPr>
        <p:spPr>
          <a:xfrm>
            <a:off x="6864825" y="1769994"/>
            <a:ext cx="1313700" cy="3308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ru" sz="950" dirty="0" err="1">
                <a:latin typeface="Open Sans"/>
                <a:ea typeface="Open Sans"/>
                <a:cs typeface="Open Sans"/>
                <a:sym typeface="Open Sans"/>
              </a:rPr>
              <a:t>Anca</a:t>
            </a:r>
            <a:r>
              <a:rPr lang="ru" sz="95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" sz="950" dirty="0" err="1">
                <a:latin typeface="Open Sans"/>
                <a:ea typeface="Open Sans"/>
                <a:cs typeface="Open Sans"/>
                <a:sym typeface="Open Sans"/>
              </a:rPr>
              <a:t>Albescu</a:t>
            </a:r>
            <a:endParaRPr lang="en-US" dirty="0" err="1"/>
          </a:p>
        </p:txBody>
      </p:sp>
      <p:pic>
        <p:nvPicPr>
          <p:cNvPr id="174" name="Google Shape;174;p44" title="Участник команды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9912" y="696295"/>
            <a:ext cx="1313701" cy="108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4"/>
          <p:cNvSpPr txBox="1"/>
          <p:nvPr/>
        </p:nvSpPr>
        <p:spPr>
          <a:xfrm>
            <a:off x="5319913" y="1789099"/>
            <a:ext cx="1313700" cy="3308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ru" sz="950" dirty="0" err="1">
                <a:latin typeface="Open Sans"/>
                <a:ea typeface="Open Sans"/>
                <a:cs typeface="Open Sans"/>
                <a:sym typeface="Open Sans"/>
              </a:rPr>
              <a:t>Marius</a:t>
            </a:r>
            <a:r>
              <a:rPr lang="ru" sz="95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" sz="950" dirty="0" err="1">
                <a:latin typeface="Open Sans"/>
                <a:ea typeface="Open Sans"/>
                <a:cs typeface="Open Sans"/>
                <a:sym typeface="Open Sans"/>
              </a:rPr>
              <a:t>Barsan</a:t>
            </a:r>
            <a:endParaRPr lang="en-US" dirty="0" err="1"/>
          </a:p>
        </p:txBody>
      </p:sp>
      <p:pic>
        <p:nvPicPr>
          <p:cNvPr id="176" name="Google Shape;176;p44" title="Участник команды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525" y="2716725"/>
            <a:ext cx="1313701" cy="116741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44"/>
          <p:cNvSpPr txBox="1"/>
          <p:nvPr/>
        </p:nvSpPr>
        <p:spPr>
          <a:xfrm>
            <a:off x="682525" y="3884138"/>
            <a:ext cx="1313700" cy="3308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ru" sz="950" dirty="0" err="1">
                <a:latin typeface="Open Sans"/>
                <a:ea typeface="Open Sans"/>
                <a:cs typeface="Open Sans"/>
                <a:sym typeface="Open Sans"/>
              </a:rPr>
              <a:t>Valentin</a:t>
            </a:r>
            <a:r>
              <a:rPr lang="ru" sz="950" dirty="0">
                <a:latin typeface="Open Sans"/>
                <a:ea typeface="Open Sans"/>
                <a:cs typeface="Open Sans"/>
              </a:rPr>
              <a:t> </a:t>
            </a:r>
            <a:r>
              <a:rPr lang="ru" sz="950" dirty="0" err="1">
                <a:latin typeface="Open Sans"/>
                <a:ea typeface="Open Sans"/>
                <a:cs typeface="Open Sans"/>
              </a:rPr>
              <a:t>Dumitras</a:t>
            </a:r>
            <a:endParaRPr lang="en-US" dirty="0" err="1"/>
          </a:p>
        </p:txBody>
      </p:sp>
      <p:pic>
        <p:nvPicPr>
          <p:cNvPr id="178" name="Google Shape;178;p44"/>
          <p:cNvPicPr preferRelativeResize="0"/>
          <p:nvPr/>
        </p:nvPicPr>
        <p:blipFill>
          <a:blip r:embed="rId7"/>
          <a:srcRect/>
          <a:stretch/>
        </p:blipFill>
        <p:spPr>
          <a:xfrm>
            <a:off x="2310350" y="2716713"/>
            <a:ext cx="1156900" cy="115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4"/>
          <p:cNvSpPr txBox="1"/>
          <p:nvPr/>
        </p:nvSpPr>
        <p:spPr>
          <a:xfrm>
            <a:off x="2231938" y="3904913"/>
            <a:ext cx="1313700" cy="47702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ru" sz="950" dirty="0" err="1">
                <a:latin typeface="Open Sans"/>
                <a:ea typeface="Open Sans"/>
                <a:cs typeface="Open Sans"/>
              </a:rPr>
              <a:t>Andreea-Bianca</a:t>
            </a:r>
            <a:r>
              <a:rPr lang="ru" sz="950" dirty="0">
                <a:latin typeface="Open Sans"/>
                <a:ea typeface="Open Sans"/>
                <a:cs typeface="Open Sans"/>
              </a:rPr>
              <a:t> </a:t>
            </a:r>
            <a:r>
              <a:rPr lang="ru" sz="950" dirty="0" err="1">
                <a:latin typeface="Open Sans"/>
                <a:ea typeface="Open Sans"/>
                <a:cs typeface="Open Sans"/>
              </a:rPr>
              <a:t>Gherman</a:t>
            </a:r>
          </a:p>
        </p:txBody>
      </p:sp>
      <p:sp>
        <p:nvSpPr>
          <p:cNvPr id="186" name="Google Shape;186;p44"/>
          <p:cNvSpPr txBox="1"/>
          <p:nvPr/>
        </p:nvSpPr>
        <p:spPr>
          <a:xfrm>
            <a:off x="2176650" y="95250"/>
            <a:ext cx="4876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 dirty="0">
                <a:latin typeface="Montserrat"/>
                <a:ea typeface="Montserrat"/>
                <a:cs typeface="Montserrat"/>
                <a:sym typeface="Montserrat"/>
              </a:rPr>
              <a:t>Jucătorii echipei</a:t>
            </a:r>
            <a:endParaRPr sz="18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5"/>
          <p:cNvSpPr txBox="1"/>
          <p:nvPr/>
        </p:nvSpPr>
        <p:spPr>
          <a:xfrm>
            <a:off x="927247" y="405588"/>
            <a:ext cx="5432846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1. Analiza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produsului</a:t>
            </a:r>
            <a:endParaRPr lang="en-US" sz="3200" dirty="0">
              <a:solidFill>
                <a:schemeClr val="accent3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solidFill>
                <a:schemeClr val="accent3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Google Shape;191;p45">
            <a:extLst>
              <a:ext uri="{FF2B5EF4-FFF2-40B4-BE49-F238E27FC236}">
                <a16:creationId xmlns:a16="http://schemas.microsoft.com/office/drawing/2014/main" id="{2A884476-986E-4141-9340-7E5FBD0FFE99}"/>
              </a:ext>
            </a:extLst>
          </p:cNvPr>
          <p:cNvSpPr txBox="1"/>
          <p:nvPr/>
        </p:nvSpPr>
        <p:spPr>
          <a:xfrm>
            <a:off x="927247" y="1682405"/>
            <a:ext cx="7747199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Site-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ul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oferit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pentru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testare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,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respectiv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“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kapusta-qa-ro.p.goit.global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/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Ca$hify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”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reprezint</a:t>
            </a:r>
            <a:r>
              <a:rPr lang="ro-RO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ă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un instrument de management al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banilor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.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Permite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introducere</a:t>
            </a:r>
            <a:r>
              <a:rPr lang="ro-RO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tranzac</a:t>
            </a:r>
            <a:r>
              <a:rPr lang="ro-RO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ț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iilor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de 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intrare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ro-RO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și ieșir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e, av</a:t>
            </a:r>
            <a:r>
              <a:rPr lang="ro-RO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â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nd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valuta Euro. At</a:t>
            </a:r>
            <a:r>
              <a:rPr lang="ro-RO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â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pentru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sumele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de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intrare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, c</a:t>
            </a:r>
            <a:r>
              <a:rPr lang="ro-RO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â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 </a:t>
            </a:r>
            <a:r>
              <a:rPr lang="ro-RO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ș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pentru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cele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de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ie</a:t>
            </a:r>
            <a:r>
              <a:rPr lang="ro-RO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ș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ire se solicit</a:t>
            </a:r>
            <a:r>
              <a:rPr lang="ro-RO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ă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completarea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unor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c</a:t>
            </a:r>
            <a:r>
              <a:rPr lang="ro-RO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â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mpuri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, av</a:t>
            </a:r>
            <a:r>
              <a:rPr lang="ro-RO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â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nd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ca scop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identificarea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produsului</a:t>
            </a:r>
            <a:r>
              <a:rPr lang="ro-RO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(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ex.:m</a:t>
            </a:r>
            <a:r>
              <a:rPr lang="ro-RO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â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ncare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,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facturi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,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salariu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)</a:t>
            </a:r>
            <a:r>
              <a:rPr lang="ro-RO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.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De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asemenea</a:t>
            </a:r>
            <a:r>
              <a:rPr lang="ro-RO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,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se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ofer</a:t>
            </a:r>
            <a:r>
              <a:rPr lang="ro-RO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ă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ro-RO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ș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ro-RO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un raport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a</a:t>
            </a:r>
            <a:r>
              <a:rPr lang="ro-RO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l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veniturlor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ro-RO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ș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cheltuielor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lunare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5"/>
          <p:cNvSpPr txBox="1"/>
          <p:nvPr/>
        </p:nvSpPr>
        <p:spPr>
          <a:xfrm>
            <a:off x="927247" y="405588"/>
            <a:ext cx="5432846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2. Test analysis/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what to test</a:t>
            </a:r>
          </a:p>
        </p:txBody>
      </p:sp>
      <p:sp>
        <p:nvSpPr>
          <p:cNvPr id="2" name="Google Shape;191;p45">
            <a:extLst>
              <a:ext uri="{FF2B5EF4-FFF2-40B4-BE49-F238E27FC236}">
                <a16:creationId xmlns:a16="http://schemas.microsoft.com/office/drawing/2014/main" id="{2A884476-986E-4141-9340-7E5FBD0FFE99}"/>
              </a:ext>
            </a:extLst>
          </p:cNvPr>
          <p:cNvSpPr txBox="1"/>
          <p:nvPr/>
        </p:nvSpPr>
        <p:spPr>
          <a:xfrm>
            <a:off x="927247" y="1070513"/>
            <a:ext cx="790737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 rtl="0" fontAlgn="base"/>
            <a:r>
              <a:rPr lang="ro-RO" sz="2000" b="0" i="0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În</a:t>
            </a:r>
            <a:r>
              <a:rPr lang="ro-RO" sz="20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</a:rPr>
              <a:t> baza </a:t>
            </a:r>
            <a:r>
              <a:rPr lang="ro-RO" sz="2000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</a:rPr>
              <a:t>requirements</a:t>
            </a:r>
            <a:r>
              <a:rPr lang="ro-RO" sz="20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</a:rPr>
              <a:t> stabilim testarea:</a:t>
            </a:r>
            <a:endParaRPr lang="en-US" sz="2000" b="0" i="0" dirty="0">
              <a:solidFill>
                <a:schemeClr val="tx2">
                  <a:lumMod val="25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Google Shape;191;p45">
            <a:extLst>
              <a:ext uri="{FF2B5EF4-FFF2-40B4-BE49-F238E27FC236}">
                <a16:creationId xmlns:a16="http://schemas.microsoft.com/office/drawing/2014/main" id="{F42C879F-F860-7FEC-99C0-243F2506FC02}"/>
              </a:ext>
            </a:extLst>
          </p:cNvPr>
          <p:cNvSpPr txBox="1"/>
          <p:nvPr/>
        </p:nvSpPr>
        <p:spPr>
          <a:xfrm>
            <a:off x="927247" y="1492567"/>
            <a:ext cx="790737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o-RO" sz="20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</a:rPr>
              <a:t>Requirements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</a:rPr>
              <a:t>;</a:t>
            </a:r>
            <a:endParaRPr lang="ro-RO" sz="2000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ro-RO" sz="2000" b="0" i="0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Aspectul aplicației – GUI Testing</a:t>
            </a:r>
            <a:r>
              <a:rPr lang="en-US" sz="2000" b="0" i="0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;</a:t>
            </a:r>
            <a:endParaRPr lang="ro-RO" sz="2000" b="0" i="0" dirty="0">
              <a:solidFill>
                <a:schemeClr val="tx2">
                  <a:lumMod val="25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Pagina</a:t>
            </a:r>
            <a:r>
              <a:rPr lang="en-US" sz="2000" b="0" i="0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 de Log In </a:t>
            </a:r>
            <a:r>
              <a:rPr lang="ro-RO" sz="2000" b="0" i="0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ș</a:t>
            </a:r>
            <a:r>
              <a:rPr lang="en-US" sz="2000" b="0" i="0" dirty="0" err="1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2000" b="0" i="0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 Log out;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Adaugarea</a:t>
            </a:r>
            <a:r>
              <a:rPr lang="en-US" sz="2000" b="0" i="0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 de </a:t>
            </a:r>
            <a:r>
              <a:rPr lang="en-US" sz="2000" b="0" i="0" dirty="0" err="1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sume</a:t>
            </a:r>
            <a:r>
              <a:rPr lang="en-US" sz="2000" b="0" i="0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ro-RO" sz="20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</a:rPr>
              <a:t>în </a:t>
            </a:r>
            <a:r>
              <a:rPr lang="ro-RO" sz="2000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</a:rPr>
              <a:t>taburile</a:t>
            </a:r>
            <a:r>
              <a:rPr lang="ro-RO" sz="20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000" b="0" i="0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INCOME </a:t>
            </a:r>
            <a:r>
              <a:rPr lang="ro-RO" sz="2000" b="0" i="0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ș</a:t>
            </a:r>
            <a:r>
              <a:rPr lang="en-US" sz="2000" b="0" i="0" dirty="0" err="1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2000" b="0" i="0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  EXPENSES; 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ro-RO" sz="2000" b="0" i="0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Ș</a:t>
            </a:r>
            <a:r>
              <a:rPr lang="en-US" sz="2000" b="0" i="0" dirty="0" err="1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tergerea</a:t>
            </a:r>
            <a:r>
              <a:rPr lang="en-US" sz="2000" b="0" i="0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 de </a:t>
            </a:r>
            <a:r>
              <a:rPr lang="en-US" sz="2000" b="0" i="0" dirty="0" err="1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sume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</a:rPr>
              <a:t>;</a:t>
            </a:r>
            <a:endParaRPr lang="en-US" sz="2000" b="0" i="0" dirty="0">
              <a:solidFill>
                <a:schemeClr val="tx2">
                  <a:lumMod val="25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Rapoarte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</a:rPr>
              <a:t>.</a:t>
            </a:r>
            <a:endParaRPr lang="ro-RO" sz="2000" b="0" i="0" dirty="0">
              <a:solidFill>
                <a:schemeClr val="tx2">
                  <a:lumMod val="25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endParaRPr lang="ro-RO" sz="2000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</a:endParaRPr>
          </a:p>
          <a:p>
            <a:pPr algn="l" rtl="0" fontAlgn="base"/>
            <a:r>
              <a:rPr lang="ro-RO" sz="2000" b="0" i="0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Pr</a:t>
            </a:r>
            <a:r>
              <a:rPr lang="ro-RO" sz="20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</a:rPr>
              <a:t>ocesul de testare se va desfășura pe mai multe dispozitive: 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</a:rPr>
              <a:t>D</a:t>
            </a:r>
            <a:r>
              <a:rPr lang="ro-RO" sz="20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</a:rPr>
              <a:t>esktop, 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</a:rPr>
              <a:t>t</a:t>
            </a:r>
            <a:r>
              <a:rPr lang="ro-RO" sz="20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</a:rPr>
              <a:t>ablet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ro-RO" sz="20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</a:rPr>
              <a:t>și telefon mobil.</a:t>
            </a:r>
            <a:endParaRPr lang="en-US" sz="2000" b="0" i="0" dirty="0">
              <a:solidFill>
                <a:schemeClr val="tx2">
                  <a:lumMod val="25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47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5"/>
          <p:cNvSpPr txBox="1"/>
          <p:nvPr/>
        </p:nvSpPr>
        <p:spPr>
          <a:xfrm>
            <a:off x="927247" y="405588"/>
            <a:ext cx="5432846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ro-RO" sz="3200" dirty="0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Obiectivele testării</a:t>
            </a:r>
            <a:endParaRPr lang="en-US" sz="3200" dirty="0">
              <a:solidFill>
                <a:schemeClr val="accent3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Google Shape;191;p45">
            <a:extLst>
              <a:ext uri="{FF2B5EF4-FFF2-40B4-BE49-F238E27FC236}">
                <a16:creationId xmlns:a16="http://schemas.microsoft.com/office/drawing/2014/main" id="{F42C879F-F860-7FEC-99C0-243F2506FC02}"/>
              </a:ext>
            </a:extLst>
          </p:cNvPr>
          <p:cNvSpPr txBox="1"/>
          <p:nvPr/>
        </p:nvSpPr>
        <p:spPr>
          <a:xfrm>
            <a:off x="734742" y="1678197"/>
            <a:ext cx="790737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 algn="l" rtl="0" fontAlgn="base">
              <a:buFont typeface="Wingdings" panose="05000000000000000000" pitchFamily="2" charset="2"/>
              <a:buChar char="v"/>
            </a:pPr>
            <a:r>
              <a:rPr lang="ro-RO" sz="1800" b="0" i="0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D</a:t>
            </a:r>
            <a:r>
              <a:rPr lang="en-US" sz="1800" b="0" i="0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e a </a:t>
            </a:r>
            <a:r>
              <a:rPr lang="en-US" sz="1800" b="0" i="0" dirty="0" err="1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verifica</a:t>
            </a:r>
            <a:r>
              <a:rPr lang="en-US" sz="1800" b="0" i="0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daca</a:t>
            </a:r>
            <a:r>
              <a:rPr lang="en-US" sz="1800" b="0" i="0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programul</a:t>
            </a:r>
            <a:r>
              <a:rPr lang="en-US" sz="1800" b="0" i="0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 respect</a:t>
            </a:r>
            <a:r>
              <a:rPr lang="ro-RO" sz="1800" b="0" i="0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ă</a:t>
            </a:r>
            <a:r>
              <a:rPr lang="en-US" sz="1800" b="0" i="0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requirementurile</a:t>
            </a:r>
            <a:r>
              <a:rPr lang="en-US" sz="1800" b="0" i="0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specificate</a:t>
            </a:r>
            <a:r>
              <a:rPr lang="en-US" sz="1800" b="0" i="0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;</a:t>
            </a:r>
          </a:p>
          <a:p>
            <a:pPr algn="l" rtl="0" fontAlgn="base"/>
            <a:endParaRPr lang="ro-RO" sz="1800" b="0" i="0" dirty="0">
              <a:solidFill>
                <a:schemeClr val="tx2">
                  <a:lumMod val="25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l" rtl="0" fontAlgn="base">
              <a:buFont typeface="Wingdings" panose="05000000000000000000" pitchFamily="2" charset="2"/>
              <a:buChar char="v"/>
            </a:pPr>
            <a:r>
              <a:rPr lang="en-US" sz="1800" b="0" i="0" dirty="0" err="1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Identificarea</a:t>
            </a:r>
            <a:r>
              <a:rPr lang="en-US" sz="1800" b="0" i="0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 de </a:t>
            </a:r>
            <a:r>
              <a:rPr lang="en-US" sz="1800" b="0" i="0" dirty="0" err="1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erori</a:t>
            </a:r>
            <a:r>
              <a:rPr lang="en-US" sz="1800" b="0" i="0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și</a:t>
            </a:r>
            <a:r>
              <a:rPr lang="en-US" sz="1800" b="0" i="0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greșeli</a:t>
            </a:r>
            <a:r>
              <a:rPr lang="en-US" sz="18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</a:rPr>
              <a:t>;</a:t>
            </a:r>
            <a:endParaRPr lang="en-US" sz="1800" b="0" i="0" dirty="0">
              <a:solidFill>
                <a:schemeClr val="tx2">
                  <a:lumMod val="25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l" rtl="0" fontAlgn="base">
              <a:buFont typeface="Wingdings" panose="05000000000000000000" pitchFamily="2" charset="2"/>
              <a:buChar char="v"/>
            </a:pPr>
            <a:endParaRPr lang="ro-RO" sz="1800" b="0" i="0" dirty="0">
              <a:solidFill>
                <a:schemeClr val="tx2">
                  <a:lumMod val="25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l" rtl="0" fontAlgn="base">
              <a:buFont typeface="Wingdings" panose="05000000000000000000" pitchFamily="2" charset="2"/>
              <a:buChar char="v"/>
            </a:pPr>
            <a:r>
              <a:rPr lang="en-US" sz="1800" b="0" i="0" dirty="0" err="1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Livrarea</a:t>
            </a:r>
            <a:r>
              <a:rPr lang="en-US" sz="1800" b="0" i="0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unui</a:t>
            </a:r>
            <a:r>
              <a:rPr lang="en-US" sz="1800" b="0" i="0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produs</a:t>
            </a:r>
            <a:r>
              <a:rPr lang="en-US" sz="1800" b="0" i="0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 de </a:t>
            </a:r>
            <a:r>
              <a:rPr lang="en-US" sz="1800" b="0" i="0" dirty="0" err="1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calitate</a:t>
            </a:r>
            <a:r>
              <a:rPr lang="en-US" sz="1800" b="0" i="0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; </a:t>
            </a:r>
          </a:p>
          <a:p>
            <a:pPr marL="285750" indent="-285750" algn="l" rtl="0" fontAlgn="base">
              <a:buFont typeface="Wingdings" panose="05000000000000000000" pitchFamily="2" charset="2"/>
              <a:buChar char="v"/>
            </a:pPr>
            <a:endParaRPr lang="ro-RO" sz="1800" b="0" i="0" dirty="0">
              <a:solidFill>
                <a:schemeClr val="tx2">
                  <a:lumMod val="25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l" rtl="0" fontAlgn="base">
              <a:buFont typeface="Wingdings" panose="05000000000000000000" pitchFamily="2" charset="2"/>
              <a:buChar char="v"/>
            </a:pPr>
            <a:r>
              <a:rPr lang="en-US" sz="1800" b="0" i="0" dirty="0" err="1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Crearea</a:t>
            </a:r>
            <a:r>
              <a:rPr lang="en-US" sz="1800" b="0" i="0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încrederii</a:t>
            </a:r>
            <a:r>
              <a:rPr lang="en-US" sz="1800" b="0" i="0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în</a:t>
            </a:r>
            <a:r>
              <a:rPr lang="en-US" sz="1800" b="0" i="0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produs</a:t>
            </a:r>
            <a:r>
              <a:rPr lang="en-US" sz="18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</a:rPr>
              <a:t>.</a:t>
            </a:r>
            <a:endParaRPr lang="en-US" sz="1800" b="0" i="0" dirty="0">
              <a:solidFill>
                <a:schemeClr val="tx2">
                  <a:lumMod val="25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5"/>
          <p:cNvSpPr txBox="1"/>
          <p:nvPr/>
        </p:nvSpPr>
        <p:spPr>
          <a:xfrm>
            <a:off x="1346633" y="474340"/>
            <a:ext cx="5432846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ro-RO" sz="3200" dirty="0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Test design /</a:t>
            </a:r>
            <a:r>
              <a:rPr lang="ro-RO" sz="1200" dirty="0" err="1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how</a:t>
            </a:r>
            <a:r>
              <a:rPr lang="ro-RO" sz="1200" dirty="0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o-RO" sz="1200" dirty="0" err="1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ro-RO" sz="1200" dirty="0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 test</a:t>
            </a:r>
            <a:endParaRPr lang="en-US" sz="1200" dirty="0">
              <a:solidFill>
                <a:schemeClr val="accent3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solidFill>
                <a:schemeClr val="accent3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Google Shape;191;p45">
            <a:extLst>
              <a:ext uri="{FF2B5EF4-FFF2-40B4-BE49-F238E27FC236}">
                <a16:creationId xmlns:a16="http://schemas.microsoft.com/office/drawing/2014/main" id="{2A884476-986E-4141-9340-7E5FBD0FFE99}"/>
              </a:ext>
            </a:extLst>
          </p:cNvPr>
          <p:cNvSpPr txBox="1"/>
          <p:nvPr/>
        </p:nvSpPr>
        <p:spPr>
          <a:xfrm>
            <a:off x="824119" y="1173645"/>
            <a:ext cx="790737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rtl="0" fontAlgn="base">
              <a:buFont typeface="Courier New" panose="02070309020205020404" pitchFamily="49" charset="0"/>
              <a:buChar char="o"/>
            </a:pPr>
            <a:r>
              <a:rPr lang="ro-RO" sz="20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</a:rPr>
              <a:t>Cardurile </a:t>
            </a:r>
            <a:r>
              <a:rPr lang="en-US" sz="2000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</a:rPr>
              <a:t>necesare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</a:rPr>
              <a:t> test</a:t>
            </a:r>
            <a:r>
              <a:rPr lang="ro-RO" sz="20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</a:rPr>
              <a:t>ării sunt împărțite membrilor echipei pentru scrierea test case-urilor respectiv a bug reports dacă abateri ale rezultatul actual  de la rezultatul așteptat sunt identificate, astfel testul fiind notat ca 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</a:rPr>
              <a:t>“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failed”</a:t>
            </a:r>
            <a:endParaRPr lang="en-US" sz="2000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 fontAlgn="base">
              <a:buFont typeface="Courier New" panose="02070309020205020404" pitchFamily="49" charset="0"/>
              <a:buChar char="o"/>
            </a:pPr>
            <a:r>
              <a:rPr lang="ro-RO" sz="20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</a:rPr>
              <a:t>Nu se face o prioritizare a test case-urilor, întrucât numărul de colegi e</a:t>
            </a:r>
            <a:r>
              <a:rPr lang="en-US" sz="2000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</a:rPr>
              <a:t>ste</a:t>
            </a:r>
            <a:r>
              <a:rPr lang="ro-RO" sz="20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</a:rPr>
              <a:t> îndeajuns pentru a termina la timp testarea.</a:t>
            </a:r>
          </a:p>
          <a:p>
            <a:pPr marL="342900" indent="-342900" algn="l" rtl="0" fontAlgn="base">
              <a:buFont typeface="Courier New" panose="02070309020205020404" pitchFamily="49" charset="0"/>
              <a:buChar char="o"/>
            </a:pPr>
            <a:r>
              <a:rPr lang="ro-RO" sz="20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</a:rPr>
              <a:t>Timpul de testare este de o săptămână. Echipa se va reuni zilnic în cadrul unui Daily Meeting pentru a discuta problemele apărute.</a:t>
            </a:r>
          </a:p>
          <a:p>
            <a:pPr marL="342900" indent="-342900" algn="l" rtl="0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chemeClr val="tx2">
                  <a:lumMod val="25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06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5"/>
          <p:cNvSpPr txBox="1"/>
          <p:nvPr/>
        </p:nvSpPr>
        <p:spPr>
          <a:xfrm>
            <a:off x="1346633" y="158081"/>
            <a:ext cx="5432846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4.1 </a:t>
            </a:r>
            <a:r>
              <a:rPr lang="ro-RO" sz="2400" dirty="0" err="1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Exit</a:t>
            </a:r>
            <a:r>
              <a:rPr lang="ro-RO" sz="2400" dirty="0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o-RO" sz="2400" dirty="0" err="1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Criteria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solidFill>
                <a:schemeClr val="accent3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Google Shape;191;p45">
            <a:extLst>
              <a:ext uri="{FF2B5EF4-FFF2-40B4-BE49-F238E27FC236}">
                <a16:creationId xmlns:a16="http://schemas.microsoft.com/office/drawing/2014/main" id="{2A884476-986E-4141-9340-7E5FBD0FFE99}"/>
              </a:ext>
            </a:extLst>
          </p:cNvPr>
          <p:cNvSpPr txBox="1"/>
          <p:nvPr/>
        </p:nvSpPr>
        <p:spPr>
          <a:xfrm>
            <a:off x="975373" y="740507"/>
            <a:ext cx="7907370" cy="418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3" indent="-342900" fontAlgn="base">
              <a:buFont typeface="Arial" panose="020B0604020202020204" pitchFamily="34" charset="0"/>
              <a:buChar char="•"/>
            </a:pPr>
            <a:r>
              <a:rPr lang="ro-RO" sz="20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</a:rPr>
              <a:t>Timpul de testare a expirat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</a:rPr>
              <a:t>;</a:t>
            </a:r>
            <a:endParaRPr lang="ro-RO" sz="2000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</a:endParaRPr>
          </a:p>
          <a:p>
            <a:pPr marL="342900" lvl="3" indent="-342900" fontAlgn="base">
              <a:buFont typeface="Arial" panose="020B0604020202020204" pitchFamily="34" charset="0"/>
              <a:buChar char="•"/>
            </a:pPr>
            <a:r>
              <a:rPr lang="ro-RO" sz="20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</a:rPr>
              <a:t>Toate test case-urile au fost executate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</a:rPr>
              <a:t>;</a:t>
            </a:r>
            <a:endParaRPr lang="ro-RO" sz="2000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</a:endParaRPr>
          </a:p>
          <a:p>
            <a:pPr marL="342900" lvl="3" indent="-342900" fontAlgn="base">
              <a:buFont typeface="Arial" panose="020B0604020202020204" pitchFamily="34" charset="0"/>
              <a:buChar char="•"/>
            </a:pPr>
            <a:r>
              <a:rPr lang="ro-RO" sz="20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</a:rPr>
              <a:t>Rezultatele testării sunt disponibile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</a:rPr>
              <a:t>.</a:t>
            </a:r>
            <a:endParaRPr lang="ro-RO" sz="2000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</a:endParaRPr>
          </a:p>
          <a:p>
            <a:pPr marL="342900" lvl="3" indent="-342900" fontAlgn="base">
              <a:buFont typeface="Arial" panose="020B0604020202020204" pitchFamily="34" charset="0"/>
              <a:buChar char="•"/>
            </a:pPr>
            <a:endParaRPr lang="ro-RO" sz="2000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</a:endParaRPr>
          </a:p>
          <a:p>
            <a:pPr marL="342900" lvl="3" indent="-342900" fontAlgn="base"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</a:endParaRPr>
          </a:p>
          <a:p>
            <a:pPr marL="342900" lvl="3" indent="-342900" fontAlgn="base"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</a:endParaRPr>
          </a:p>
          <a:p>
            <a:pPr marL="342900" lvl="3" indent="-342900" fontAlgn="base">
              <a:buFont typeface="Arial" panose="020B0604020202020204" pitchFamily="34" charset="0"/>
              <a:buChar char="•"/>
            </a:pPr>
            <a:r>
              <a:rPr lang="ro-RO" sz="20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</a:rPr>
              <a:t>Începem în: 4 octombrie ; Terminăm în: 10 octombrie.</a:t>
            </a:r>
          </a:p>
          <a:p>
            <a:pPr marL="342900" lvl="3" indent="-342900" fontAlgn="base">
              <a:buFont typeface="Arial" panose="020B0604020202020204" pitchFamily="34" charset="0"/>
              <a:buChar char="•"/>
            </a:pPr>
            <a:r>
              <a:rPr lang="ro-RO" sz="20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</a:rPr>
              <a:t>1) Analizăm cerințele – 1 zile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</a:rPr>
              <a:t>;</a:t>
            </a:r>
            <a:endParaRPr lang="ro-RO" sz="2000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</a:endParaRPr>
          </a:p>
          <a:p>
            <a:pPr marL="342900" lvl="3" indent="-342900" fontAlgn="base">
              <a:buFont typeface="Arial" panose="020B0604020202020204" pitchFamily="34" charset="0"/>
              <a:buChar char="•"/>
            </a:pPr>
            <a:r>
              <a:rPr lang="ro-RO" sz="20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</a:rPr>
              <a:t>2) Creăm test planul și checklist-ul – 1 zile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</a:rPr>
              <a:t>;</a:t>
            </a:r>
            <a:endParaRPr lang="ro-RO" sz="2000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</a:endParaRPr>
          </a:p>
          <a:p>
            <a:pPr marL="342900" lvl="3" indent="-342900" fontAlgn="base">
              <a:buFont typeface="Arial" panose="020B0604020202020204" pitchFamily="34" charset="0"/>
              <a:buChar char="•"/>
            </a:pPr>
            <a:r>
              <a:rPr lang="ro-RO" sz="20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</a:rPr>
              <a:t>3) Testare – 4 zile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</a:rPr>
              <a:t>;</a:t>
            </a:r>
            <a:endParaRPr lang="ro-RO" sz="2000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</a:endParaRPr>
          </a:p>
          <a:p>
            <a:pPr marL="342900" lvl="3" indent="-342900" fontAlgn="base">
              <a:buFont typeface="Arial" panose="020B0604020202020204" pitchFamily="34" charset="0"/>
              <a:buChar char="•"/>
            </a:pPr>
            <a:r>
              <a:rPr lang="ro-RO" sz="20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</a:rPr>
              <a:t>4) Creare Raport de testare – 1 zile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</a:rPr>
              <a:t>.</a:t>
            </a:r>
            <a:endParaRPr lang="ro-RO" sz="2000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</a:endParaRPr>
          </a:p>
          <a:p>
            <a:pPr marL="342900" lvl="3" indent="-342900" fontAlgn="base">
              <a:buFont typeface="Arial" panose="020B0604020202020204" pitchFamily="34" charset="0"/>
              <a:buChar char="•"/>
            </a:pPr>
            <a:endParaRPr lang="ro-RO" sz="2000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</a:endParaRPr>
          </a:p>
          <a:p>
            <a:pPr algn="l" rtl="0" fontAlgn="base"/>
            <a:r>
              <a:rPr lang="ro-RO" sz="2000" b="0" i="0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	</a:t>
            </a:r>
            <a:endParaRPr lang="en-US" sz="2000" b="0" i="0" dirty="0">
              <a:solidFill>
                <a:schemeClr val="tx2">
                  <a:lumMod val="25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Google Shape;191;p45">
            <a:extLst>
              <a:ext uri="{FF2B5EF4-FFF2-40B4-BE49-F238E27FC236}">
                <a16:creationId xmlns:a16="http://schemas.microsoft.com/office/drawing/2014/main" id="{32DAD784-7588-4BAA-F41C-058AD175DDF0}"/>
              </a:ext>
            </a:extLst>
          </p:cNvPr>
          <p:cNvSpPr txBox="1"/>
          <p:nvPr/>
        </p:nvSpPr>
        <p:spPr>
          <a:xfrm>
            <a:off x="1175898" y="2048545"/>
            <a:ext cx="5432846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4.2 Planificarea testării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solidFill>
                <a:schemeClr val="accent3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92422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6"/>
          <p:cNvSpPr txBox="1"/>
          <p:nvPr/>
        </p:nvSpPr>
        <p:spPr>
          <a:xfrm>
            <a:off x="1516250" y="294331"/>
            <a:ext cx="5604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Open Sans"/>
                <a:ea typeface="Open Sans"/>
                <a:cs typeface="Open Sans"/>
                <a:sym typeface="Open Sans"/>
              </a:rPr>
              <a:t>Prezentați una dintre cele mai critice erori conform echipei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Google Shape;196;p46">
            <a:extLst>
              <a:ext uri="{FF2B5EF4-FFF2-40B4-BE49-F238E27FC236}">
                <a16:creationId xmlns:a16="http://schemas.microsoft.com/office/drawing/2014/main" id="{1644DEF5-C836-13B4-0036-BADC20594411}"/>
              </a:ext>
            </a:extLst>
          </p:cNvPr>
          <p:cNvSpPr txBox="1"/>
          <p:nvPr/>
        </p:nvSpPr>
        <p:spPr>
          <a:xfrm>
            <a:off x="648974" y="1508373"/>
            <a:ext cx="7846052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ro-RO" sz="1800" dirty="0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Încă de la înregistrare, constatăm că ne putem înregistra cu orice mail valid și parolă. Nu exista un mail de confirmare a înregistrării, deci ne putem înregistra cu mail-</a:t>
            </a:r>
            <a:r>
              <a:rPr lang="ro-RO" sz="1800" dirty="0" err="1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ul</a:t>
            </a:r>
            <a:r>
              <a:rPr lang="ro-RO" sz="1800" dirty="0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 altei persoane.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3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Google Shape;196;p46">
            <a:extLst>
              <a:ext uri="{FF2B5EF4-FFF2-40B4-BE49-F238E27FC236}">
                <a16:creationId xmlns:a16="http://schemas.microsoft.com/office/drawing/2014/main" id="{67E25CE5-B36E-BB41-661E-9526D8233A08}"/>
              </a:ext>
            </a:extLst>
          </p:cNvPr>
          <p:cNvSpPr txBox="1"/>
          <p:nvPr/>
        </p:nvSpPr>
        <p:spPr>
          <a:xfrm>
            <a:off x="986969" y="2571750"/>
            <a:ext cx="7846052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ro-RO" sz="1800" dirty="0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Ocazional, </a:t>
            </a:r>
            <a:r>
              <a:rPr lang="ro-RO" sz="1800" dirty="0" err="1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aleator</a:t>
            </a:r>
            <a:r>
              <a:rPr lang="ro-RO" sz="1800" dirty="0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, site-ul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crap</a:t>
            </a:r>
            <a:r>
              <a:rPr lang="ro-RO" sz="1800" dirty="0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ă.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ro-RO" sz="1800" dirty="0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La apăsarea F5 pagina crapă.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een and red pie chart&#10;&#10;Description automatically generated">
            <a:extLst>
              <a:ext uri="{FF2B5EF4-FFF2-40B4-BE49-F238E27FC236}">
                <a16:creationId xmlns:a16="http://schemas.microsoft.com/office/drawing/2014/main" id="{9455CF8D-45FE-850C-5EFE-35C3114B7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0297"/>
            <a:ext cx="9144000" cy="23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999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oodoo Powerpoint Template">
  <a:themeElements>
    <a:clrScheme name="Другая 5">
      <a:dk1>
        <a:srgbClr val="222222"/>
      </a:dk1>
      <a:lt1>
        <a:srgbClr val="F0F0F0"/>
      </a:lt1>
      <a:dk2>
        <a:srgbClr val="FEFFFF"/>
      </a:dk2>
      <a:lt2>
        <a:srgbClr val="FEFFFF"/>
      </a:lt2>
      <a:accent1>
        <a:srgbClr val="FF6B08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5352F5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592</Words>
  <Application>Microsoft Office PowerPoint</Application>
  <PresentationFormat>On-screen Show (16:9)</PresentationFormat>
  <Paragraphs>80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Montserrat</vt:lpstr>
      <vt:lpstr>Wingdings</vt:lpstr>
      <vt:lpstr>Calibri</vt:lpstr>
      <vt:lpstr>Arial</vt:lpstr>
      <vt:lpstr>Open Sans</vt:lpstr>
      <vt:lpstr>Courier New</vt:lpstr>
      <vt:lpstr>Open Sans SemiBold</vt:lpstr>
      <vt:lpstr>Simple Light</vt:lpstr>
      <vt:lpstr>Voodoo Powerpoint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40765525872</cp:lastModifiedBy>
  <cp:revision>28</cp:revision>
  <dcterms:modified xsi:type="dcterms:W3CDTF">2023-10-10T14:54:29Z</dcterms:modified>
</cp:coreProperties>
</file>