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64"/>
    <a:srgbClr val="DB142D"/>
    <a:srgbClr val="FFABAB"/>
    <a:srgbClr val="FF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DE844-D068-43A3-8982-C1177E12C072}" type="datetimeFigureOut">
              <a:rPr lang="it-IT" smtClean="0"/>
              <a:t>28/06/2022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10059-C204-4F38-BD2F-B546E87142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4598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10059-C204-4F38-BD2F-B546E871425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669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341CF9-C5CD-97A6-A316-462FB0D7A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D24814-18E0-FFF9-F28A-3E4E89FFC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630430-8424-F8D5-1A11-D276C206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07E6-BDE1-4DBD-811A-37813F4DE3EF}" type="datetimeFigureOut">
              <a:rPr lang="it-IT" smtClean="0"/>
              <a:t>28/06/2022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82CA8D-4A43-AB92-1692-D3C49FC94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9895CE-48FC-8C2D-CD8B-C0EAB45B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F3E9-E465-49E3-9795-00126FC326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681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C888A2-8EC0-8010-8350-081679B9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5C9EA8E-2A69-F9F5-E3DC-CA021F74B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145C3D-BF70-362B-E400-9F845FCD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07E6-BDE1-4DBD-811A-37813F4DE3EF}" type="datetimeFigureOut">
              <a:rPr lang="it-IT" smtClean="0"/>
              <a:t>28/06/2022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52E816-E8C0-92F9-048B-6693F25C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F65517-6281-A418-25D1-BBBD117C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F3E9-E465-49E3-9795-00126FC326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264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264D5C7-4FDB-A57B-0E61-718FB45C0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EC372B5-509E-F3D9-5671-7BB61DB5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E2F6E2-30A0-D711-FB04-A691F30D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07E6-BDE1-4DBD-811A-37813F4DE3EF}" type="datetimeFigureOut">
              <a:rPr lang="it-IT" smtClean="0"/>
              <a:t>28/06/2022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37E021-217D-317C-3D99-77F7FCE7B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9DD915-8BB5-D58A-8E85-5C9EDF98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F3E9-E465-49E3-9795-00126FC326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408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9D47B-ABC0-F0D8-5F72-575EACA8D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175AAA-5DAA-CA5D-9C38-A0614C9AF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E928C0-1912-259C-5CFD-0D755032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07E6-BDE1-4DBD-811A-37813F4DE3EF}" type="datetimeFigureOut">
              <a:rPr lang="it-IT" smtClean="0"/>
              <a:t>28/06/2022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29F890-DBEB-44F4-C279-985AD648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1AA293-76B7-B8E0-30C0-6FEDAF1E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F3E9-E465-49E3-9795-00126FC326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944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2E8067-29EF-47CF-7614-8B91D719A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E6824C-7623-7C79-940F-E3D2FA6CE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432E9E-7820-2834-7808-6E0EF2B0A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07E6-BDE1-4DBD-811A-37813F4DE3EF}" type="datetimeFigureOut">
              <a:rPr lang="it-IT" smtClean="0"/>
              <a:t>28/06/2022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0A00F2-D8DA-916A-42CF-4AFF4E09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E3550E-C7A3-913B-5B46-2161A4B2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F3E9-E465-49E3-9795-00126FC326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193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1D6A82-A02F-4DE8-FD27-A5378FE0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EFC165-C984-0CBA-A61C-AB4A15407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102B3C-2C52-40E9-7013-40E00CD3F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6C2F82-CD67-51E3-7647-8653CFB4E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07E6-BDE1-4DBD-811A-37813F4DE3EF}" type="datetimeFigureOut">
              <a:rPr lang="it-IT" smtClean="0"/>
              <a:t>28/06/2022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116BC8A-BA3A-3612-21C7-C8DACEB4C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EC83B8-099D-AE8B-EA62-47F09C2C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F3E9-E465-49E3-9795-00126FC326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393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6BD5CA-EAA5-D697-6485-88D94C825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6E6BCE6-FECD-4623-E646-21EAD79CC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1CCE33F-F9F8-0B86-CDCA-22FF63C5E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EB426B5-87BB-A9F2-54D1-C00F5DBED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56C9CBC-E1F6-D8E5-C000-4C1E68F7A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236ACAA-BF8B-B2A0-4F13-A7109CE73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07E6-BDE1-4DBD-811A-37813F4DE3EF}" type="datetimeFigureOut">
              <a:rPr lang="it-IT" smtClean="0"/>
              <a:t>28/06/2022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274B9A6-340B-740C-EAF4-4C296F9C5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5C2DB8C-FB5F-AFBB-9132-EFC1CC51F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F3E9-E465-49E3-9795-00126FC326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968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5FC034-BAED-6D8E-3E77-4A07EE7F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429C042-ABC0-3FD2-29A4-1A1B673DF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07E6-BDE1-4DBD-811A-37813F4DE3EF}" type="datetimeFigureOut">
              <a:rPr lang="it-IT" smtClean="0"/>
              <a:t>28/06/2022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AE8D35-5F6B-8FD3-C466-6611EE63F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43BF918-7B50-D3A7-34C2-13BC3C18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F3E9-E465-49E3-9795-00126FC326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940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17B2344-7039-CBE8-71C4-852AF74D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07E6-BDE1-4DBD-811A-37813F4DE3EF}" type="datetimeFigureOut">
              <a:rPr lang="it-IT" smtClean="0"/>
              <a:t>28/06/2022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7CA520-A28E-A1A2-1F2B-060406A4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438063B-B8F4-B7D3-1359-37C1DF7B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F3E9-E465-49E3-9795-00126FC326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460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DAB1CE-BF9B-11CB-CBAF-BEB35D9FB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ACF2AD-737C-2365-E5A1-7FE02671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F74564B-BA01-1560-910D-9F8B6D40E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D660A8E-8DB7-6A4E-E6B3-CE4CD2E5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07E6-BDE1-4DBD-811A-37813F4DE3EF}" type="datetimeFigureOut">
              <a:rPr lang="it-IT" smtClean="0"/>
              <a:t>28/06/2022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85FCEF0-9622-DDEA-3980-8D34AF7B4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EEF83CF-719E-DAD9-A816-5AD7698D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F3E9-E465-49E3-9795-00126FC326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624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F74BC6-40D2-B71E-AC48-55618674C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FE741C0-ADF5-9A6B-7300-C0B8D7678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7B89DB4-7415-8F13-1F00-0B017ED08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D5946A4-936B-9530-FEC0-BF752E92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07E6-BDE1-4DBD-811A-37813F4DE3EF}" type="datetimeFigureOut">
              <a:rPr lang="it-IT" smtClean="0"/>
              <a:t>28/06/2022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C4935B0-75FA-7B07-F315-03136BAD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71FD2C7-E779-9B49-FB3B-2FF2D7DA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F3E9-E465-49E3-9795-00126FC326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626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CEAD21D-6037-50A0-6357-505FC1E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CBAE48-34E5-25F2-09E6-04040170C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F79545-E822-2FE1-D24E-D4E7CA66C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307E6-BDE1-4DBD-811A-37813F4DE3EF}" type="datetimeFigureOut">
              <a:rPr lang="it-IT" smtClean="0"/>
              <a:t>28/06/2022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EDC1AB-8A8C-9892-565A-B92AB800E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A607BB-521D-C41F-E98E-3F43AD4B0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FF3E9-E465-49E3-9795-00126FC326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973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itfeeds.com/p/trenord/724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reno, rotaie, stazione, piattaforma&#10;&#10;Descrizione generata automaticamente">
            <a:extLst>
              <a:ext uri="{FF2B5EF4-FFF2-40B4-BE49-F238E27FC236}">
                <a16:creationId xmlns:a16="http://schemas.microsoft.com/office/drawing/2014/main" id="{E34476DF-CBF0-04BF-865F-722F436F95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7" r="9428" b="982"/>
          <a:stretch/>
        </p:blipFill>
        <p:spPr>
          <a:xfrm>
            <a:off x="0" y="39575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A5C4345-ACDA-6842-DC09-3D0E67455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9781" y="1428572"/>
            <a:ext cx="4932219" cy="2461762"/>
          </a:xfrm>
        </p:spPr>
        <p:txBody>
          <a:bodyPr anchor="b">
            <a:noAutofit/>
          </a:bodyPr>
          <a:lstStyle/>
          <a:p>
            <a:r>
              <a:rPr lang="it-IT" sz="5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it-IT" sz="5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  <a:br>
              <a:rPr lang="it-IT" sz="5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5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br>
              <a:rPr lang="it-IT" sz="5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5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Trenord </a:t>
            </a:r>
            <a:r>
              <a:rPr lang="it-IT" sz="5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endParaRPr lang="it-IT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F967C8E-B2AF-FEAA-5A36-977A40A78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it-IT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Alberici Federico - 808058</a:t>
            </a:r>
            <a:b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Gherardi Alessandro - 817084</a:t>
            </a:r>
            <a:b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Locatelli Simone Giuseppe - 816781</a:t>
            </a: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855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0C918C-E21E-4640-6912-F58466DA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453"/>
            <a:ext cx="10515600" cy="835602"/>
          </a:xfrm>
        </p:spPr>
        <p:txBody>
          <a:bodyPr/>
          <a:lstStyle/>
          <a:p>
            <a:pPr algn="ctr"/>
            <a:r>
              <a:rPr lang="it-IT" b="1" dirty="0"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261805-0F14-C3CA-249F-A1A4258D5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5618" y="6111009"/>
            <a:ext cx="6079836" cy="603538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hlinkClick r:id="rId3"/>
              </a:rPr>
              <a:t>https://transitfeeds.com/p/trenord/724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1CB8A40-D030-4D15-EBB2-CABD6ACA3FD0}"/>
              </a:ext>
            </a:extLst>
          </p:cNvPr>
          <p:cNvSpPr txBox="1"/>
          <p:nvPr/>
        </p:nvSpPr>
        <p:spPr>
          <a:xfrm>
            <a:off x="1676976" y="963392"/>
            <a:ext cx="8577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Dati su base temporale della programmazione delle tratte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95A68DF-48A6-E5AE-92A9-44225F17DD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60" t="17907" r="70011" b="13870"/>
          <a:stretch/>
        </p:blipFill>
        <p:spPr>
          <a:xfrm>
            <a:off x="960582" y="1568014"/>
            <a:ext cx="4812145" cy="4434793"/>
          </a:xfrm>
          <a:prstGeom prst="rect">
            <a:avLst/>
          </a:prstGeom>
        </p:spPr>
      </p:pic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CD0FBFC2-622A-CE71-5D8C-FA3A281BF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726830"/>
              </p:ext>
            </p:extLst>
          </p:nvPr>
        </p:nvGraphicFramePr>
        <p:xfrm>
          <a:off x="6670963" y="1568014"/>
          <a:ext cx="5077692" cy="4326592"/>
        </p:xfrm>
        <a:graphic>
          <a:graphicData uri="http://schemas.openxmlformats.org/drawingml/2006/table">
            <a:tbl>
              <a:tblPr/>
              <a:tblGrid>
                <a:gridCol w="2038928">
                  <a:extLst>
                    <a:ext uri="{9D8B030D-6E8A-4147-A177-3AD203B41FA5}">
                      <a16:colId xmlns:a16="http://schemas.microsoft.com/office/drawing/2014/main" val="1267906456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4151442636"/>
                    </a:ext>
                  </a:extLst>
                </a:gridCol>
                <a:gridCol w="1692564">
                  <a:extLst>
                    <a:ext uri="{9D8B030D-6E8A-4147-A177-3AD203B41FA5}">
                      <a16:colId xmlns:a16="http://schemas.microsoft.com/office/drawing/2014/main" val="763068348"/>
                    </a:ext>
                  </a:extLst>
                </a:gridCol>
              </a:tblGrid>
              <a:tr h="54082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700" dirty="0">
                          <a:effectLst/>
                        </a:rPr>
                        <a:t>File</a:t>
                      </a:r>
                    </a:p>
                  </a:txBody>
                  <a:tcPr marL="73923" marR="73923" marT="73923" marB="7392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700" dirty="0">
                          <a:effectLst/>
                        </a:rPr>
                        <a:t>Size</a:t>
                      </a:r>
                    </a:p>
                  </a:txBody>
                  <a:tcPr marL="73923" marR="73923" marT="73923" marB="7392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700" dirty="0">
                          <a:effectLst/>
                        </a:rPr>
                        <a:t>Lines</a:t>
                      </a:r>
                    </a:p>
                  </a:txBody>
                  <a:tcPr marL="73923" marR="73923" marT="73923" marB="7392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6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690928"/>
                  </a:ext>
                </a:extLst>
              </a:tr>
              <a:tr h="540824">
                <a:tc>
                  <a:txBody>
                    <a:bodyPr/>
                    <a:lstStyle/>
                    <a:p>
                      <a:pPr algn="ctr" fontAlgn="t"/>
                      <a:r>
                        <a:rPr lang="it-IT" sz="1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agency.txt</a:t>
                      </a:r>
                      <a:endParaRPr lang="it-IT" sz="17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923" marR="73923" marT="73923" marB="73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6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700" dirty="0">
                          <a:effectLst/>
                        </a:rPr>
                        <a:t>130 B</a:t>
                      </a:r>
                    </a:p>
                  </a:txBody>
                  <a:tcPr marL="73923" marR="73923" marT="73923" marB="73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6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700" dirty="0">
                          <a:effectLst/>
                        </a:rPr>
                        <a:t>1</a:t>
                      </a:r>
                    </a:p>
                  </a:txBody>
                  <a:tcPr marL="73923" marR="73923" marT="73923" marB="73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64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572270"/>
                  </a:ext>
                </a:extLst>
              </a:tr>
              <a:tr h="540824">
                <a:tc>
                  <a:txBody>
                    <a:bodyPr/>
                    <a:lstStyle/>
                    <a:p>
                      <a:pPr algn="ctr" fontAlgn="t"/>
                      <a:r>
                        <a:rPr lang="it-IT" sz="1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calendar.txt</a:t>
                      </a:r>
                      <a:endParaRPr lang="it-IT" sz="17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923" marR="73923" marT="73923" marB="73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700">
                          <a:effectLst/>
                        </a:rPr>
                        <a:t>749.9 KB</a:t>
                      </a:r>
                    </a:p>
                  </a:txBody>
                  <a:tcPr marL="73923" marR="73923" marT="73923" marB="73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700" dirty="0">
                          <a:effectLst/>
                        </a:rPr>
                        <a:t>15,997</a:t>
                      </a:r>
                    </a:p>
                  </a:txBody>
                  <a:tcPr marL="73923" marR="73923" marT="73923" marB="73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6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754891"/>
                  </a:ext>
                </a:extLst>
              </a:tr>
              <a:tr h="540824">
                <a:tc>
                  <a:txBody>
                    <a:bodyPr/>
                    <a:lstStyle/>
                    <a:p>
                      <a:pPr algn="ctr" fontAlgn="t"/>
                      <a:r>
                        <a:rPr lang="it-IT" sz="1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calendar_dates.txt</a:t>
                      </a:r>
                      <a:endParaRPr lang="it-IT" sz="17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923" marR="73923" marT="73923" marB="73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6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700">
                          <a:effectLst/>
                        </a:rPr>
                        <a:t>68.8 KB</a:t>
                      </a:r>
                    </a:p>
                  </a:txBody>
                  <a:tcPr marL="73923" marR="73923" marT="73923" marB="73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6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700" dirty="0">
                          <a:effectLst/>
                        </a:rPr>
                        <a:t>2,609</a:t>
                      </a:r>
                    </a:p>
                  </a:txBody>
                  <a:tcPr marL="73923" marR="73923" marT="73923" marB="73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64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792116"/>
                  </a:ext>
                </a:extLst>
              </a:tr>
              <a:tr h="540824">
                <a:tc>
                  <a:txBody>
                    <a:bodyPr/>
                    <a:lstStyle/>
                    <a:p>
                      <a:pPr algn="ctr" fontAlgn="t"/>
                      <a:r>
                        <a:rPr lang="it-IT" sz="1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routes.txt</a:t>
                      </a:r>
                      <a:endParaRPr lang="it-IT" sz="17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923" marR="73923" marT="73923" marB="73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700">
                          <a:effectLst/>
                        </a:rPr>
                        <a:t>3.7 KB</a:t>
                      </a:r>
                    </a:p>
                  </a:txBody>
                  <a:tcPr marL="73923" marR="73923" marT="73923" marB="73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700" dirty="0">
                          <a:effectLst/>
                        </a:rPr>
                        <a:t>58</a:t>
                      </a:r>
                    </a:p>
                  </a:txBody>
                  <a:tcPr marL="73923" marR="73923" marT="73923" marB="73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6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820651"/>
                  </a:ext>
                </a:extLst>
              </a:tr>
              <a:tr h="540824">
                <a:tc>
                  <a:txBody>
                    <a:bodyPr/>
                    <a:lstStyle/>
                    <a:p>
                      <a:pPr algn="ctr" fontAlgn="t"/>
                      <a:r>
                        <a:rPr lang="it-IT" sz="1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stop_times.txt</a:t>
                      </a:r>
                      <a:endParaRPr lang="it-IT" sz="17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923" marR="73923" marT="73923" marB="73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6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700" dirty="0">
                          <a:effectLst/>
                        </a:rPr>
                        <a:t>8.0 MB</a:t>
                      </a:r>
                    </a:p>
                  </a:txBody>
                  <a:tcPr marL="73923" marR="73923" marT="73923" marB="73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6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700" dirty="0">
                          <a:effectLst/>
                        </a:rPr>
                        <a:t>197,012</a:t>
                      </a:r>
                    </a:p>
                  </a:txBody>
                  <a:tcPr marL="73923" marR="73923" marT="73923" marB="73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64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718600"/>
                  </a:ext>
                </a:extLst>
              </a:tr>
              <a:tr h="540824">
                <a:tc>
                  <a:txBody>
                    <a:bodyPr/>
                    <a:lstStyle/>
                    <a:p>
                      <a:pPr algn="ctr" fontAlgn="t"/>
                      <a:r>
                        <a:rPr lang="it-IT" sz="1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stops.txt</a:t>
                      </a:r>
                      <a:endParaRPr lang="it-IT" sz="17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923" marR="73923" marT="73923" marB="73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700">
                          <a:effectLst/>
                        </a:rPr>
                        <a:t>19.4 KB</a:t>
                      </a:r>
                    </a:p>
                  </a:txBody>
                  <a:tcPr marL="73923" marR="73923" marT="73923" marB="73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6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700" dirty="0">
                          <a:effectLst/>
                        </a:rPr>
                        <a:t>428</a:t>
                      </a:r>
                    </a:p>
                  </a:txBody>
                  <a:tcPr marL="73923" marR="73923" marT="73923" marB="73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6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47302"/>
                  </a:ext>
                </a:extLst>
              </a:tr>
              <a:tr h="540824">
                <a:tc>
                  <a:txBody>
                    <a:bodyPr/>
                    <a:lstStyle/>
                    <a:p>
                      <a:pPr algn="ctr" fontAlgn="t"/>
                      <a:r>
                        <a:rPr lang="it-IT" sz="1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trips.txt</a:t>
                      </a:r>
                      <a:endParaRPr lang="it-IT" sz="17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923" marR="73923" marT="73923" marB="73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6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700">
                          <a:effectLst/>
                        </a:rPr>
                        <a:t>668.6 KB</a:t>
                      </a:r>
                    </a:p>
                  </a:txBody>
                  <a:tcPr marL="73923" marR="73923" marT="73923" marB="73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6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700" dirty="0">
                          <a:effectLst/>
                        </a:rPr>
                        <a:t>15,997</a:t>
                      </a:r>
                    </a:p>
                  </a:txBody>
                  <a:tcPr marL="73923" marR="73923" marT="73923" marB="739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64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9362"/>
                  </a:ext>
                </a:extLst>
              </a:tr>
            </a:tbl>
          </a:graphicData>
        </a:graphic>
      </p:graphicFrame>
      <p:sp>
        <p:nvSpPr>
          <p:cNvPr id="12" name="Rectangle 2">
            <a:extLst>
              <a:ext uri="{FF2B5EF4-FFF2-40B4-BE49-F238E27FC236}">
                <a16:creationId xmlns:a16="http://schemas.microsoft.com/office/drawing/2014/main" id="{845F2F78-2F78-A562-DFF8-7DC377FBD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685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32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0C918C-E21E-4640-6912-F58466DA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261805-0F14-C3CA-249F-A1A4258D5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3019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0C918C-E21E-4640-6912-F58466DA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261805-0F14-C3CA-249F-A1A4258D5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704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0C918C-E21E-4640-6912-F58466DA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261805-0F14-C3CA-249F-A1A4258D5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1605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0C918C-E21E-4640-6912-F58466DA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261805-0F14-C3CA-249F-A1A4258D5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72378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93</Words>
  <Application>Microsoft Office PowerPoint</Application>
  <PresentationFormat>Widescreen</PresentationFormat>
  <Paragraphs>31</Paragraphs>
  <Slides>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Tema di Office</vt:lpstr>
      <vt:lpstr>Graph Analysis on Trenord Routes</vt:lpstr>
      <vt:lpstr>DATASET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Analysis on Trenord Routes</dc:title>
  <dc:creator>Alessandro Gherardi</dc:creator>
  <cp:lastModifiedBy>Alessandro Gherardi</cp:lastModifiedBy>
  <cp:revision>2</cp:revision>
  <dcterms:created xsi:type="dcterms:W3CDTF">2022-06-28T14:46:17Z</dcterms:created>
  <dcterms:modified xsi:type="dcterms:W3CDTF">2022-06-28T15:35:19Z</dcterms:modified>
</cp:coreProperties>
</file>