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95" r:id="rId2"/>
    <p:sldId id="318" r:id="rId3"/>
    <p:sldId id="297" r:id="rId4"/>
    <p:sldId id="259" r:id="rId5"/>
    <p:sldId id="258" r:id="rId6"/>
    <p:sldId id="285" r:id="rId7"/>
    <p:sldId id="298" r:id="rId8"/>
    <p:sldId id="320" r:id="rId9"/>
    <p:sldId id="300" r:id="rId10"/>
    <p:sldId id="301" r:id="rId11"/>
    <p:sldId id="302" r:id="rId12"/>
    <p:sldId id="303" r:id="rId13"/>
    <p:sldId id="305" r:id="rId14"/>
    <p:sldId id="306" r:id="rId15"/>
    <p:sldId id="307" r:id="rId16"/>
    <p:sldId id="321" r:id="rId17"/>
    <p:sldId id="310" r:id="rId18"/>
    <p:sldId id="309" r:id="rId19"/>
    <p:sldId id="312" r:id="rId20"/>
    <p:sldId id="324" r:id="rId21"/>
    <p:sldId id="323" r:id="rId22"/>
    <p:sldId id="322" r:id="rId23"/>
    <p:sldId id="316" r:id="rId24"/>
    <p:sldId id="313" r:id="rId25"/>
    <p:sldId id="317" r:id="rId26"/>
    <p:sldId id="315" r:id="rId2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Dosis ExtraLight" pitchFamily="2" charset="77"/>
      <p:regular r:id="rId30"/>
      <p:bold r:id="rId31"/>
    </p:embeddedFont>
    <p:embeddedFont>
      <p:font typeface="Titillium Web" pitchFamily="2" charset="77"/>
      <p:regular r:id="rId32"/>
      <p:bold r:id="rId33"/>
      <p:italic r:id="rId34"/>
      <p:boldItalic r:id="rId35"/>
    </p:embeddedFont>
    <p:embeddedFont>
      <p:font typeface="Titillium Web Light" panose="020F0302020204030204" pitchFamily="34" charset="0"/>
      <p:regular r:id="rId36"/>
      <p:bold r:id="rId31"/>
      <p:italic r:id="rId37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5348EC-D243-4265-C809-BAE1B62AFC27}" name="Alberto Calabrese" initials="" userId="S::alberto.calabrese.2@studenti.unipd.it::c6eeb048-60ea-421d-9f75-70bc590e7b2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20"/>
    <p:restoredTop sz="94603"/>
  </p:normalViewPr>
  <p:slideViewPr>
    <p:cSldViewPr snapToGrid="0">
      <p:cViewPr>
        <p:scale>
          <a:sx n="134" d="100"/>
          <a:sy n="134" d="100"/>
        </p:scale>
        <p:origin x="1480" y="88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8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064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722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992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761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555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637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379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520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030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816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539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39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404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978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5952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4664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908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9687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450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gd2943850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6" name="Google Shape;4086;gd2943850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48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" name="Google Shape;4167;gd29438504e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8" name="Google Shape;4168;gd29438504e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565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945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13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9951" y="410178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B714C"/>
                </a:solidFill>
              </a:rPr>
              <a:t>Starbucks</a:t>
            </a:r>
            <a:r>
              <a:rPr lang="en" dirty="0">
                <a:solidFill>
                  <a:srgbClr val="0B714C"/>
                </a:solidFill>
              </a:rPr>
              <a:t> </a:t>
            </a:r>
            <a:br>
              <a:rPr lang="en" dirty="0"/>
            </a:br>
            <a:br>
              <a:rPr lang="en" dirty="0"/>
            </a:br>
            <a:r>
              <a:rPr lang="en" sz="4000" b="1" dirty="0">
                <a:solidFill>
                  <a:srgbClr val="0B714C"/>
                </a:solidFill>
              </a:rPr>
              <a:t>Statistical Learning</a:t>
            </a:r>
            <a:br>
              <a:rPr lang="en" sz="4000" b="1" dirty="0">
                <a:solidFill>
                  <a:srgbClr val="0B714C"/>
                </a:solidFill>
              </a:rPr>
            </a:br>
            <a:r>
              <a:rPr lang="en" sz="4000" b="1" dirty="0">
                <a:solidFill>
                  <a:srgbClr val="0B714C"/>
                </a:solidFill>
              </a:rPr>
              <a:t>Project</a:t>
            </a:r>
            <a:br>
              <a:rPr lang="en" sz="2000" dirty="0"/>
            </a:br>
            <a:br>
              <a:rPr lang="en" sz="2000" dirty="0"/>
            </a:br>
            <a:r>
              <a:rPr lang="en" sz="2000" dirty="0">
                <a:solidFill>
                  <a:schemeClr val="accent1">
                    <a:lumMod val="75000"/>
                  </a:schemeClr>
                </a:solidFill>
              </a:rPr>
              <a:t>Alberto Calabrese</a:t>
            </a:r>
            <a:br>
              <a:rPr lang="e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" sz="2000" dirty="0">
                <a:solidFill>
                  <a:schemeClr val="accent1">
                    <a:lumMod val="75000"/>
                  </a:schemeClr>
                </a:solidFill>
              </a:rPr>
              <a:t>Eleonora </a:t>
            </a:r>
            <a:r>
              <a:rPr lang="en" sz="2000" dirty="0" err="1">
                <a:solidFill>
                  <a:schemeClr val="accent1">
                    <a:lumMod val="75000"/>
                  </a:schemeClr>
                </a:solidFill>
              </a:rPr>
              <a:t>Mesaglio</a:t>
            </a:r>
            <a:br>
              <a:rPr lang="e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" sz="2000" dirty="0">
                <a:solidFill>
                  <a:schemeClr val="accent1">
                    <a:lumMod val="75000"/>
                  </a:schemeClr>
                </a:solidFill>
              </a:rPr>
              <a:t>Greta </a:t>
            </a:r>
            <a:r>
              <a:rPr lang="en" sz="2000" dirty="0" err="1">
                <a:solidFill>
                  <a:schemeClr val="accent1">
                    <a:lumMod val="75000"/>
                  </a:schemeClr>
                </a:solidFill>
              </a:rPr>
              <a:t>d’Amore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" sz="2000" dirty="0" err="1">
                <a:solidFill>
                  <a:schemeClr val="accent1">
                    <a:lumMod val="75000"/>
                  </a:schemeClr>
                </a:solidFill>
              </a:rPr>
              <a:t>Grelli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D620CC-D217-5A4F-A18A-C4F7EB16F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997" y="410178"/>
            <a:ext cx="1161536" cy="115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9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439313" y="2878750"/>
            <a:ext cx="612051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>
                    <a:lumMod val="50000"/>
                  </a:schemeClr>
                </a:solidFill>
              </a:rPr>
              <a:t>3. Data Visualization</a:t>
            </a:r>
            <a:endParaRPr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439313" y="3983055"/>
            <a:ext cx="5637637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Histograms | Boxplot | Scatterplot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960A-88F6-78BB-1FE5-71E0DA6B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97211"/>
            <a:ext cx="451708" cy="4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4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Histograms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Visualization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A0F6F-87CA-E526-3289-F4DE68DF5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958" y="923731"/>
            <a:ext cx="4555702" cy="39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6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Boxplot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Visualization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B97C3-961D-C474-4BE8-42A69B741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965" y="948593"/>
            <a:ext cx="5722986" cy="396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5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Scatterplot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Visualization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F8C78-8EC8-74B6-3429-F39355D30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36" y="1175657"/>
            <a:ext cx="6314115" cy="354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5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439313" y="2878750"/>
            <a:ext cx="612051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>
                    <a:lumMod val="50000"/>
                  </a:schemeClr>
                </a:solidFill>
              </a:rPr>
              <a:t>4. Model Analysis</a:t>
            </a:r>
            <a:endParaRPr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439313" y="3983055"/>
            <a:ext cx="5780512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Regression Analysis | Classification Analysis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960A-88F6-78BB-1FE5-71E0DA6B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97211"/>
            <a:ext cx="451708" cy="4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2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Linear Regression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Regression Analysis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D649C-8A6D-3857-3E50-CB5D72D5A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81" y="1404447"/>
            <a:ext cx="3571637" cy="2065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oogle Shape;3938;p25">
                <a:extLst>
                  <a:ext uri="{FF2B5EF4-FFF2-40B4-BE49-F238E27FC236}">
                    <a16:creationId xmlns:a16="http://schemas.microsoft.com/office/drawing/2014/main" id="{836F1BD5-10AA-8BA8-7583-E52B637CB0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694893"/>
                  </p:ext>
                </p:extLst>
              </p:nvPr>
            </p:nvGraphicFramePr>
            <p:xfrm>
              <a:off x="365881" y="3638477"/>
              <a:ext cx="3571636" cy="1186060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821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5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143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143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4327">
                      <a:extLst>
                        <a:ext uri="{9D8B030D-6E8A-4147-A177-3AD203B41FA5}">
                          <a16:colId xmlns:a16="http://schemas.microsoft.com/office/drawing/2014/main" val="3563633751"/>
                        </a:ext>
                      </a:extLst>
                    </a:gridCol>
                  </a:tblGrid>
                  <a:tr h="345661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10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Adjusted</a:t>
                          </a:r>
                          <a:r>
                            <a:rPr lang="it-IT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10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</m:ctrlPr>
                                </m:sSupPr>
                                <m:e>
                                  <m:r>
                                    <a:rPr lang="it-IT" sz="11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sz="11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363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Simple linear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2509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2519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0.827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0.826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oogle Shape;3938;p25">
                <a:extLst>
                  <a:ext uri="{FF2B5EF4-FFF2-40B4-BE49-F238E27FC236}">
                    <a16:creationId xmlns:a16="http://schemas.microsoft.com/office/drawing/2014/main" id="{836F1BD5-10AA-8BA8-7583-E52B637CB0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694893"/>
                  </p:ext>
                </p:extLst>
              </p:nvPr>
            </p:nvGraphicFramePr>
            <p:xfrm>
              <a:off x="365881" y="3638477"/>
              <a:ext cx="3571636" cy="1186060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821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5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143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143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4327">
                      <a:extLst>
                        <a:ext uri="{9D8B030D-6E8A-4147-A177-3AD203B41FA5}">
                          <a16:colId xmlns:a16="http://schemas.microsoft.com/office/drawing/2014/main" val="3563633751"/>
                        </a:ext>
                      </a:extLst>
                    </a:gridCol>
                  </a:tblGrid>
                  <a:tr h="47243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5"/>
                          <a:stretch>
                            <a:fillRect l="-303571" r="-103571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5"/>
                          <a:stretch>
                            <a:fillRect l="-396491" r="-1754" b="-15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363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Simple linear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2509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2519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0.827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0.826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Google Shape;3859;p16">
            <a:extLst>
              <a:ext uri="{FF2B5EF4-FFF2-40B4-BE49-F238E27FC236}">
                <a16:creationId xmlns:a16="http://schemas.microsoft.com/office/drawing/2014/main" id="{24D51ED3-D596-9EAC-4C57-29176AE7182E}"/>
              </a:ext>
            </a:extLst>
          </p:cNvPr>
          <p:cNvSpPr txBox="1">
            <a:spLocks/>
          </p:cNvSpPr>
          <p:nvPr/>
        </p:nvSpPr>
        <p:spPr>
          <a:xfrm>
            <a:off x="279808" y="842252"/>
            <a:ext cx="292606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D3EBD5">
                    <a:lumMod val="75000"/>
                  </a:srgbClr>
                </a:solidFill>
                <a:effectLst/>
                <a:uLnTx/>
                <a:uFillTx/>
                <a:latin typeface="Titillium Web Light"/>
                <a:cs typeface="Titillium Web Light"/>
                <a:sym typeface="Titillium Web Light"/>
              </a:rPr>
              <a:t>Simple and Multiple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Google Shape;3938;p25">
                <a:extLst>
                  <a:ext uri="{FF2B5EF4-FFF2-40B4-BE49-F238E27FC236}">
                    <a16:creationId xmlns:a16="http://schemas.microsoft.com/office/drawing/2014/main" id="{F589E016-5A89-434A-EA1E-DA649FB3891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48719730"/>
                  </p:ext>
                </p:extLst>
              </p:nvPr>
            </p:nvGraphicFramePr>
            <p:xfrm>
              <a:off x="4211031" y="3636861"/>
              <a:ext cx="3447219" cy="1220780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8368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71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3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12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97613">
                      <a:extLst>
                        <a:ext uri="{9D8B030D-6E8A-4147-A177-3AD203B41FA5}">
                          <a16:colId xmlns:a16="http://schemas.microsoft.com/office/drawing/2014/main" val="3563633751"/>
                        </a:ext>
                      </a:extLst>
                    </a:gridCol>
                  </a:tblGrid>
                  <a:tr h="43771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10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Adjusted</a:t>
                          </a:r>
                          <a:r>
                            <a:rPr lang="it-IT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10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</m:ctrlPr>
                                </m:sSupPr>
                                <m:e>
                                  <m:r>
                                    <a:rPr lang="it-IT" sz="11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sz="11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4835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Multiple linear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1494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1550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Google Shape;3938;p25">
                <a:extLst>
                  <a:ext uri="{FF2B5EF4-FFF2-40B4-BE49-F238E27FC236}">
                    <a16:creationId xmlns:a16="http://schemas.microsoft.com/office/drawing/2014/main" id="{F589E016-5A89-434A-EA1E-DA649FB3891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48719730"/>
                  </p:ext>
                </p:extLst>
              </p:nvPr>
            </p:nvGraphicFramePr>
            <p:xfrm>
              <a:off x="4211031" y="3636861"/>
              <a:ext cx="3447219" cy="1220780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8368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71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3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12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97613">
                      <a:extLst>
                        <a:ext uri="{9D8B030D-6E8A-4147-A177-3AD203B41FA5}">
                          <a16:colId xmlns:a16="http://schemas.microsoft.com/office/drawing/2014/main" val="3563633751"/>
                        </a:ext>
                      </a:extLst>
                    </a:gridCol>
                  </a:tblGrid>
                  <a:tr h="47243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6"/>
                          <a:stretch>
                            <a:fillRect l="-303704" t="-2632" r="-101852" b="-1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6"/>
                          <a:stretch>
                            <a:fillRect l="-396364" t="-2632" b="-15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4835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Multiple linear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1494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1550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0B138B3-21B6-63B2-4FAF-3CFDECB2B1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7138" y="1404446"/>
            <a:ext cx="3661113" cy="20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08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Linear Regression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Regression Analysis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Google Shape;3938;p25">
                <a:extLst>
                  <a:ext uri="{FF2B5EF4-FFF2-40B4-BE49-F238E27FC236}">
                    <a16:creationId xmlns:a16="http://schemas.microsoft.com/office/drawing/2014/main" id="{836F1BD5-10AA-8BA8-7583-E52B637CB0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18063608"/>
                  </p:ext>
                </p:extLst>
              </p:nvPr>
            </p:nvGraphicFramePr>
            <p:xfrm>
              <a:off x="758318" y="1906993"/>
              <a:ext cx="3554720" cy="983876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817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46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109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1094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0944">
                      <a:extLst>
                        <a:ext uri="{9D8B030D-6E8A-4147-A177-3AD203B41FA5}">
                          <a16:colId xmlns:a16="http://schemas.microsoft.com/office/drawing/2014/main" val="3563633751"/>
                        </a:ext>
                      </a:extLst>
                    </a:gridCol>
                  </a:tblGrid>
                  <a:tr h="428508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10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Adjusted</a:t>
                          </a:r>
                          <a:r>
                            <a:rPr lang="it-IT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10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</m:ctrlPr>
                                </m:sSupPr>
                                <m:e>
                                  <m:r>
                                    <a:rPr lang="it-IT" sz="11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sz="11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1446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Backward model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1492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1544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Google Shape;3938;p25">
                <a:extLst>
                  <a:ext uri="{FF2B5EF4-FFF2-40B4-BE49-F238E27FC236}">
                    <a16:creationId xmlns:a16="http://schemas.microsoft.com/office/drawing/2014/main" id="{836F1BD5-10AA-8BA8-7583-E52B637CB0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18063608"/>
                  </p:ext>
                </p:extLst>
              </p:nvPr>
            </p:nvGraphicFramePr>
            <p:xfrm>
              <a:off x="758318" y="1906993"/>
              <a:ext cx="3554720" cy="983876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8172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46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1094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1094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0944">
                      <a:extLst>
                        <a:ext uri="{9D8B030D-6E8A-4147-A177-3AD203B41FA5}">
                          <a16:colId xmlns:a16="http://schemas.microsoft.com/office/drawing/2014/main" val="3563633751"/>
                        </a:ext>
                      </a:extLst>
                    </a:gridCol>
                  </a:tblGrid>
                  <a:tr h="47243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301786" t="-2703" r="-101786" b="-1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401786" t="-2703" r="-1786" b="-1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1446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Backward model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1492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1544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Google Shape;3859;p16">
            <a:extLst>
              <a:ext uri="{FF2B5EF4-FFF2-40B4-BE49-F238E27FC236}">
                <a16:creationId xmlns:a16="http://schemas.microsoft.com/office/drawing/2014/main" id="{24D51ED3-D596-9EAC-4C57-29176AE7182E}"/>
              </a:ext>
            </a:extLst>
          </p:cNvPr>
          <p:cNvSpPr txBox="1">
            <a:spLocks/>
          </p:cNvSpPr>
          <p:nvPr/>
        </p:nvSpPr>
        <p:spPr>
          <a:xfrm>
            <a:off x="279808" y="842252"/>
            <a:ext cx="4997042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D3EBD5">
                    <a:lumMod val="75000"/>
                  </a:srgbClr>
                </a:solidFill>
                <a:effectLst/>
                <a:uLnTx/>
                <a:uFillTx/>
                <a:latin typeface="Titillium Web Light"/>
                <a:cs typeface="Titillium Web Light"/>
                <a:sym typeface="Titillium Web Light"/>
              </a:rPr>
              <a:t>Backward selection | Multicollinearity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035E1E3E-22C4-5C06-037E-98A5B2D650F2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4313038" y="1657279"/>
            <a:ext cx="937506" cy="741652"/>
          </a:xfrm>
          <a:prstGeom prst="curvedConnector3">
            <a:avLst/>
          </a:prstGeom>
          <a:ln w="19050">
            <a:solidFill>
              <a:srgbClr val="0B71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7587FF-0D03-0AD1-7789-B82D37FDAD66}"/>
              </a:ext>
            </a:extLst>
          </p:cNvPr>
          <p:cNvSpPr txBox="1"/>
          <p:nvPr/>
        </p:nvSpPr>
        <p:spPr>
          <a:xfrm>
            <a:off x="5250544" y="1503390"/>
            <a:ext cx="1479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0B714C"/>
                </a:solidFill>
                <a:latin typeface=""/>
              </a:rPr>
              <a:t>High VIF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13E37A-C441-7BC1-2A7D-0F9D2082000C}"/>
              </a:ext>
            </a:extLst>
          </p:cNvPr>
          <p:cNvSpPr txBox="1"/>
          <p:nvPr/>
        </p:nvSpPr>
        <p:spPr>
          <a:xfrm>
            <a:off x="5595207" y="2583092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>
                <a:solidFill>
                  <a:srgbClr val="0B714C"/>
                </a:solidFill>
                <a:latin typeface=""/>
              </a:rPr>
              <a:t>LOG Standardization</a:t>
            </a:r>
          </a:p>
        </p:txBody>
      </p: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43D0D260-0439-8CF5-47CC-7C199B05D4DC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rot="16200000" flipH="1">
            <a:off x="5871036" y="1930621"/>
            <a:ext cx="771925" cy="533016"/>
          </a:xfrm>
          <a:prstGeom prst="curvedConnector3">
            <a:avLst>
              <a:gd name="adj1" fmla="val 50000"/>
            </a:avLst>
          </a:prstGeom>
          <a:ln w="19050">
            <a:solidFill>
              <a:srgbClr val="0B71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Google Shape;3938;p25">
                <a:extLst>
                  <a:ext uri="{FF2B5EF4-FFF2-40B4-BE49-F238E27FC236}">
                    <a16:creationId xmlns:a16="http://schemas.microsoft.com/office/drawing/2014/main" id="{80E0333A-FA3E-D692-8A75-0982FB64D60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16702767"/>
                  </p:ext>
                </p:extLst>
              </p:nvPr>
            </p:nvGraphicFramePr>
            <p:xfrm>
              <a:off x="1988523" y="3696410"/>
              <a:ext cx="4649031" cy="993347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13009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86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98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298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29806">
                      <a:extLst>
                        <a:ext uri="{9D8B030D-6E8A-4147-A177-3AD203B41FA5}">
                          <a16:colId xmlns:a16="http://schemas.microsoft.com/office/drawing/2014/main" val="3563633751"/>
                        </a:ext>
                      </a:extLst>
                    </a:gridCol>
                  </a:tblGrid>
                  <a:tr h="341039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10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Adjusted</a:t>
                          </a:r>
                          <a:r>
                            <a:rPr lang="it-IT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10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</m:ctrlPr>
                                </m:sSupPr>
                                <m:e>
                                  <m:r>
                                    <a:rPr lang="it-IT" sz="11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sz="11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2837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Log standardized Backward model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460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488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0.63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0.62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Google Shape;3938;p25">
                <a:extLst>
                  <a:ext uri="{FF2B5EF4-FFF2-40B4-BE49-F238E27FC236}">
                    <a16:creationId xmlns:a16="http://schemas.microsoft.com/office/drawing/2014/main" id="{80E0333A-FA3E-D692-8A75-0982FB64D60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16702767"/>
                  </p:ext>
                </p:extLst>
              </p:nvPr>
            </p:nvGraphicFramePr>
            <p:xfrm>
              <a:off x="1988523" y="3696410"/>
              <a:ext cx="4649031" cy="993347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13009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861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2980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298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29806">
                      <a:extLst>
                        <a:ext uri="{9D8B030D-6E8A-4147-A177-3AD203B41FA5}">
                          <a16:colId xmlns:a16="http://schemas.microsoft.com/office/drawing/2014/main" val="3563633751"/>
                        </a:ext>
                      </a:extLst>
                    </a:gridCol>
                  </a:tblGrid>
                  <a:tr h="35051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5"/>
                          <a:stretch>
                            <a:fillRect l="-297297" t="-3571" r="-100000" b="-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5"/>
                          <a:stretch>
                            <a:fillRect l="-402740" t="-3571" r="-1370" b="-1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2837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Log standardized Backward model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460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488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0.63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0.62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EABBB0E6-28EB-49AC-20CE-A00E6861A4B0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5015502" y="2188405"/>
            <a:ext cx="805541" cy="2210468"/>
          </a:xfrm>
          <a:prstGeom prst="curvedConnector3">
            <a:avLst>
              <a:gd name="adj1" fmla="val 41723"/>
            </a:avLst>
          </a:prstGeom>
          <a:ln w="19050">
            <a:solidFill>
              <a:srgbClr val="0B71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2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16636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Lasso and Ridge</a:t>
            </a:r>
            <a:br>
              <a:rPr lang="en" sz="5400" b="1" dirty="0">
                <a:solidFill>
                  <a:srgbClr val="0B714C"/>
                </a:solidFill>
              </a:rPr>
            </a:br>
            <a:r>
              <a:rPr lang="en" sz="5400" b="1" dirty="0">
                <a:solidFill>
                  <a:srgbClr val="0B714C"/>
                </a:solidFill>
              </a:rPr>
              <a:t>Regression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Regression Analysis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80DD5-A6AE-1313-4CCF-913A7734D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675" y="949372"/>
            <a:ext cx="3706055" cy="1849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F07D64-73C1-3F24-4789-340DFFF30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675" y="3102807"/>
            <a:ext cx="3706055" cy="18491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Google Shape;3938;p25">
                <a:extLst>
                  <a:ext uri="{FF2B5EF4-FFF2-40B4-BE49-F238E27FC236}">
                    <a16:creationId xmlns:a16="http://schemas.microsoft.com/office/drawing/2014/main" id="{040C7B00-688D-FF24-8E5B-BA1762D877A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77145486"/>
                  </p:ext>
                </p:extLst>
              </p:nvPr>
            </p:nvGraphicFramePr>
            <p:xfrm>
              <a:off x="256414" y="1995637"/>
              <a:ext cx="3422145" cy="1605721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11407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07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07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74996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10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MSE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Lasso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0.9975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0.0024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637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Ridge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0.9941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0.0066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Google Shape;3938;p25">
                <a:extLst>
                  <a:ext uri="{FF2B5EF4-FFF2-40B4-BE49-F238E27FC236}">
                    <a16:creationId xmlns:a16="http://schemas.microsoft.com/office/drawing/2014/main" id="{040C7B00-688D-FF24-8E5B-BA1762D877A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77145486"/>
                  </p:ext>
                </p:extLst>
              </p:nvPr>
            </p:nvGraphicFramePr>
            <p:xfrm>
              <a:off x="256414" y="1995637"/>
              <a:ext cx="3422145" cy="1605721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11407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07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07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74996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6"/>
                          <a:stretch>
                            <a:fillRect l="-101111" t="-2632" r="-101111" b="-2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MSE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435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Lasso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0.9975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0.0024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637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Ridge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0.9941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0.0066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192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Cross Validation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959993" y="3137719"/>
            <a:ext cx="1295702" cy="939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rgbClr val="0B714C"/>
                </a:solidFill>
              </a:rPr>
              <a:t>Test Set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20%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Regression Analysis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Google Shape;3938;p25">
                <a:extLst>
                  <a:ext uri="{FF2B5EF4-FFF2-40B4-BE49-F238E27FC236}">
                    <a16:creationId xmlns:a16="http://schemas.microsoft.com/office/drawing/2014/main" id="{836F1BD5-10AA-8BA8-7583-E52B637CB0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48369005"/>
                  </p:ext>
                </p:extLst>
              </p:nvPr>
            </p:nvGraphicFramePr>
            <p:xfrm>
              <a:off x="3218820" y="3536840"/>
              <a:ext cx="4216131" cy="1183362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13405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74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40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540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20549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Accuracy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MSE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10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813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Lasso regression model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0.0026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Google Shape;3938;p25">
                <a:extLst>
                  <a:ext uri="{FF2B5EF4-FFF2-40B4-BE49-F238E27FC236}">
                    <a16:creationId xmlns:a16="http://schemas.microsoft.com/office/drawing/2014/main" id="{836F1BD5-10AA-8BA8-7583-E52B637CB0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48369005"/>
                  </p:ext>
                </p:extLst>
              </p:nvPr>
            </p:nvGraphicFramePr>
            <p:xfrm>
              <a:off x="3218820" y="3536840"/>
              <a:ext cx="4216131" cy="1183362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134059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674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540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540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20549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Accuracy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MSE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302410" t="-2439" r="-1205" b="-131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2813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Lasso regression model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0.0026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Google Shape;3859;p16">
            <a:extLst>
              <a:ext uri="{FF2B5EF4-FFF2-40B4-BE49-F238E27FC236}">
                <a16:creationId xmlns:a16="http://schemas.microsoft.com/office/drawing/2014/main" id="{24D51ED3-D596-9EAC-4C57-29176AE7182E}"/>
              </a:ext>
            </a:extLst>
          </p:cNvPr>
          <p:cNvSpPr txBox="1">
            <a:spLocks/>
          </p:cNvSpPr>
          <p:nvPr/>
        </p:nvSpPr>
        <p:spPr>
          <a:xfrm>
            <a:off x="279808" y="842252"/>
            <a:ext cx="3568292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solidFill>
                  <a:srgbClr val="D3EBD5">
                    <a:lumMod val="75000"/>
                  </a:srgbClr>
                </a:solidFill>
                <a:latin typeface="Titillium Web Light"/>
                <a:cs typeface="Titillium Web Light"/>
                <a:sym typeface="Titillium Web Light"/>
              </a:rPr>
              <a:t>Lasso Regression Model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CBAD8-6AB4-695B-9577-C3C0AFE19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045" y="1096202"/>
            <a:ext cx="4499847" cy="2294698"/>
          </a:xfrm>
          <a:prstGeom prst="rect">
            <a:avLst/>
          </a:prstGeom>
        </p:spPr>
      </p:pic>
      <p:sp>
        <p:nvSpPr>
          <p:cNvPr id="9" name="Google Shape;3851;p15">
            <a:extLst>
              <a:ext uri="{FF2B5EF4-FFF2-40B4-BE49-F238E27FC236}">
                <a16:creationId xmlns:a16="http://schemas.microsoft.com/office/drawing/2014/main" id="{22094575-0545-A4FA-0614-4001738BC149}"/>
              </a:ext>
            </a:extLst>
          </p:cNvPr>
          <p:cNvSpPr txBox="1">
            <a:spLocks/>
          </p:cNvSpPr>
          <p:nvPr/>
        </p:nvSpPr>
        <p:spPr>
          <a:xfrm>
            <a:off x="721848" y="1779119"/>
            <a:ext cx="1771993" cy="111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rgbClr val="0B714C"/>
                </a:solidFill>
              </a:rPr>
              <a:t>Training Set</a:t>
            </a:r>
          </a:p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359748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Logistic Regression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Classification Analysis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Google Shape;3851;p15">
            <a:extLst>
              <a:ext uri="{FF2B5EF4-FFF2-40B4-BE49-F238E27FC236}">
                <a16:creationId xmlns:a16="http://schemas.microsoft.com/office/drawing/2014/main" id="{4DA89FCE-1FF6-7861-DDE2-3FD3D9E5BDE6}"/>
              </a:ext>
            </a:extLst>
          </p:cNvPr>
          <p:cNvSpPr txBox="1">
            <a:spLocks/>
          </p:cNvSpPr>
          <p:nvPr/>
        </p:nvSpPr>
        <p:spPr>
          <a:xfrm>
            <a:off x="640231" y="1398397"/>
            <a:ext cx="7137022" cy="832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b="1" dirty="0">
                <a:solidFill>
                  <a:srgbClr val="0B714C"/>
                </a:solidFill>
              </a:rPr>
              <a:t>New Categorical Variable: </a:t>
            </a:r>
            <a:r>
              <a:rPr lang="en-GB" sz="2800" dirty="0"/>
              <a:t>Calories content</a:t>
            </a: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E9F60A55-903D-1EE4-CF0E-DF8795D9AB11}"/>
              </a:ext>
            </a:extLst>
          </p:cNvPr>
          <p:cNvSpPr txBox="1">
            <a:spLocks/>
          </p:cNvSpPr>
          <p:nvPr/>
        </p:nvSpPr>
        <p:spPr>
          <a:xfrm>
            <a:off x="725956" y="2571749"/>
            <a:ext cx="3322169" cy="134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tx1"/>
                </a:solidFill>
              </a:rPr>
              <a:t>Greater than median: </a:t>
            </a:r>
            <a:r>
              <a:rPr lang="en-GB" b="1" dirty="0">
                <a:solidFill>
                  <a:srgbClr val="0B714C"/>
                </a:solidFill>
              </a:rPr>
              <a:t>High quantity of calories</a:t>
            </a:r>
            <a:endParaRPr lang="en-GB" dirty="0"/>
          </a:p>
        </p:txBody>
      </p:sp>
      <p:sp>
        <p:nvSpPr>
          <p:cNvPr id="12" name="Google Shape;3851;p15">
            <a:extLst>
              <a:ext uri="{FF2B5EF4-FFF2-40B4-BE49-F238E27FC236}">
                <a16:creationId xmlns:a16="http://schemas.microsoft.com/office/drawing/2014/main" id="{CB948662-E385-0D98-5760-FBFABCEF8E5C}"/>
              </a:ext>
            </a:extLst>
          </p:cNvPr>
          <p:cNvSpPr txBox="1">
            <a:spLocks/>
          </p:cNvSpPr>
          <p:nvPr/>
        </p:nvSpPr>
        <p:spPr>
          <a:xfrm>
            <a:off x="4208742" y="2571749"/>
            <a:ext cx="3322169" cy="134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tx1"/>
                </a:solidFill>
              </a:rPr>
              <a:t>Lower than median: </a:t>
            </a:r>
            <a:r>
              <a:rPr lang="en-GB" b="1" dirty="0">
                <a:solidFill>
                  <a:srgbClr val="0B714C"/>
                </a:solidFill>
              </a:rPr>
              <a:t>Low quantity of calories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472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154131" y="235474"/>
            <a:ext cx="4791093" cy="874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0B714C"/>
                </a:solidFill>
              </a:rPr>
              <a:t>What is Starbucks ?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D620CC-D217-5A4F-A18A-C4F7EB16F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24" y="235475"/>
            <a:ext cx="1161536" cy="1153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0EC2DC-C21D-B866-6441-5660F4A61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540" y="2041869"/>
            <a:ext cx="2426358" cy="2838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95F502-E1B7-40FD-FD48-01EE224E84EA}"/>
              </a:ext>
            </a:extLst>
          </p:cNvPr>
          <p:cNvSpPr txBox="1"/>
          <p:nvPr/>
        </p:nvSpPr>
        <p:spPr>
          <a:xfrm>
            <a:off x="154131" y="1389269"/>
            <a:ext cx="4212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>
                <a:solidFill>
                  <a:srgbClr val="003B55"/>
                </a:solidFill>
                <a:latin typeface="Dosis ExtraLight"/>
                <a:sym typeface="Dosis ExtraLight"/>
              </a:rPr>
              <a:t>G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Dosis ExtraLight"/>
                <a:sym typeface="Dosis ExtraLight"/>
              </a:rPr>
              <a:t>lobal coffeehouse chain 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Dosis ExtraLight"/>
                <a:sym typeface="Dosis ExtraLight"/>
              </a:rPr>
              <a:t>known for its specialty coffee drinks, teas, and pastries. </a:t>
            </a:r>
          </a:p>
          <a:p>
            <a:pPr algn="just"/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3B55"/>
              </a:solidFill>
              <a:effectLst/>
              <a:uLnTx/>
              <a:uFillTx/>
              <a:latin typeface="Dosis ExtraLight"/>
              <a:sym typeface="Dosis ExtraLight"/>
            </a:endParaRPr>
          </a:p>
          <a:p>
            <a:pPr algn="just"/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Dosis ExtraLight"/>
                <a:sym typeface="Dosis ExtraLight"/>
              </a:rPr>
              <a:t>Founded in 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Dosis ExtraLight"/>
                <a:sym typeface="Dosis ExtraLight"/>
              </a:rPr>
              <a:t>Seattle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Dosis ExtraLight"/>
                <a:sym typeface="Dosis ExtraLight"/>
              </a:rPr>
              <a:t> in 1971</a:t>
            </a:r>
          </a:p>
          <a:p>
            <a:pPr algn="just"/>
            <a:endParaRPr lang="en-GB" sz="2400" dirty="0">
              <a:solidFill>
                <a:srgbClr val="003B55"/>
              </a:solidFill>
              <a:latin typeface="Dosis ExtraLight"/>
              <a:sym typeface="Dosis ExtraLight"/>
            </a:endParaRPr>
          </a:p>
          <a:p>
            <a:pPr algn="just"/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Dosis ExtraLight"/>
                <a:sym typeface="Dosis ExtraLight"/>
              </a:rPr>
              <a:t>Noted for its 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Dosis ExtraLight"/>
                <a:sym typeface="Dosis ExtraLight"/>
              </a:rPr>
              <a:t>customer-centric approach</a:t>
            </a: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Dosis ExtraLight"/>
                <a:sym typeface="Dosis ExtraLight"/>
              </a:rPr>
              <a:t> and ethically sourced coffee beans.</a:t>
            </a:r>
            <a:endParaRPr lang="en-IT" sz="2400" dirty="0"/>
          </a:p>
        </p:txBody>
      </p:sp>
    </p:spTree>
    <p:extLst>
      <p:ext uri="{BB962C8B-B14F-4D97-AF65-F5344CB8AC3E}">
        <p14:creationId xmlns:p14="http://schemas.microsoft.com/office/powerpoint/2010/main" val="15271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Logistic Regression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Classification Analysis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4F57A5-8608-27E2-809C-8DD4A7142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646" y="1239758"/>
            <a:ext cx="6169305" cy="348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428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Logistic Regression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Classification Analysis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Google Shape;3938;p25">
            <a:extLst>
              <a:ext uri="{FF2B5EF4-FFF2-40B4-BE49-F238E27FC236}">
                <a16:creationId xmlns:a16="http://schemas.microsoft.com/office/drawing/2014/main" id="{836F1BD5-10AA-8BA8-7583-E52B637CB0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955598"/>
              </p:ext>
            </p:extLst>
          </p:nvPr>
        </p:nvGraphicFramePr>
        <p:xfrm>
          <a:off x="2381861" y="1385690"/>
          <a:ext cx="3405586" cy="1186060"/>
        </p:xfrm>
        <a:graphic>
          <a:graphicData uri="http://schemas.openxmlformats.org/drawingml/2006/table">
            <a:tbl>
              <a:tblPr>
                <a:noFill/>
                <a:tableStyleId>{0F24753E-8A85-4BEE-97E2-441CDA198357}</a:tableStyleId>
              </a:tblPr>
              <a:tblGrid>
                <a:gridCol w="78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489">
                  <a:extLst>
                    <a:ext uri="{9D8B030D-6E8A-4147-A177-3AD203B41FA5}">
                      <a16:colId xmlns:a16="http://schemas.microsoft.com/office/drawing/2014/main" val="3563633751"/>
                    </a:ext>
                  </a:extLst>
                </a:gridCol>
              </a:tblGrid>
              <a:tr h="34566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Accuracy</a:t>
                      </a:r>
                      <a:endParaRPr sz="11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Precision</a:t>
                      </a:r>
                      <a:endParaRPr sz="11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Recall</a:t>
                      </a:r>
                      <a:endParaRPr sz="11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F1 Score</a:t>
                      </a:r>
                      <a:endParaRPr sz="11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63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Cross Validation</a:t>
                      </a:r>
                      <a:endParaRPr sz="11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T" b="1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0.91</a:t>
                      </a:r>
                      <a:endParaRPr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T" b="1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T" b="1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0.92</a:t>
                      </a:r>
                      <a:endParaRPr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T" b="1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0.92</a:t>
                      </a:r>
                      <a:endParaRPr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Google Shape;3938;p25">
                <a:extLst>
                  <a:ext uri="{FF2B5EF4-FFF2-40B4-BE49-F238E27FC236}">
                    <a16:creationId xmlns:a16="http://schemas.microsoft.com/office/drawing/2014/main" id="{9A3F0D32-26A8-447B-D252-2C106172D2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15986637"/>
                  </p:ext>
                </p:extLst>
              </p:nvPr>
            </p:nvGraphicFramePr>
            <p:xfrm>
              <a:off x="1118284" y="3181139"/>
              <a:ext cx="5932740" cy="1186060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11366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09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617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157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88790">
                      <a:extLst>
                        <a:ext uri="{9D8B030D-6E8A-4147-A177-3AD203B41FA5}">
                          <a16:colId xmlns:a16="http://schemas.microsoft.com/office/drawing/2014/main" val="3563633751"/>
                        </a:ext>
                      </a:extLst>
                    </a:gridCol>
                    <a:gridCol w="988790">
                      <a:extLst>
                        <a:ext uri="{9D8B030D-6E8A-4147-A177-3AD203B41FA5}">
                          <a16:colId xmlns:a16="http://schemas.microsoft.com/office/drawing/2014/main" val="3366676161"/>
                        </a:ext>
                      </a:extLst>
                    </a:gridCol>
                  </a:tblGrid>
                  <a:tr h="345661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10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Residual</a:t>
                          </a:r>
                          <a:r>
                            <a:rPr lang="it-IT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 </a:t>
                          </a: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Deviance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Null</a:t>
                          </a:r>
                          <a:r>
                            <a:rPr lang="it-IT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 </a:t>
                          </a: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Deviance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363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Multiple linear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69.42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121.75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0.88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39.42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335.48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Google Shape;3938;p25">
                <a:extLst>
                  <a:ext uri="{FF2B5EF4-FFF2-40B4-BE49-F238E27FC236}">
                    <a16:creationId xmlns:a16="http://schemas.microsoft.com/office/drawing/2014/main" id="{9A3F0D32-26A8-447B-D252-2C106172D2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15986637"/>
                  </p:ext>
                </p:extLst>
              </p:nvPr>
            </p:nvGraphicFramePr>
            <p:xfrm>
              <a:off x="1118284" y="3181139"/>
              <a:ext cx="5932740" cy="1186060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11366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09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6178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157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88790">
                      <a:extLst>
                        <a:ext uri="{9D8B030D-6E8A-4147-A177-3AD203B41FA5}">
                          <a16:colId xmlns:a16="http://schemas.microsoft.com/office/drawing/2014/main" val="3563633751"/>
                        </a:ext>
                      </a:extLst>
                    </a:gridCol>
                    <a:gridCol w="988790">
                      <a:extLst>
                        <a:ext uri="{9D8B030D-6E8A-4147-A177-3AD203B41FA5}">
                          <a16:colId xmlns:a16="http://schemas.microsoft.com/office/drawing/2014/main" val="3366676161"/>
                        </a:ext>
                      </a:extLst>
                    </a:gridCol>
                  </a:tblGrid>
                  <a:tr h="47243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4"/>
                          <a:stretch>
                            <a:fillRect l="-291250" r="-196250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Residual</a:t>
                          </a:r>
                          <a:r>
                            <a:rPr lang="it-IT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 </a:t>
                          </a: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Deviance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Null</a:t>
                          </a:r>
                          <a:r>
                            <a:rPr lang="it-IT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 </a:t>
                          </a: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Deviance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363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Multiple linear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69.42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121.75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0.88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39.42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335.48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81721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8"/>
            <a:ext cx="6844291" cy="1749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Linear Discriminant </a:t>
            </a:r>
            <a:br>
              <a:rPr lang="en" sz="5400" b="1" dirty="0">
                <a:solidFill>
                  <a:srgbClr val="0B714C"/>
                </a:solidFill>
              </a:rPr>
            </a:br>
            <a:r>
              <a:rPr lang="en" sz="5400" b="1" dirty="0">
                <a:solidFill>
                  <a:srgbClr val="0B714C"/>
                </a:solidFill>
              </a:rPr>
              <a:t>Analysis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Classification Analysis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Google Shape;3851;p15">
            <a:extLst>
              <a:ext uri="{FF2B5EF4-FFF2-40B4-BE49-F238E27FC236}">
                <a16:creationId xmlns:a16="http://schemas.microsoft.com/office/drawing/2014/main" id="{7D70A5DA-95FA-7BF8-5681-ADC4AC633CAB}"/>
              </a:ext>
            </a:extLst>
          </p:cNvPr>
          <p:cNvSpPr txBox="1">
            <a:spLocks/>
          </p:cNvSpPr>
          <p:nvPr/>
        </p:nvSpPr>
        <p:spPr>
          <a:xfrm>
            <a:off x="206390" y="3434328"/>
            <a:ext cx="1771993" cy="111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rgbClr val="0B714C"/>
                </a:solidFill>
              </a:rPr>
              <a:t>Accuracy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80%</a:t>
            </a:r>
          </a:p>
        </p:txBody>
      </p:sp>
      <p:sp>
        <p:nvSpPr>
          <p:cNvPr id="8" name="Google Shape;3851;p15">
            <a:extLst>
              <a:ext uri="{FF2B5EF4-FFF2-40B4-BE49-F238E27FC236}">
                <a16:creationId xmlns:a16="http://schemas.microsoft.com/office/drawing/2014/main" id="{8775DCCD-79D6-75C8-BDA7-BE0C7AF98D5D}"/>
              </a:ext>
            </a:extLst>
          </p:cNvPr>
          <p:cNvSpPr txBox="1">
            <a:spLocks/>
          </p:cNvSpPr>
          <p:nvPr/>
        </p:nvSpPr>
        <p:spPr>
          <a:xfrm>
            <a:off x="206390" y="2057402"/>
            <a:ext cx="2404779" cy="111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dirty="0"/>
              <a:t>Classification of beverage categories</a:t>
            </a:r>
            <a:endParaRPr lang="en-GB" b="1" dirty="0">
              <a:solidFill>
                <a:srgbClr val="0B714C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CE9B92-6ADC-3F4E-B200-1F8819150C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265"/>
          <a:stretch/>
        </p:blipFill>
        <p:spPr>
          <a:xfrm>
            <a:off x="2448229" y="1114425"/>
            <a:ext cx="5366120" cy="387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54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439313" y="2878750"/>
            <a:ext cx="612051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>
                    <a:lumMod val="50000"/>
                  </a:schemeClr>
                </a:solidFill>
              </a:rPr>
              <a:t>5. Conclusions</a:t>
            </a:r>
            <a:endParaRPr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439313" y="3983055"/>
            <a:ext cx="542875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Conclusions | Potential implementations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960A-88F6-78BB-1FE5-71E0DA6B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97211"/>
            <a:ext cx="451708" cy="4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10021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0B714C"/>
                </a:solidFill>
              </a:rPr>
              <a:t>Conclusions</a:t>
            </a:r>
            <a:endParaRPr sz="6000" b="1" dirty="0">
              <a:solidFill>
                <a:srgbClr val="0B714C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381660" y="1416622"/>
            <a:ext cx="6844291" cy="2921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Lasso Regression Model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rgbClr val="0B714C"/>
                </a:solidFill>
              </a:rPr>
              <a:t>Accuracy 99.7%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/>
              <a:t>Useful to predict the amount of calories in a beverage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4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Logistic Regression Model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rgbClr val="0B714C"/>
                </a:solidFill>
              </a:rPr>
              <a:t>Accuracy 91%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/>
              <a:t>Useful to classify a beverage as calorie-dense or calorie-light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4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4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Google Shape;3844;p14">
            <a:extLst>
              <a:ext uri="{FF2B5EF4-FFF2-40B4-BE49-F238E27FC236}">
                <a16:creationId xmlns:a16="http://schemas.microsoft.com/office/drawing/2014/main" id="{FF5CA503-2880-5B98-F953-8F03F3804714}"/>
              </a:ext>
            </a:extLst>
          </p:cNvPr>
          <p:cNvSpPr txBox="1">
            <a:spLocks/>
          </p:cNvSpPr>
          <p:nvPr/>
        </p:nvSpPr>
        <p:spPr>
          <a:xfrm>
            <a:off x="6637554" y="36079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Conclusions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03D9A-8520-A91B-B950-8D9CDADB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8"/>
            <a:ext cx="6844291" cy="1884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0B714C"/>
                </a:solidFill>
              </a:rPr>
              <a:t>Potential </a:t>
            </a:r>
            <a:br>
              <a:rPr lang="en" sz="6000" b="1" dirty="0">
                <a:solidFill>
                  <a:srgbClr val="0B714C"/>
                </a:solidFill>
              </a:rPr>
            </a:br>
            <a:r>
              <a:rPr lang="en" sz="6000" b="1" dirty="0">
                <a:solidFill>
                  <a:srgbClr val="0B714C"/>
                </a:solidFill>
              </a:rPr>
              <a:t>Implementations</a:t>
            </a:r>
            <a:endParaRPr sz="6000" b="1" dirty="0">
              <a:solidFill>
                <a:srgbClr val="0B714C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06732" y="2390775"/>
            <a:ext cx="6844291" cy="2635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Clr>
                <a:srgbClr val="0B714C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b="1" dirty="0"/>
              <a:t>Propose our model to companies </a:t>
            </a:r>
            <a:r>
              <a:rPr lang="en-GB" sz="2000" dirty="0"/>
              <a:t>developing new beverages, allowing them to </a:t>
            </a:r>
            <a:r>
              <a:rPr lang="en-GB" sz="2000" b="1" dirty="0"/>
              <a:t>predict calorie content </a:t>
            </a:r>
            <a:r>
              <a:rPr lang="en-GB" sz="2000" dirty="0"/>
              <a:t>based on other variables.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Clr>
                <a:srgbClr val="0B714C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sz="2000" dirty="0"/>
              <a:t>Especially useful in the US, where </a:t>
            </a:r>
            <a:r>
              <a:rPr lang="en-GB" sz="2000" b="1" dirty="0"/>
              <a:t>obesity</a:t>
            </a:r>
            <a:r>
              <a:rPr lang="en-GB" sz="2000" dirty="0"/>
              <a:t> is a major issue, this tool can make a significant difference!</a:t>
            </a:r>
            <a:endParaRPr lang="en-GB" sz="14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" name="Google Shape;3844;p14">
            <a:extLst>
              <a:ext uri="{FF2B5EF4-FFF2-40B4-BE49-F238E27FC236}">
                <a16:creationId xmlns:a16="http://schemas.microsoft.com/office/drawing/2014/main" id="{FF5CA503-2880-5B98-F953-8F03F3804714}"/>
              </a:ext>
            </a:extLst>
          </p:cNvPr>
          <p:cNvSpPr txBox="1">
            <a:spLocks/>
          </p:cNvSpPr>
          <p:nvPr/>
        </p:nvSpPr>
        <p:spPr>
          <a:xfrm>
            <a:off x="6637554" y="36079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Conclusions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03D9A-8520-A91B-B950-8D9CDADB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8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564677" y="376251"/>
            <a:ext cx="5396700" cy="1667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B714C"/>
                </a:solidFill>
              </a:rPr>
              <a:t>THANKS!</a:t>
            </a:r>
            <a:br>
              <a:rPr lang="en" dirty="0"/>
            </a:br>
            <a:r>
              <a:rPr lang="en" sz="4000" b="1" dirty="0">
                <a:solidFill>
                  <a:srgbClr val="0B714C"/>
                </a:solidFill>
              </a:rPr>
              <a:t>Any questions?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E527E-AC17-7DED-B773-4B983C8C8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45" t="5964" r="8898" b="4791"/>
          <a:stretch/>
        </p:blipFill>
        <p:spPr>
          <a:xfrm>
            <a:off x="642967" y="3100097"/>
            <a:ext cx="1210159" cy="1210159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6AC56-4A8A-BED7-0005-F3B96DE7A82D}"/>
              </a:ext>
            </a:extLst>
          </p:cNvPr>
          <p:cNvSpPr txBox="1"/>
          <p:nvPr/>
        </p:nvSpPr>
        <p:spPr>
          <a:xfrm>
            <a:off x="247426" y="2371695"/>
            <a:ext cx="20012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D3EBD5">
                    <a:lumMod val="75000"/>
                  </a:srgbClr>
                </a:solidFill>
                <a:effectLst/>
                <a:uLnTx/>
                <a:uFillTx/>
                <a:latin typeface="Dosis ExtraLight"/>
                <a:sym typeface="Dosis ExtraLight"/>
              </a:rPr>
              <a:t>Alberto Calabrese</a:t>
            </a:r>
            <a:endParaRPr lang="en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B5D33-262D-AD5D-AC6C-CB5DB7EAA767}"/>
              </a:ext>
            </a:extLst>
          </p:cNvPr>
          <p:cNvSpPr txBox="1"/>
          <p:nvPr/>
        </p:nvSpPr>
        <p:spPr>
          <a:xfrm>
            <a:off x="2248667" y="2371695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it-IT" sz="2000" b="0" i="0" u="none" strike="noStrike" kern="0" cap="none" spc="0" normalizeH="0" baseline="0" dirty="0">
                <a:ln>
                  <a:noFill/>
                </a:ln>
                <a:solidFill>
                  <a:srgbClr val="D3EBD5">
                    <a:lumMod val="75000"/>
                  </a:srgbClr>
                </a:solidFill>
                <a:effectLst/>
                <a:uLnTx/>
                <a:uFillTx/>
                <a:latin typeface="Dosis ExtraLight"/>
                <a:sym typeface="Dosis ExtraLight"/>
              </a:rPr>
              <a:t>Eleonora </a:t>
            </a:r>
            <a:r>
              <a:rPr kumimoji="0" lang="it-IT" sz="2000" b="0" i="0" u="none" strike="noStrike" kern="0" cap="none" spc="0" normalizeH="0" baseline="0" noProof="1">
                <a:ln>
                  <a:noFill/>
                </a:ln>
                <a:solidFill>
                  <a:srgbClr val="D3EBD5">
                    <a:lumMod val="75000"/>
                  </a:srgbClr>
                </a:solidFill>
                <a:effectLst/>
                <a:uLnTx/>
                <a:uFillTx/>
                <a:latin typeface="Dosis ExtraLight"/>
                <a:sym typeface="Dosis ExtraLight"/>
              </a:rPr>
              <a:t>Mesaglio</a:t>
            </a:r>
            <a:endParaRPr lang="it-IT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8A295-B871-F1D4-6C7D-C65C12E025A4}"/>
              </a:ext>
            </a:extLst>
          </p:cNvPr>
          <p:cNvSpPr txBox="1"/>
          <p:nvPr/>
        </p:nvSpPr>
        <p:spPr>
          <a:xfrm>
            <a:off x="4209460" y="2371695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it-IT" sz="2000" b="0" i="0" u="none" strike="noStrike" kern="0" cap="none" spc="0" normalizeH="0" baseline="0" dirty="0">
                <a:ln>
                  <a:noFill/>
                </a:ln>
                <a:solidFill>
                  <a:srgbClr val="D3EBD5">
                    <a:lumMod val="75000"/>
                  </a:srgbClr>
                </a:solidFill>
                <a:effectLst/>
                <a:uLnTx/>
                <a:uFillTx/>
                <a:latin typeface="Dosis ExtraLight"/>
                <a:sym typeface="Dosis ExtraLight"/>
              </a:rPr>
              <a:t>Greta d’Amore Grelli</a:t>
            </a:r>
            <a:endParaRPr lang="it-IT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8A731A-F1ED-C266-BF81-4B54756902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90" t="36305" r="15757" b="26659"/>
          <a:stretch/>
        </p:blipFill>
        <p:spPr>
          <a:xfrm>
            <a:off x="4680156" y="3100098"/>
            <a:ext cx="1210159" cy="1210159"/>
          </a:xfrm>
          <a:prstGeom prst="ellipse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0E7645-C901-0220-52CD-2D04D66BAF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98" t="4197" r="543" b="20909"/>
          <a:stretch/>
        </p:blipFill>
        <p:spPr>
          <a:xfrm>
            <a:off x="2623983" y="3100097"/>
            <a:ext cx="1210159" cy="121015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400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Google Shape;4089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090" name="Google Shape;4090;p39"/>
          <p:cNvSpPr/>
          <p:nvPr/>
        </p:nvSpPr>
        <p:spPr>
          <a:xfrm>
            <a:off x="5632211" y="2755950"/>
            <a:ext cx="1911573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Model Analysis</a:t>
            </a:r>
            <a:endParaRPr sz="10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5" name="Google Shape;4095;p39"/>
          <p:cNvSpPr/>
          <p:nvPr/>
        </p:nvSpPr>
        <p:spPr>
          <a:xfrm>
            <a:off x="3909322" y="2755950"/>
            <a:ext cx="1894492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Visualization</a:t>
            </a:r>
            <a:endParaRPr sz="10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8" name="Google Shape;4098;p39"/>
          <p:cNvSpPr/>
          <p:nvPr/>
        </p:nvSpPr>
        <p:spPr>
          <a:xfrm>
            <a:off x="2163703" y="2755950"/>
            <a:ext cx="1911573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Explorative Data Analysis </a:t>
            </a:r>
            <a:endParaRPr sz="10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1" name="Google Shape;4101;p39"/>
          <p:cNvSpPr/>
          <p:nvPr/>
        </p:nvSpPr>
        <p:spPr>
          <a:xfrm>
            <a:off x="418086" y="2755950"/>
            <a:ext cx="1894493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Introduction &amp; Data</a:t>
            </a:r>
            <a:endParaRPr sz="1000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2" name="Google Shape;4102;p39"/>
          <p:cNvSpPr/>
          <p:nvPr/>
        </p:nvSpPr>
        <p:spPr>
          <a:xfrm>
            <a:off x="0" y="2755950"/>
            <a:ext cx="561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03" name="Google Shape;4103;p39"/>
          <p:cNvCxnSpPr/>
          <p:nvPr/>
        </p:nvCxnSpPr>
        <p:spPr>
          <a:xfrm rot="10800000">
            <a:off x="67781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4" name="Google Shape;4104;p39"/>
          <p:cNvSpPr txBox="1"/>
          <p:nvPr/>
        </p:nvSpPr>
        <p:spPr>
          <a:xfrm>
            <a:off x="641653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Objective of the analysis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5" name="Google Shape;4105;p39"/>
          <p:cNvCxnSpPr/>
          <p:nvPr/>
        </p:nvCxnSpPr>
        <p:spPr>
          <a:xfrm rot="10800000">
            <a:off x="1842500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6" name="Google Shape;4106;p39"/>
          <p:cNvSpPr txBox="1"/>
          <p:nvPr/>
        </p:nvSpPr>
        <p:spPr>
          <a:xfrm>
            <a:off x="1807667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cleaning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7" name="Google Shape;4107;p39"/>
          <p:cNvCxnSpPr/>
          <p:nvPr/>
        </p:nvCxnSpPr>
        <p:spPr>
          <a:xfrm rot="10800000">
            <a:off x="300718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8" name="Google Shape;4108;p39"/>
          <p:cNvSpPr txBox="1"/>
          <p:nvPr/>
        </p:nvSpPr>
        <p:spPr>
          <a:xfrm>
            <a:off x="2973681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Correlation analysis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9" name="Google Shape;4109;p39"/>
          <p:cNvCxnSpPr/>
          <p:nvPr/>
        </p:nvCxnSpPr>
        <p:spPr>
          <a:xfrm rot="10800000">
            <a:off x="4171871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0" name="Google Shape;4110;p39"/>
          <p:cNvSpPr txBox="1"/>
          <p:nvPr/>
        </p:nvSpPr>
        <p:spPr>
          <a:xfrm>
            <a:off x="4139694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Histograms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1" name="Google Shape;4111;p39"/>
          <p:cNvCxnSpPr/>
          <p:nvPr/>
        </p:nvCxnSpPr>
        <p:spPr>
          <a:xfrm rot="10800000">
            <a:off x="502479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2" name="Google Shape;4112;p39"/>
          <p:cNvSpPr txBox="1"/>
          <p:nvPr/>
        </p:nvSpPr>
        <p:spPr>
          <a:xfrm>
            <a:off x="4993947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Scatterplot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3" name="Google Shape;4113;p39"/>
          <p:cNvCxnSpPr>
            <a:cxnSpLocks/>
          </p:cNvCxnSpPr>
          <p:nvPr/>
        </p:nvCxnSpPr>
        <p:spPr>
          <a:xfrm flipV="1">
            <a:off x="6158340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4" name="Google Shape;4114;p39"/>
          <p:cNvSpPr txBox="1"/>
          <p:nvPr/>
        </p:nvSpPr>
        <p:spPr>
          <a:xfrm>
            <a:off x="6128819" y="1727200"/>
            <a:ext cx="871097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Lasso and Ridge Regression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5" name="Google Shape;4115;p39"/>
          <p:cNvCxnSpPr/>
          <p:nvPr/>
        </p:nvCxnSpPr>
        <p:spPr>
          <a:xfrm rot="10800000">
            <a:off x="126910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6" name="Google Shape;4116;p39"/>
          <p:cNvSpPr txBox="1"/>
          <p:nvPr/>
        </p:nvSpPr>
        <p:spPr>
          <a:xfrm>
            <a:off x="120727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Dataset overview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7" name="Google Shape;4117;p39"/>
          <p:cNvCxnSpPr/>
          <p:nvPr/>
        </p:nvCxnSpPr>
        <p:spPr>
          <a:xfrm rot="10800000">
            <a:off x="2728787" y="31321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8" name="Google Shape;4118;p39"/>
          <p:cNvSpPr txBox="1"/>
          <p:nvPr/>
        </p:nvSpPr>
        <p:spPr>
          <a:xfrm>
            <a:off x="2675034" y="3655331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preprocessing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9" name="Google Shape;4119;p39"/>
          <p:cNvCxnSpPr/>
          <p:nvPr/>
        </p:nvCxnSpPr>
        <p:spPr>
          <a:xfrm rot="10800000">
            <a:off x="528697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0" name="Google Shape;4120;p39"/>
          <p:cNvSpPr txBox="1"/>
          <p:nvPr/>
        </p:nvSpPr>
        <p:spPr>
          <a:xfrm>
            <a:off x="524129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err="1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Barplot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1" name="Google Shape;4121;p39"/>
          <p:cNvCxnSpPr/>
          <p:nvPr/>
        </p:nvCxnSpPr>
        <p:spPr>
          <a:xfrm rot="10800000">
            <a:off x="4433657" y="31321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2" name="Google Shape;4122;p39"/>
          <p:cNvSpPr txBox="1"/>
          <p:nvPr/>
        </p:nvSpPr>
        <p:spPr>
          <a:xfrm>
            <a:off x="4396055" y="3655331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Boxplots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3" name="Google Shape;4123;p39"/>
          <p:cNvCxnSpPr/>
          <p:nvPr/>
        </p:nvCxnSpPr>
        <p:spPr>
          <a:xfrm rot="10800000">
            <a:off x="592784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4" name="Google Shape;4124;p39"/>
          <p:cNvSpPr txBox="1"/>
          <p:nvPr/>
        </p:nvSpPr>
        <p:spPr>
          <a:xfrm>
            <a:off x="5898317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Linear regression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5" name="Google Shape;4125;p39"/>
          <p:cNvCxnSpPr/>
          <p:nvPr/>
        </p:nvCxnSpPr>
        <p:spPr>
          <a:xfrm rot="10800000">
            <a:off x="6956796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6" name="Google Shape;4126;p39"/>
          <p:cNvSpPr txBox="1"/>
          <p:nvPr/>
        </p:nvSpPr>
        <p:spPr>
          <a:xfrm>
            <a:off x="6923485" y="3648150"/>
            <a:ext cx="912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Logistic Regression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" name="Google Shape;3841;p14">
            <a:extLst>
              <a:ext uri="{FF2B5EF4-FFF2-40B4-BE49-F238E27FC236}">
                <a16:creationId xmlns:a16="http://schemas.microsoft.com/office/drawing/2014/main" id="{BCED04BB-7581-70A4-0039-DA4EB4FDA9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00" y="7516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0B714C"/>
                </a:solidFill>
              </a:rPr>
              <a:t>Content</a:t>
            </a:r>
            <a:endParaRPr sz="6000" b="1" dirty="0">
              <a:solidFill>
                <a:srgbClr val="0B714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2DA49-A7B9-6E0F-458F-6549891F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97211"/>
            <a:ext cx="451708" cy="448697"/>
          </a:xfrm>
          <a:prstGeom prst="rect">
            <a:avLst/>
          </a:prstGeom>
        </p:spPr>
      </p:pic>
      <p:cxnSp>
        <p:nvCxnSpPr>
          <p:cNvPr id="3" name="Google Shape;4113;p39">
            <a:extLst>
              <a:ext uri="{FF2B5EF4-FFF2-40B4-BE49-F238E27FC236}">
                <a16:creationId xmlns:a16="http://schemas.microsoft.com/office/drawing/2014/main" id="{E4648552-5DE5-59A4-4BC9-C6250708FA13}"/>
              </a:ext>
            </a:extLst>
          </p:cNvPr>
          <p:cNvCxnSpPr>
            <a:cxnSpLocks/>
          </p:cNvCxnSpPr>
          <p:nvPr/>
        </p:nvCxnSpPr>
        <p:spPr>
          <a:xfrm flipV="1">
            <a:off x="7269769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4114;p39">
            <a:extLst>
              <a:ext uri="{FF2B5EF4-FFF2-40B4-BE49-F238E27FC236}">
                <a16:creationId xmlns:a16="http://schemas.microsoft.com/office/drawing/2014/main" id="{31E4D32A-5C8E-FDEA-2CE7-4DEC2C8E9FB0}"/>
              </a:ext>
            </a:extLst>
          </p:cNvPr>
          <p:cNvSpPr txBox="1"/>
          <p:nvPr/>
        </p:nvSpPr>
        <p:spPr>
          <a:xfrm>
            <a:off x="7240249" y="1727200"/>
            <a:ext cx="76490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LDA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211011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BB960A-88F6-78BB-1FE5-71E0DA6B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97211"/>
            <a:ext cx="451708" cy="448697"/>
          </a:xfrm>
          <a:prstGeom prst="rect">
            <a:avLst/>
          </a:prstGeom>
        </p:spPr>
      </p:pic>
      <p:sp>
        <p:nvSpPr>
          <p:cNvPr id="5" name="Google Shape;3858;p16">
            <a:extLst>
              <a:ext uri="{FF2B5EF4-FFF2-40B4-BE49-F238E27FC236}">
                <a16:creationId xmlns:a16="http://schemas.microsoft.com/office/drawing/2014/main" id="{57A97D26-D75B-593C-9C40-60F76FC99CCE}"/>
              </a:ext>
            </a:extLst>
          </p:cNvPr>
          <p:cNvSpPr txBox="1">
            <a:spLocks/>
          </p:cNvSpPr>
          <p:nvPr/>
        </p:nvSpPr>
        <p:spPr>
          <a:xfrm>
            <a:off x="439313" y="2878750"/>
            <a:ext cx="612051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</a:rPr>
              <a:t>1. Introduction &amp; Data</a:t>
            </a:r>
          </a:p>
        </p:txBody>
      </p:sp>
      <p:sp>
        <p:nvSpPr>
          <p:cNvPr id="6" name="Google Shape;3859;p16">
            <a:extLst>
              <a:ext uri="{FF2B5EF4-FFF2-40B4-BE49-F238E27FC236}">
                <a16:creationId xmlns:a16="http://schemas.microsoft.com/office/drawing/2014/main" id="{4DD8CC30-EFE0-C721-3C75-6FEE554A48E6}"/>
              </a:ext>
            </a:extLst>
          </p:cNvPr>
          <p:cNvSpPr txBox="1">
            <a:spLocks/>
          </p:cNvSpPr>
          <p:nvPr/>
        </p:nvSpPr>
        <p:spPr>
          <a:xfrm>
            <a:off x="439313" y="3983055"/>
            <a:ext cx="542875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Objective of the analysis |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1828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0B714C"/>
                </a:solidFill>
              </a:rPr>
              <a:t>Objective of the analysis</a:t>
            </a:r>
            <a:endParaRPr sz="6000" b="1" dirty="0">
              <a:solidFill>
                <a:srgbClr val="0B714C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06733" y="2133977"/>
            <a:ext cx="5608281" cy="2398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200" dirty="0"/>
              <a:t>Goal: 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0B714C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dirty="0"/>
              <a:t>Gain a comprehensive understanding of the data;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rgbClr val="0B714C"/>
              </a:buClr>
              <a:buSzPct val="150000"/>
              <a:buFont typeface="Arial" panose="020B0604020202020204" pitchFamily="34" charset="0"/>
              <a:buChar char="•"/>
            </a:pPr>
            <a:r>
              <a:rPr lang="en-GB" dirty="0"/>
              <a:t>Build models for accurate predictions and classifications.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Google Shape;3844;p14">
            <a:extLst>
              <a:ext uri="{FF2B5EF4-FFF2-40B4-BE49-F238E27FC236}">
                <a16:creationId xmlns:a16="http://schemas.microsoft.com/office/drawing/2014/main" id="{FF5CA503-2880-5B98-F953-8F03F3804714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Introduction &amp; Data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03D9A-8520-A91B-B950-8D9CDADB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1" name="Google Shape;4171;p42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172" name="Google Shape;4172;p42"/>
          <p:cNvSpPr/>
          <p:nvPr/>
        </p:nvSpPr>
        <p:spPr>
          <a:xfrm>
            <a:off x="239652" y="1596775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SOURCE</a:t>
            </a:r>
            <a:endParaRPr sz="2800" b="1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Kaggle</a:t>
            </a:r>
            <a:endParaRPr sz="28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3" name="Google Shape;4173;p42"/>
          <p:cNvSpPr/>
          <p:nvPr/>
        </p:nvSpPr>
        <p:spPr>
          <a:xfrm>
            <a:off x="2235994" y="1596775"/>
            <a:ext cx="5391298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UNIT OF MEASURE</a:t>
            </a:r>
            <a:endParaRPr sz="2800" b="1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8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g</a:t>
            </a:r>
            <a:r>
              <a:rPr lang="en" sz="28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, mg </a:t>
            </a:r>
            <a:endParaRPr sz="28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4" name="Google Shape;4174;p42"/>
          <p:cNvSpPr/>
          <p:nvPr/>
        </p:nvSpPr>
        <p:spPr>
          <a:xfrm>
            <a:off x="239652" y="3109760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8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242</a:t>
            </a:r>
            <a:endParaRPr sz="28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 b="1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SAMPLES</a:t>
            </a:r>
            <a:endParaRPr sz="28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5" name="Google Shape;4175;p42"/>
          <p:cNvSpPr/>
          <p:nvPr/>
        </p:nvSpPr>
        <p:spPr>
          <a:xfrm>
            <a:off x="4008392" y="3109760"/>
            <a:ext cx="3618900" cy="13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2800" dirty="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18</a:t>
            </a:r>
            <a:endParaRPr sz="2800" dirty="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800" b="1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FEATURES</a:t>
            </a:r>
            <a:endParaRPr sz="28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76" name="Google Shape;4176;p42"/>
          <p:cNvSpPr/>
          <p:nvPr/>
        </p:nvSpPr>
        <p:spPr>
          <a:xfrm>
            <a:off x="2819815" y="1919409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7" name="Google Shape;4177;p42"/>
          <p:cNvSpPr/>
          <p:nvPr/>
        </p:nvSpPr>
        <p:spPr>
          <a:xfrm rot="5400000">
            <a:off x="2969774" y="1919409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8" name="Google Shape;4178;p42"/>
          <p:cNvSpPr/>
          <p:nvPr/>
        </p:nvSpPr>
        <p:spPr>
          <a:xfrm rot="10800000">
            <a:off x="2969774" y="2070542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9" name="Google Shape;4179;p42"/>
          <p:cNvSpPr/>
          <p:nvPr/>
        </p:nvSpPr>
        <p:spPr>
          <a:xfrm rot="-5400000">
            <a:off x="2819815" y="2070542"/>
            <a:ext cx="2079600" cy="20796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3850;p15">
            <a:extLst>
              <a:ext uri="{FF2B5EF4-FFF2-40B4-BE49-F238E27FC236}">
                <a16:creationId xmlns:a16="http://schemas.microsoft.com/office/drawing/2014/main" id="{5384620E-6DAA-536B-8703-547B14532E1A}"/>
              </a:ext>
            </a:extLst>
          </p:cNvPr>
          <p:cNvSpPr txBox="1">
            <a:spLocks/>
          </p:cNvSpPr>
          <p:nvPr/>
        </p:nvSpPr>
        <p:spPr>
          <a:xfrm>
            <a:off x="206733" y="117569"/>
            <a:ext cx="2517417" cy="939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GB" sz="6000" b="1">
                <a:solidFill>
                  <a:srgbClr val="0B714C"/>
                </a:solidFill>
              </a:rPr>
              <a:t>Dataset</a:t>
            </a:r>
            <a:endParaRPr lang="en-GB" sz="6000" b="1" dirty="0">
              <a:solidFill>
                <a:srgbClr val="0B714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3672FF-D333-0194-7909-8A8EBE6BE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6" name="Google Shape;3844;p14">
            <a:extLst>
              <a:ext uri="{FF2B5EF4-FFF2-40B4-BE49-F238E27FC236}">
                <a16:creationId xmlns:a16="http://schemas.microsoft.com/office/drawing/2014/main" id="{5B636B05-8A80-6E39-ECF5-C7057A91437F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Introduction &amp; Data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439313" y="2878750"/>
            <a:ext cx="612051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>
                    <a:lumMod val="50000"/>
                  </a:schemeClr>
                </a:solidFill>
              </a:rPr>
              <a:t>2. Explorative Data Analysis</a:t>
            </a:r>
            <a:endParaRPr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439313" y="3983055"/>
            <a:ext cx="542875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Data preprocessing | Correlation Analysis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960A-88F6-78BB-1FE5-71E0DA6B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97211"/>
            <a:ext cx="451708" cy="4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3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4095;p39">
            <a:extLst>
              <a:ext uri="{FF2B5EF4-FFF2-40B4-BE49-F238E27FC236}">
                <a16:creationId xmlns:a16="http://schemas.microsoft.com/office/drawing/2014/main" id="{BF835736-6FF7-0EA9-A1C9-5AF42EEA4882}"/>
              </a:ext>
            </a:extLst>
          </p:cNvPr>
          <p:cNvSpPr/>
          <p:nvPr/>
        </p:nvSpPr>
        <p:spPr>
          <a:xfrm rot="5400000">
            <a:off x="1451084" y="3361992"/>
            <a:ext cx="1302953" cy="1614003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vert="vert270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Column renamed</a:t>
            </a:r>
            <a:endParaRPr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293825"/>
            <a:ext cx="6761100" cy="1302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B714C"/>
                </a:solidFill>
              </a:rPr>
              <a:t>Problems with the data</a:t>
            </a:r>
            <a:br>
              <a:rPr lang="en" b="1" dirty="0">
                <a:solidFill>
                  <a:srgbClr val="0B714C"/>
                </a:solidFill>
              </a:rPr>
            </a:br>
            <a:r>
              <a:rPr lang="en" b="1" dirty="0">
                <a:solidFill>
                  <a:srgbClr val="0B714C"/>
                </a:solidFill>
              </a:rPr>
              <a:t>&amp; data preprocessing</a:t>
            </a:r>
            <a:endParaRPr b="1" dirty="0">
              <a:solidFill>
                <a:srgbClr val="0B714C"/>
              </a:solidFill>
            </a:endParaRPr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AF7B5-C56D-7756-0E00-251F0B688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4" name="Google Shape;3844;p14">
            <a:extLst>
              <a:ext uri="{FF2B5EF4-FFF2-40B4-BE49-F238E27FC236}">
                <a16:creationId xmlns:a16="http://schemas.microsoft.com/office/drawing/2014/main" id="{7FE23204-57EA-D303-E3D3-BE216F533EBC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Explorative Data Analysis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Google Shape;4098;p39">
            <a:extLst>
              <a:ext uri="{FF2B5EF4-FFF2-40B4-BE49-F238E27FC236}">
                <a16:creationId xmlns:a16="http://schemas.microsoft.com/office/drawing/2014/main" id="{220678E6-232A-CC33-108B-7AE1D0EA976B}"/>
              </a:ext>
            </a:extLst>
          </p:cNvPr>
          <p:cNvSpPr/>
          <p:nvPr/>
        </p:nvSpPr>
        <p:spPr>
          <a:xfrm rot="5400000">
            <a:off x="1451084" y="2489749"/>
            <a:ext cx="1302953" cy="1614003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vert="vert270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Raw data into numeric</a:t>
            </a:r>
            <a:endParaRPr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" name="Google Shape;4101;p39">
            <a:extLst>
              <a:ext uri="{FF2B5EF4-FFF2-40B4-BE49-F238E27FC236}">
                <a16:creationId xmlns:a16="http://schemas.microsoft.com/office/drawing/2014/main" id="{907D48C7-E99F-7422-F494-A1D656FF4C68}"/>
              </a:ext>
            </a:extLst>
          </p:cNvPr>
          <p:cNvSpPr/>
          <p:nvPr/>
        </p:nvSpPr>
        <p:spPr>
          <a:xfrm rot="5400000">
            <a:off x="1451087" y="1617505"/>
            <a:ext cx="1302951" cy="1614003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vert="vert270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Cleaning</a:t>
            </a:r>
            <a:endParaRPr sz="1600" b="1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" name="Google Shape;4095;p39">
            <a:extLst>
              <a:ext uri="{FF2B5EF4-FFF2-40B4-BE49-F238E27FC236}">
                <a16:creationId xmlns:a16="http://schemas.microsoft.com/office/drawing/2014/main" id="{5C9C2657-7BDC-21C5-788E-C35E6FB2825D}"/>
              </a:ext>
            </a:extLst>
          </p:cNvPr>
          <p:cNvSpPr/>
          <p:nvPr/>
        </p:nvSpPr>
        <p:spPr>
          <a:xfrm rot="5400000">
            <a:off x="3346559" y="3361992"/>
            <a:ext cx="1302953" cy="1614003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vert="vert270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Replaced with median</a:t>
            </a:r>
            <a:endParaRPr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6" name="Google Shape;4098;p39">
            <a:extLst>
              <a:ext uri="{FF2B5EF4-FFF2-40B4-BE49-F238E27FC236}">
                <a16:creationId xmlns:a16="http://schemas.microsoft.com/office/drawing/2014/main" id="{FEFBE672-AC96-2C51-CF55-76DE9FD26D4D}"/>
              </a:ext>
            </a:extLst>
          </p:cNvPr>
          <p:cNvSpPr/>
          <p:nvPr/>
        </p:nvSpPr>
        <p:spPr>
          <a:xfrm rot="5400000">
            <a:off x="3346559" y="2489749"/>
            <a:ext cx="1302953" cy="1614003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vert="vert270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23 NA values</a:t>
            </a:r>
            <a:endParaRPr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" name="Google Shape;4101;p39">
            <a:extLst>
              <a:ext uri="{FF2B5EF4-FFF2-40B4-BE49-F238E27FC236}">
                <a16:creationId xmlns:a16="http://schemas.microsoft.com/office/drawing/2014/main" id="{FF6412D8-F53D-935D-757F-8EF1AAA79F17}"/>
              </a:ext>
            </a:extLst>
          </p:cNvPr>
          <p:cNvSpPr/>
          <p:nvPr/>
        </p:nvSpPr>
        <p:spPr>
          <a:xfrm rot="5400000">
            <a:off x="3346562" y="1617505"/>
            <a:ext cx="1302951" cy="1614003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vert="vert270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NA’s</a:t>
            </a:r>
            <a:endParaRPr sz="1600" b="1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" name="Google Shape;4095;p39">
            <a:extLst>
              <a:ext uri="{FF2B5EF4-FFF2-40B4-BE49-F238E27FC236}">
                <a16:creationId xmlns:a16="http://schemas.microsoft.com/office/drawing/2014/main" id="{6E2FE332-86D3-BB57-2498-704B14F331EE}"/>
              </a:ext>
            </a:extLst>
          </p:cNvPr>
          <p:cNvSpPr/>
          <p:nvPr/>
        </p:nvSpPr>
        <p:spPr>
          <a:xfrm rot="5400000">
            <a:off x="5242032" y="3361992"/>
            <a:ext cx="1302953" cy="1614003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vert="vert270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Standardization</a:t>
            </a:r>
            <a:endParaRPr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" name="Google Shape;4098;p39">
            <a:extLst>
              <a:ext uri="{FF2B5EF4-FFF2-40B4-BE49-F238E27FC236}">
                <a16:creationId xmlns:a16="http://schemas.microsoft.com/office/drawing/2014/main" id="{D6EA3D08-D79B-5AF9-1E57-8DE197C9FF66}"/>
              </a:ext>
            </a:extLst>
          </p:cNvPr>
          <p:cNvSpPr/>
          <p:nvPr/>
        </p:nvSpPr>
        <p:spPr>
          <a:xfrm rot="5400000">
            <a:off x="5242032" y="2489749"/>
            <a:ext cx="1302953" cy="1614003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vert="vert270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 VIF values</a:t>
            </a:r>
            <a:endParaRPr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" name="Google Shape;4101;p39">
            <a:extLst>
              <a:ext uri="{FF2B5EF4-FFF2-40B4-BE49-F238E27FC236}">
                <a16:creationId xmlns:a16="http://schemas.microsoft.com/office/drawing/2014/main" id="{9C1439A5-2A5E-FE66-25C0-B94CDF35F818}"/>
              </a:ext>
            </a:extLst>
          </p:cNvPr>
          <p:cNvSpPr/>
          <p:nvPr/>
        </p:nvSpPr>
        <p:spPr>
          <a:xfrm rot="5400000">
            <a:off x="5242035" y="1617505"/>
            <a:ext cx="1302951" cy="1614003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vert="vert270" wrap="square" lIns="27430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Multicollinearity</a:t>
            </a:r>
            <a:endParaRPr sz="1600" b="1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  <p:extLst>
      <p:ext uri="{BB962C8B-B14F-4D97-AF65-F5344CB8AC3E}">
        <p14:creationId xmlns:p14="http://schemas.microsoft.com/office/powerpoint/2010/main" val="3519376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Correlation Analysis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Explorative Data Analysis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E129B-FC1D-B900-3D80-F2D754D3B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267" y="938617"/>
            <a:ext cx="4672433" cy="397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40822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512</Words>
  <Application>Microsoft Macintosh PowerPoint</Application>
  <PresentationFormat>On-screen Show (16:9)</PresentationFormat>
  <Paragraphs>207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Dosis ExtraLight</vt:lpstr>
      <vt:lpstr>Titillium Web</vt:lpstr>
      <vt:lpstr>Arial</vt:lpstr>
      <vt:lpstr>Titillium Web Light</vt:lpstr>
      <vt:lpstr>Cambria Math</vt:lpstr>
      <vt:lpstr>Mowbray template</vt:lpstr>
      <vt:lpstr>Starbucks   Statistical Learning Project  Alberto Calabrese Eleonora Mesaglio Greta d’Amore Grelli</vt:lpstr>
      <vt:lpstr>What is Starbucks ?</vt:lpstr>
      <vt:lpstr>Content</vt:lpstr>
      <vt:lpstr>PowerPoint Presentation</vt:lpstr>
      <vt:lpstr>Objective of the analysis</vt:lpstr>
      <vt:lpstr>PowerPoint Presentation</vt:lpstr>
      <vt:lpstr>2. Explorative Data Analysis</vt:lpstr>
      <vt:lpstr>Problems with the data &amp; data preprocessing</vt:lpstr>
      <vt:lpstr>Correlation Analysis</vt:lpstr>
      <vt:lpstr>3. Data Visualization</vt:lpstr>
      <vt:lpstr>Histograms</vt:lpstr>
      <vt:lpstr>Boxplot</vt:lpstr>
      <vt:lpstr>Scatterplot</vt:lpstr>
      <vt:lpstr>4. Model Analysis</vt:lpstr>
      <vt:lpstr>Linear Regression</vt:lpstr>
      <vt:lpstr>Linear Regression</vt:lpstr>
      <vt:lpstr>Lasso and Ridge Regression</vt:lpstr>
      <vt:lpstr>Cross Validation</vt:lpstr>
      <vt:lpstr>Logistic Regression</vt:lpstr>
      <vt:lpstr>Logistic Regression</vt:lpstr>
      <vt:lpstr>Logistic Regression</vt:lpstr>
      <vt:lpstr>Linear Discriminant  Analysis</vt:lpstr>
      <vt:lpstr>5. Conclusions</vt:lpstr>
      <vt:lpstr>Conclusions</vt:lpstr>
      <vt:lpstr>Potential  Implementations</vt:lpstr>
      <vt:lpstr>THANKS!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Alberto Calabrese</cp:lastModifiedBy>
  <cp:revision>18</cp:revision>
  <dcterms:modified xsi:type="dcterms:W3CDTF">2024-06-20T17:19:25Z</dcterms:modified>
</cp:coreProperties>
</file>