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2C_539C2056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modernComment_135_157152B4.xml" ContentType="application/vnd.ms-powerpoint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modernComment_139_CAE97E19.xml" ContentType="application/vnd.ms-powerpoint.comments+xml"/>
  <Override PartName="/ppt/notesSlides/notesSlide22.xml" ContentType="application/vnd.openxmlformats-officedocument.presentationml.notesSlide+xml"/>
  <Override PartName="/ppt/comments/modernComment_13D_F71EC6CA.xml" ContentType="application/vnd.ms-powerpoint.comments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95" r:id="rId2"/>
    <p:sldId id="318" r:id="rId3"/>
    <p:sldId id="297" r:id="rId4"/>
    <p:sldId id="259" r:id="rId5"/>
    <p:sldId id="258" r:id="rId6"/>
    <p:sldId id="294" r:id="rId7"/>
    <p:sldId id="298" r:id="rId8"/>
    <p:sldId id="296" r:id="rId9"/>
    <p:sldId id="300" r:id="rId10"/>
    <p:sldId id="301" r:id="rId11"/>
    <p:sldId id="302" r:id="rId12"/>
    <p:sldId id="303" r:id="rId13"/>
    <p:sldId id="305" r:id="rId14"/>
    <p:sldId id="304" r:id="rId15"/>
    <p:sldId id="306" r:id="rId16"/>
    <p:sldId id="307" r:id="rId17"/>
    <p:sldId id="310" r:id="rId18"/>
    <p:sldId id="312" r:id="rId19"/>
    <p:sldId id="309" r:id="rId20"/>
    <p:sldId id="316" r:id="rId21"/>
    <p:sldId id="313" r:id="rId22"/>
    <p:sldId id="317" r:id="rId23"/>
    <p:sldId id="315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Dosis ExtraLight" pitchFamily="2" charset="77"/>
      <p:regular r:id="rId27"/>
      <p:bold r:id="rId28"/>
    </p:embeddedFont>
    <p:embeddedFont>
      <p:font typeface="Titillium Web" pitchFamily="2" charset="77"/>
      <p:regular r:id="rId29"/>
      <p:bold r:id="rId30"/>
      <p:italic r:id="rId31"/>
      <p:boldItalic r:id="rId32"/>
    </p:embeddedFont>
    <p:embeddedFont>
      <p:font typeface="Titillium Web Light" panose="020F0302020204030204" pitchFamily="34" charset="0"/>
      <p:regular r:id="rId33"/>
      <p:bold r:id="rId28"/>
      <p:italic r:id="rId34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5348EC-D243-4265-C809-BAE1B62AFC27}" name="Alberto Calabrese" initials="" userId="S::alberto.calabrese.2@studenti.unipd.it::c6eeb048-60ea-421d-9f75-70bc590e7b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596"/>
  </p:normalViewPr>
  <p:slideViewPr>
    <p:cSldViewPr snapToGrid="0">
      <p:cViewPr>
        <p:scale>
          <a:sx n="134" d="100"/>
          <a:sy n="134" d="100"/>
        </p:scale>
        <p:origin x="272" y="8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2C_539C20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D45D2B4-2B2F-0E4D-84D6-90AB9AB5BAE5}" authorId="{1A5348EC-D243-4265-C809-BAE1B62AFC27}" created="2024-06-14T10:00:14.9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02740822" sldId="300"/>
      <ac:spMk id="3851" creationId="{00000000-0000-0000-0000-000000000000}"/>
    </ac:deMkLst>
    <p188:txBody>
      <a:bodyPr/>
      <a:lstStyle/>
      <a:p>
        <a:r>
          <a:rPr lang="en-IT"/>
          <a:t>To fix the text</a:t>
        </a:r>
      </a:p>
    </p188:txBody>
  </p188:cm>
</p188:cmLst>
</file>

<file path=ppt/comments/modernComment_135_157152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95D0CA-921B-414F-82B9-E69D9B45AC52}" authorId="{1A5348EC-D243-4265-C809-BAE1B62AFC27}" created="2024-06-14T10:00:14.9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9748276" sldId="309"/>
      <ac:spMk id="3851" creationId="{00000000-0000-0000-0000-000000000000}"/>
    </ac:deMkLst>
    <p188:txBody>
      <a:bodyPr/>
      <a:lstStyle/>
      <a:p>
        <a:r>
          <a:rPr lang="en-IT"/>
          <a:t>To fix the text</a:t>
        </a:r>
      </a:p>
    </p188:txBody>
  </p188:cm>
</p188:cmLst>
</file>

<file path=ppt/comments/modernComment_139_CAE97E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800D00-0557-1444-AA12-5D3B36FBB8D1}" authorId="{1A5348EC-D243-4265-C809-BAE1B62AFC27}" created="2024-06-15T10:52:26.1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04299801" sldId="313"/>
      <ac:spMk id="3851" creationId="{00000000-0000-0000-0000-000000000000}"/>
    </ac:deMkLst>
    <p188:txBody>
      <a:bodyPr/>
      <a:lstStyle/>
      <a:p>
        <a:r>
          <a:rPr lang="en-IT"/>
          <a:t>To fix the text</a:t>
        </a:r>
      </a:p>
    </p188:txBody>
  </p188:cm>
</p188:cmLst>
</file>

<file path=ppt/comments/modernComment_13D_F71EC6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8735C7-8884-5348-8293-D5A7230DCE21}" authorId="{1A5348EC-D243-4265-C809-BAE1B62AFC27}" created="2024-06-15T10:52:26.1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45989322" sldId="317"/>
      <ac:spMk id="3851" creationId="{00000000-0000-0000-0000-000000000000}"/>
    </ac:deMkLst>
    <p188:txBody>
      <a:bodyPr/>
      <a:lstStyle/>
      <a:p>
        <a:r>
          <a:rPr lang="en-IT"/>
          <a:t>To fix the text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6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2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99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61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55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143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37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379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30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39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81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9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466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908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968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5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48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3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6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7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3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5_157152B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9_CAE97E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D_F71EC6CA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C_539C205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9951" y="410178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714C"/>
                </a:solidFill>
              </a:rPr>
              <a:t>Starbucks</a:t>
            </a:r>
            <a:r>
              <a:rPr lang="en" dirty="0">
                <a:solidFill>
                  <a:srgbClr val="0B714C"/>
                </a:solidFill>
              </a:rPr>
              <a:t> </a:t>
            </a:r>
            <a:br>
              <a:rPr lang="en" dirty="0"/>
            </a:br>
            <a:br>
              <a:rPr lang="en" dirty="0"/>
            </a:br>
            <a:r>
              <a:rPr lang="en" sz="4000" b="1" dirty="0">
                <a:solidFill>
                  <a:srgbClr val="0B714C"/>
                </a:solidFill>
              </a:rPr>
              <a:t>Statistical Learning</a:t>
            </a:r>
            <a:br>
              <a:rPr lang="en" sz="4000" b="1" dirty="0">
                <a:solidFill>
                  <a:srgbClr val="0B714C"/>
                </a:solidFill>
              </a:rPr>
            </a:br>
            <a:r>
              <a:rPr lang="en" sz="4000" b="1" dirty="0">
                <a:solidFill>
                  <a:srgbClr val="0B714C"/>
                </a:solidFill>
              </a:rPr>
              <a:t>Project</a:t>
            </a:r>
            <a:br>
              <a:rPr lang="en" sz="2000" dirty="0"/>
            </a:br>
            <a:br>
              <a:rPr lang="en" sz="2000" dirty="0"/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Alberto Calabrese</a:t>
            </a:r>
            <a:br>
              <a:rPr lang="e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Eleonora 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</a:rPr>
              <a:t>Mesaglio</a:t>
            </a:r>
            <a:br>
              <a:rPr lang="e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Greta 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</a:rPr>
              <a:t>d’Amore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</a:rPr>
              <a:t>Grelli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620CC-D217-5A4F-A18A-C4F7EB16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97" y="410178"/>
            <a:ext cx="1161536" cy="11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3. Data Visualization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63763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Histograms | Boxplot | Scatterplot |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Barplot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Histograms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A0F6F-87CA-E526-3289-F4DE68DF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958" y="923731"/>
            <a:ext cx="4555702" cy="39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Boxplot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B97C3-961D-C474-4BE8-42A69B741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65" y="948593"/>
            <a:ext cx="5722986" cy="39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Scatterplot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F8C78-8EC8-74B6-3429-F39355D3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36" y="1175657"/>
            <a:ext cx="6314115" cy="35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5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err="1">
                <a:solidFill>
                  <a:srgbClr val="0B714C"/>
                </a:solidFill>
              </a:rPr>
              <a:t>Barplot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39D04-1D21-0492-121E-E3197B2A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475" y="729244"/>
            <a:ext cx="4796322" cy="42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4. Regression Analysis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42875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Linear Regression | Logistic Regression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Linear 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D649C-8A6D-3857-3E50-CB5D72D5A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81" y="1404447"/>
            <a:ext cx="3571637" cy="2065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694893"/>
                  </p:ext>
                </p:extLst>
              </p:nvPr>
            </p:nvGraphicFramePr>
            <p:xfrm>
              <a:off x="365881" y="3638477"/>
              <a:ext cx="3571636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1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5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345661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Adjusted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Simple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2509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2519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694893"/>
                  </p:ext>
                </p:extLst>
              </p:nvPr>
            </p:nvGraphicFramePr>
            <p:xfrm>
              <a:off x="365881" y="3638477"/>
              <a:ext cx="3571636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1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5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3571" r="-103571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96491" r="-1754" b="-15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Simple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2509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2519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3859;p16">
            <a:extLst>
              <a:ext uri="{FF2B5EF4-FFF2-40B4-BE49-F238E27FC236}">
                <a16:creationId xmlns:a16="http://schemas.microsoft.com/office/drawing/2014/main" id="{24D51ED3-D596-9EAC-4C57-29176AE7182E}"/>
              </a:ext>
            </a:extLst>
          </p:cNvPr>
          <p:cNvSpPr txBox="1">
            <a:spLocks/>
          </p:cNvSpPr>
          <p:nvPr/>
        </p:nvSpPr>
        <p:spPr>
          <a:xfrm>
            <a:off x="279808" y="842252"/>
            <a:ext cx="292606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Titillium Web Light"/>
                <a:cs typeface="Titillium Web Light"/>
                <a:sym typeface="Titillium Web Light"/>
              </a:rPr>
              <a:t>Simple and Multiple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Google Shape;3938;p25">
                <a:extLst>
                  <a:ext uri="{FF2B5EF4-FFF2-40B4-BE49-F238E27FC236}">
                    <a16:creationId xmlns:a16="http://schemas.microsoft.com/office/drawing/2014/main" id="{F589E016-5A89-434A-EA1E-DA649FB389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8719730"/>
                  </p:ext>
                </p:extLst>
              </p:nvPr>
            </p:nvGraphicFramePr>
            <p:xfrm>
              <a:off x="4211031" y="3636861"/>
              <a:ext cx="3447219" cy="122078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36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1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3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12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7613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3771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Adjusted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835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1494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1550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Google Shape;3938;p25">
                <a:extLst>
                  <a:ext uri="{FF2B5EF4-FFF2-40B4-BE49-F238E27FC236}">
                    <a16:creationId xmlns:a16="http://schemas.microsoft.com/office/drawing/2014/main" id="{F589E016-5A89-434A-EA1E-DA649FB389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8719730"/>
                  </p:ext>
                </p:extLst>
              </p:nvPr>
            </p:nvGraphicFramePr>
            <p:xfrm>
              <a:off x="4211031" y="3636861"/>
              <a:ext cx="3447219" cy="122078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36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1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3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12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7613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303704" t="-2632" r="-101852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396364" t="-2632" b="-1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835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1494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1550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0B138B3-21B6-63B2-4FAF-3CFDECB2B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138" y="1404446"/>
            <a:ext cx="3661113" cy="20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1663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Lasso and Ridge</a:t>
            </a:r>
            <a:br>
              <a:rPr lang="en" sz="5400" b="1" dirty="0">
                <a:solidFill>
                  <a:srgbClr val="0B714C"/>
                </a:solidFill>
              </a:rPr>
            </a:br>
            <a:r>
              <a:rPr lang="en" sz="5400" b="1" dirty="0">
                <a:solidFill>
                  <a:srgbClr val="0B714C"/>
                </a:solidFill>
              </a:rPr>
              <a:t>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80DD5-A6AE-1313-4CCF-913A7734D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75" y="949372"/>
            <a:ext cx="3706055" cy="1849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07D64-73C1-3F24-4789-340DFFF30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75" y="3102807"/>
            <a:ext cx="3706055" cy="18491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Google Shape;3938;p25">
                <a:extLst>
                  <a:ext uri="{FF2B5EF4-FFF2-40B4-BE49-F238E27FC236}">
                    <a16:creationId xmlns:a16="http://schemas.microsoft.com/office/drawing/2014/main" id="{040C7B00-688D-FF24-8E5B-BA1762D877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8900097"/>
                  </p:ext>
                </p:extLst>
              </p:nvPr>
            </p:nvGraphicFramePr>
            <p:xfrm>
              <a:off x="206733" y="2172954"/>
              <a:ext cx="3422145" cy="1849125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407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63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0.9975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Ridge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0.9941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0.0066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Google Shape;3938;p25">
                <a:extLst>
                  <a:ext uri="{FF2B5EF4-FFF2-40B4-BE49-F238E27FC236}">
                    <a16:creationId xmlns:a16="http://schemas.microsoft.com/office/drawing/2014/main" id="{040C7B00-688D-FF24-8E5B-BA1762D877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8900097"/>
                  </p:ext>
                </p:extLst>
              </p:nvPr>
            </p:nvGraphicFramePr>
            <p:xfrm>
              <a:off x="206733" y="2172954"/>
              <a:ext cx="3422145" cy="1849125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407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63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101111" t="-2041" r="-10111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0.9975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Ridge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0.9941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0.0066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92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Logistic 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Google Shape;3938;p25">
            <a:extLst>
              <a:ext uri="{FF2B5EF4-FFF2-40B4-BE49-F238E27FC236}">
                <a16:creationId xmlns:a16="http://schemas.microsoft.com/office/drawing/2014/main" id="{836F1BD5-10AA-8BA8-7583-E52B637CB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541461"/>
              </p:ext>
            </p:extLst>
          </p:nvPr>
        </p:nvGraphicFramePr>
        <p:xfrm>
          <a:off x="305608" y="1486111"/>
          <a:ext cx="3405586" cy="118606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78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89">
                  <a:extLst>
                    <a:ext uri="{9D8B030D-6E8A-4147-A177-3AD203B41FA5}">
                      <a16:colId xmlns:a16="http://schemas.microsoft.com/office/drawing/2014/main" val="3563633751"/>
                    </a:ext>
                  </a:extLst>
                </a:gridCol>
              </a:tblGrid>
              <a:tr h="3456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Accuracy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Precision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Recall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F1 Score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63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Cross Validation</a:t>
                      </a:r>
                      <a:endParaRPr sz="11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0.91</a:t>
                      </a:r>
                      <a:endParaRPr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</a:t>
                      </a:r>
                      <a:endParaRPr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</a:t>
                      </a:r>
                      <a:endParaRPr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50E697-90F8-F8CC-7E20-B9858BE9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68" y="995344"/>
            <a:ext cx="3860731" cy="2178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Google Shape;3938;p25">
                <a:extLst>
                  <a:ext uri="{FF2B5EF4-FFF2-40B4-BE49-F238E27FC236}">
                    <a16:creationId xmlns:a16="http://schemas.microsoft.com/office/drawing/2014/main" id="{9A3F0D32-26A8-447B-D252-2C106172D2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7954462"/>
                  </p:ext>
                </p:extLst>
              </p:nvPr>
            </p:nvGraphicFramePr>
            <p:xfrm>
              <a:off x="1118284" y="3657389"/>
              <a:ext cx="5932740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366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09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366676161"/>
                        </a:ext>
                      </a:extLst>
                    </a:gridCol>
                  </a:tblGrid>
                  <a:tr h="345661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Residual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Null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69.42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121.75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335.48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Google Shape;3938;p25">
                <a:extLst>
                  <a:ext uri="{FF2B5EF4-FFF2-40B4-BE49-F238E27FC236}">
                    <a16:creationId xmlns:a16="http://schemas.microsoft.com/office/drawing/2014/main" id="{9A3F0D32-26A8-447B-D252-2C106172D2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7954462"/>
                  </p:ext>
                </p:extLst>
              </p:nvPr>
            </p:nvGraphicFramePr>
            <p:xfrm>
              <a:off x="1118284" y="3657389"/>
              <a:ext cx="5932740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366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09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36667616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1282" r="-201282" b="-1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Residual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Null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69.42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121.75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335.48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472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Cross Validation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79808" y="1880418"/>
            <a:ext cx="3434965" cy="2419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/>
              <a:t>We decided to split the data, allocating 80% of the examples for training and 20% for testing. We then evaluated the model using the testing set and calculated the mean squared error and the root mean squared error to assess its accuracy.</a:t>
            </a:r>
            <a:endParaRPr lang="en-GB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1001182"/>
                  </p:ext>
                </p:extLst>
              </p:nvPr>
            </p:nvGraphicFramePr>
            <p:xfrm>
              <a:off x="4229099" y="3536839"/>
              <a:ext cx="3101076" cy="1321676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94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1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52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52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33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Accuracy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338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0.0026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1001182"/>
                  </p:ext>
                </p:extLst>
              </p:nvPr>
            </p:nvGraphicFramePr>
            <p:xfrm>
              <a:off x="4229099" y="3536839"/>
              <a:ext cx="3101076" cy="1321676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94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1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52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52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33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Accuracy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3279" t="-2857" r="-1639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338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0.0026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3859;p16">
            <a:extLst>
              <a:ext uri="{FF2B5EF4-FFF2-40B4-BE49-F238E27FC236}">
                <a16:creationId xmlns:a16="http://schemas.microsoft.com/office/drawing/2014/main" id="{24D51ED3-D596-9EAC-4C57-29176AE7182E}"/>
              </a:ext>
            </a:extLst>
          </p:cNvPr>
          <p:cNvSpPr txBox="1">
            <a:spLocks/>
          </p:cNvSpPr>
          <p:nvPr/>
        </p:nvSpPr>
        <p:spPr>
          <a:xfrm>
            <a:off x="279808" y="842252"/>
            <a:ext cx="3568292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D3EBD5">
                    <a:lumMod val="75000"/>
                  </a:srgbClr>
                </a:solidFill>
                <a:latin typeface="Titillium Web Light"/>
                <a:cs typeface="Titillium Web Light"/>
                <a:sym typeface="Titillium Web Light"/>
              </a:rPr>
              <a:t>Lasso Regression Model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BAD8-6AB4-695B-9577-C3C0AFE19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947" y="1039052"/>
            <a:ext cx="3920820" cy="19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82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54131" y="235474"/>
            <a:ext cx="4791093" cy="87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B714C"/>
                </a:solidFill>
              </a:rPr>
              <a:t>What is Starbucks ?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620CC-D217-5A4F-A18A-C4F7EB16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24" y="235475"/>
            <a:ext cx="1161536" cy="1153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EC2DC-C21D-B866-6441-5660F4A6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40" y="2041869"/>
            <a:ext cx="2426358" cy="2838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5F502-E1B7-40FD-FD48-01EE224E84EA}"/>
              </a:ext>
            </a:extLst>
          </p:cNvPr>
          <p:cNvSpPr txBox="1"/>
          <p:nvPr/>
        </p:nvSpPr>
        <p:spPr>
          <a:xfrm>
            <a:off x="154131" y="1259632"/>
            <a:ext cx="42125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Starbucks is a global coffeehouse chain known for its specialty coffee drinks, teas, and pastries. </a:t>
            </a:r>
          </a:p>
          <a:p>
            <a:pPr algn="just"/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Founded in Seattle in 1971, it has since expanded worldwide, offering a variety of beverages and snacks in a cozy, café-style environment. </a:t>
            </a:r>
          </a:p>
          <a:p>
            <a:pPr algn="just"/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Starbucks is also noted for its customer-centric approach and ethically sourced coffee beans.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271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5. Conclusions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42875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Conclusions | Potential implementations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1002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Conclusions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2" y="1898959"/>
            <a:ext cx="6844291" cy="2936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In this project, we conduct a thorough analysis of the </a:t>
            </a:r>
            <a:r>
              <a:rPr lang="en-GB" sz="1400" i="1" dirty="0"/>
              <a:t>Starbucks™ Beverage Components</a:t>
            </a:r>
            <a:r>
              <a:rPr lang="en-GB" sz="1400" dirty="0"/>
              <a:t> dataset, which contains information about the ingredients of Starbucks™ beverages. Our goal is to gain a comprehensive understanding of the data and build models for accurate predictions.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The process involves several key steps:</a:t>
            </a:r>
          </a:p>
          <a:p>
            <a:pPr marL="228600" lvl="0" indent="-228600" algn="just" rtl="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Data Cleaning: </a:t>
            </a:r>
            <a:r>
              <a:rPr lang="en-GB" sz="1400" dirty="0"/>
              <a:t>We handle missing values and ensure the data is correctly formatted.</a:t>
            </a:r>
          </a:p>
          <a:p>
            <a:pPr marL="228600" lvl="0" indent="-228600" algn="just" rtl="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Exploratory Data Analysis (EDA): </a:t>
            </a:r>
            <a:r>
              <a:rPr lang="en-GB" sz="1400" dirty="0"/>
              <a:t>Using visual and quantitative methods, we explore the data structure and the relationships between variables.</a:t>
            </a:r>
          </a:p>
          <a:p>
            <a:pPr marL="228600" lvl="0" indent="-228600" algn="just" rtl="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Regression Analysis: </a:t>
            </a:r>
            <a:r>
              <a:rPr lang="en-GB" sz="1400" dirty="0"/>
              <a:t>We </a:t>
            </a:r>
            <a:r>
              <a:rPr lang="en-GB" sz="1400" dirty="0" err="1"/>
              <a:t>analyze</a:t>
            </a:r>
            <a:r>
              <a:rPr lang="en-GB" sz="1400" dirty="0"/>
              <a:t> the relationship between dependent and independent variables, focusing on predicting and understanding the factors influencing the Calories variable.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FF5CA503-2880-5B98-F953-8F03F3804714}"/>
              </a:ext>
            </a:extLst>
          </p:cNvPr>
          <p:cNvSpPr txBox="1">
            <a:spLocks/>
          </p:cNvSpPr>
          <p:nvPr/>
        </p:nvSpPr>
        <p:spPr>
          <a:xfrm>
            <a:off x="6637554" y="36079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03D9A-8520-A91B-B950-8D9CDADB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8"/>
            <a:ext cx="6844291" cy="1884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Potential </a:t>
            </a:r>
            <a:br>
              <a:rPr lang="en" sz="6000" b="1" dirty="0">
                <a:solidFill>
                  <a:srgbClr val="0B714C"/>
                </a:solidFill>
              </a:rPr>
            </a:br>
            <a:r>
              <a:rPr lang="en" sz="6000" b="1" dirty="0">
                <a:solidFill>
                  <a:srgbClr val="0B714C"/>
                </a:solidFill>
              </a:rPr>
              <a:t>Implementations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2" y="2089459"/>
            <a:ext cx="6844291" cy="2936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Here we can write the idea of propose our best model as solution for companies that want to create a new kind of beverage and thanks to our model can predict the amount of calories based on other variables.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This could be useful specially in US where there is an important obesity disease and a tool like this can really make the difference!</a:t>
            </a:r>
            <a:endParaRPr lang="en-GB" sz="14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Write better of course. </a:t>
            </a:r>
            <a:r>
              <a:rPr lang="en-GB" sz="1400" dirty="0">
                <a:sym typeface="Wingdings" pitchFamily="2" charset="2"/>
              </a:rPr>
              <a:t></a:t>
            </a:r>
            <a:endParaRPr lang="en-GB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FF5CA503-2880-5B98-F953-8F03F3804714}"/>
              </a:ext>
            </a:extLst>
          </p:cNvPr>
          <p:cNvSpPr txBox="1">
            <a:spLocks/>
          </p:cNvSpPr>
          <p:nvPr/>
        </p:nvSpPr>
        <p:spPr>
          <a:xfrm>
            <a:off x="6637554" y="36079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03D9A-8520-A91B-B950-8D9CDADB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564677" y="376251"/>
            <a:ext cx="5396700" cy="166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714C"/>
                </a:solidFill>
              </a:rPr>
              <a:t>THANKS!</a:t>
            </a:r>
            <a:br>
              <a:rPr lang="en" dirty="0"/>
            </a:br>
            <a:r>
              <a:rPr lang="en" sz="4000" b="1" dirty="0">
                <a:solidFill>
                  <a:srgbClr val="0B714C"/>
                </a:solidFill>
              </a:rPr>
              <a:t>Any questions?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E527E-AC17-7DED-B773-4B983C8C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2" y="2771805"/>
            <a:ext cx="1327507" cy="1210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6AC56-4A8A-BED7-0005-F3B96DE7A82D}"/>
              </a:ext>
            </a:extLst>
          </p:cNvPr>
          <p:cNvSpPr txBox="1"/>
          <p:nvPr/>
        </p:nvSpPr>
        <p:spPr>
          <a:xfrm>
            <a:off x="247426" y="2371695"/>
            <a:ext cx="20012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Alberto Calabrese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B5D33-262D-AD5D-AC6C-CB5DB7EAA767}"/>
              </a:ext>
            </a:extLst>
          </p:cNvPr>
          <p:cNvSpPr txBox="1"/>
          <p:nvPr/>
        </p:nvSpPr>
        <p:spPr>
          <a:xfrm>
            <a:off x="2248667" y="2371695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Eleonora </a:t>
            </a:r>
            <a:r>
              <a:rPr kumimoji="0" lang="e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Mesaglio</a:t>
            </a:r>
            <a:endParaRPr lang="en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8A295-B871-F1D4-6C7D-C65C12E025A4}"/>
              </a:ext>
            </a:extLst>
          </p:cNvPr>
          <p:cNvSpPr txBox="1"/>
          <p:nvPr/>
        </p:nvSpPr>
        <p:spPr>
          <a:xfrm>
            <a:off x="4209460" y="2371695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Greta </a:t>
            </a:r>
            <a:r>
              <a:rPr kumimoji="0" lang="e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d’Amore</a:t>
            </a: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 </a:t>
            </a:r>
            <a:r>
              <a:rPr kumimoji="0" lang="e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Grelli</a:t>
            </a:r>
            <a:endParaRPr lang="en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8A731A-F1ED-C266-BF81-4B5475690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90" t="36305" r="15757" b="26659"/>
          <a:stretch/>
        </p:blipFill>
        <p:spPr>
          <a:xfrm>
            <a:off x="4680156" y="2771805"/>
            <a:ext cx="1210159" cy="12101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00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5632211" y="2755950"/>
            <a:ext cx="1911573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1894492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3" y="2755950"/>
            <a:ext cx="1911573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Explorative Data Analysis 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6" y="2755950"/>
            <a:ext cx="1894493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&amp; Data</a:t>
            </a:r>
            <a:endParaRPr sz="10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Objective of the analysis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cleaning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Correlation analysis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Histograms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02479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499394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Scatterplot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Lasso and Ridge Regression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Dataset overview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728787" y="31321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675034" y="3655331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preprocessing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528697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524129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err="1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Barplot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433657" y="31321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396055" y="3655331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Boxplots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Linear regression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Logistic Regression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" name="Google Shape;3841;p14">
            <a:extLst>
              <a:ext uri="{FF2B5EF4-FFF2-40B4-BE49-F238E27FC236}">
                <a16:creationId xmlns:a16="http://schemas.microsoft.com/office/drawing/2014/main" id="{BCED04BB-7581-70A4-0039-DA4EB4FDA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7516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Content</a:t>
            </a:r>
            <a:endParaRPr sz="6000" b="1" dirty="0">
              <a:solidFill>
                <a:srgbClr val="0B714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2DA49-A7B9-6E0F-458F-6549891F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1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  <p:sp>
        <p:nvSpPr>
          <p:cNvPr id="5" name="Google Shape;3858;p16">
            <a:extLst>
              <a:ext uri="{FF2B5EF4-FFF2-40B4-BE49-F238E27FC236}">
                <a16:creationId xmlns:a16="http://schemas.microsoft.com/office/drawing/2014/main" id="{57A97D26-D75B-593C-9C40-60F76FC99CCE}"/>
              </a:ext>
            </a:extLst>
          </p:cNvPr>
          <p:cNvSpPr txBox="1">
            <a:spLocks/>
          </p:cNvSpPr>
          <p:nvPr/>
        </p:nvSpPr>
        <p:spPr>
          <a:xfrm>
            <a:off x="439313" y="2878750"/>
            <a:ext cx="612051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</a:rPr>
              <a:t>1. Introduction &amp; Data</a:t>
            </a:r>
          </a:p>
        </p:txBody>
      </p:sp>
      <p:sp>
        <p:nvSpPr>
          <p:cNvPr id="6" name="Google Shape;3859;p16">
            <a:extLst>
              <a:ext uri="{FF2B5EF4-FFF2-40B4-BE49-F238E27FC236}">
                <a16:creationId xmlns:a16="http://schemas.microsoft.com/office/drawing/2014/main" id="{4DD8CC30-EFE0-C721-3C75-6FEE554A48E6}"/>
              </a:ext>
            </a:extLst>
          </p:cNvPr>
          <p:cNvSpPr txBox="1">
            <a:spLocks/>
          </p:cNvSpPr>
          <p:nvPr/>
        </p:nvSpPr>
        <p:spPr>
          <a:xfrm>
            <a:off x="439313" y="3983055"/>
            <a:ext cx="542875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Objective of the analysis |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1828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Objective of the analysis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2" y="2089459"/>
            <a:ext cx="6844291" cy="2398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In this project, we conducted a thorough analysis of the </a:t>
            </a:r>
            <a:r>
              <a:rPr lang="en-GB" b="1" i="1" dirty="0"/>
              <a:t>Starbucks Beverage Components</a:t>
            </a:r>
            <a:r>
              <a:rPr lang="en-GB" i="1" dirty="0"/>
              <a:t> </a:t>
            </a:r>
            <a:r>
              <a:rPr lang="en-GB" dirty="0"/>
              <a:t>dataset, which contains information about the ingredients in </a:t>
            </a:r>
            <a:r>
              <a:rPr lang="en-GB" i="1" dirty="0"/>
              <a:t>Starbucks</a:t>
            </a:r>
            <a:r>
              <a:rPr lang="en-GB" dirty="0"/>
              <a:t> beverages. Our goal was to gain a comprehensive understanding of the data and build models for accurate predictions.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FF5CA503-2880-5B98-F953-8F03F3804714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&amp; Data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03D9A-8520-A91B-B950-8D9CDADB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2517417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Dataset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3" y="1118148"/>
            <a:ext cx="6844291" cy="2507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dataset we analyzed is the </a:t>
            </a:r>
            <a:r>
              <a:rPr lang="en-US" i="1" dirty="0"/>
              <a:t>Starbucks Beverage Components</a:t>
            </a:r>
            <a:r>
              <a:rPr lang="en-US" dirty="0"/>
              <a:t> dataset from </a:t>
            </a:r>
            <a:r>
              <a:rPr lang="en-US" b="1" dirty="0"/>
              <a:t>Kaggle</a:t>
            </a:r>
            <a:r>
              <a:rPr lang="en-US" dirty="0"/>
              <a:t>. This dataset provides a comprehensive guide to the nutritional content of beverages available on the </a:t>
            </a:r>
            <a:r>
              <a:rPr lang="en-US" i="1" dirty="0"/>
              <a:t>Starbucks™</a:t>
            </a:r>
            <a:r>
              <a:rPr lang="en-US" dirty="0"/>
              <a:t> menu.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38ABABD2-73F9-F216-A16B-8BF2D3EACD8E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&amp; Data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Google Shape;3850;p15">
            <a:extLst>
              <a:ext uri="{FF2B5EF4-FFF2-40B4-BE49-F238E27FC236}">
                <a16:creationId xmlns:a16="http://schemas.microsoft.com/office/drawing/2014/main" id="{EE5DCE94-BDE3-D9DF-3F05-45D1EF7A9AB5}"/>
              </a:ext>
            </a:extLst>
          </p:cNvPr>
          <p:cNvSpPr txBox="1">
            <a:spLocks/>
          </p:cNvSpPr>
          <p:nvPr/>
        </p:nvSpPr>
        <p:spPr>
          <a:xfrm>
            <a:off x="1709098" y="3455160"/>
            <a:ext cx="1830209" cy="114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GB" sz="4400" b="1" dirty="0">
                <a:solidFill>
                  <a:srgbClr val="0B714C"/>
                </a:solidFill>
              </a:rPr>
              <a:t>242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1A7C3DDB-03BC-5522-E2B9-C5CD87602D75}"/>
              </a:ext>
            </a:extLst>
          </p:cNvPr>
          <p:cNvSpPr txBox="1">
            <a:spLocks/>
          </p:cNvSpPr>
          <p:nvPr/>
        </p:nvSpPr>
        <p:spPr>
          <a:xfrm>
            <a:off x="4355637" y="3455160"/>
            <a:ext cx="1830209" cy="114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GB" sz="4400" b="1" dirty="0">
                <a:solidFill>
                  <a:srgbClr val="0B714C"/>
                </a:solidFill>
              </a:rPr>
              <a:t>18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1154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2. Explorative Data Analysis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42875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Data preprocessing | Correlation Analysis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293825"/>
            <a:ext cx="6761100" cy="1302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714C"/>
                </a:solidFill>
              </a:rPr>
              <a:t>Problems with the data</a:t>
            </a:r>
            <a:br>
              <a:rPr lang="en" b="1" dirty="0">
                <a:solidFill>
                  <a:srgbClr val="0B714C"/>
                </a:solidFill>
              </a:rPr>
            </a:br>
            <a:r>
              <a:rPr lang="en" b="1" dirty="0">
                <a:solidFill>
                  <a:srgbClr val="0B714C"/>
                </a:solidFill>
              </a:rPr>
              <a:t>&amp; data preprocessing</a:t>
            </a:r>
            <a:endParaRPr b="1" dirty="0">
              <a:solidFill>
                <a:srgbClr val="0B714C"/>
              </a:solidFill>
            </a:endParaRPr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274" y="1961587"/>
            <a:ext cx="2179200" cy="206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B714C"/>
                </a:solidFill>
              </a:rPr>
              <a:t>Data Cleaning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We transformed our raw data into numeric values and renamed the columns to ensure easy comprehension of the variables.</a:t>
            </a:r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37" y="1961587"/>
            <a:ext cx="2179200" cy="22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714C"/>
                </a:solidFill>
              </a:rPr>
              <a:t>NA’s</a:t>
            </a:r>
            <a:endParaRPr sz="2000" b="1" dirty="0">
              <a:solidFill>
                <a:srgbClr val="0B714C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We found some NA values in the Caffeine column and replaced these values with the median of the variable to maintain the distribution.</a:t>
            </a:r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00" y="1961587"/>
            <a:ext cx="2179200" cy="1791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714C"/>
                </a:solidFill>
              </a:rPr>
              <a:t>Multicollinearity</a:t>
            </a:r>
            <a:endParaRPr lang="en-IT" sz="2000" b="1" dirty="0">
              <a:solidFill>
                <a:srgbClr val="0B714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noted a problem with multicollinearity in our data, which we addressed during the regression analysis.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AF7B5-C56D-7756-0E00-251F0B68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4" name="Google Shape;3844;p14">
            <a:extLst>
              <a:ext uri="{FF2B5EF4-FFF2-40B4-BE49-F238E27FC236}">
                <a16:creationId xmlns:a16="http://schemas.microsoft.com/office/drawing/2014/main" id="{7FE23204-57EA-D303-E3D3-BE216F533EBC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Explorative Data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5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Correlation Analysis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79808" y="1135029"/>
            <a:ext cx="3434965" cy="3723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We calculated the correlation matrix for our dataset. This computation helps us in comprehending the interrelationships among the dataset’s variables.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In the correlation matrix, a value near to 1 at the </a:t>
            </a:r>
            <a:r>
              <a:rPr lang="en-GB" sz="1600" dirty="0" err="1"/>
              <a:t>ij</a:t>
            </a:r>
            <a:r>
              <a:rPr lang="en-GB" sz="1600" dirty="0"/>
              <a:t> position indicates a strong positive correlation between the </a:t>
            </a:r>
            <a:r>
              <a:rPr lang="en-GB" sz="1600" dirty="0" err="1"/>
              <a:t>i-th</a:t>
            </a:r>
            <a:r>
              <a:rPr lang="en-GB" sz="1600" dirty="0"/>
              <a:t> and j-</a:t>
            </a:r>
            <a:r>
              <a:rPr lang="en-GB" sz="1600" dirty="0" err="1"/>
              <a:t>th</a:t>
            </a:r>
            <a:r>
              <a:rPr lang="en-GB" sz="1600" dirty="0"/>
              <a:t> variables. Conversely, a value close to −1 signifies a strong negative correlation. A value near 0 suggests that the two variables do not significantly influence each other.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Explorative Data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E129B-FC1D-B900-3D80-F2D754D3B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73" y="1314762"/>
            <a:ext cx="3950891" cy="33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08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788</Words>
  <Application>Microsoft Macintosh PowerPoint</Application>
  <PresentationFormat>On-screen Show (16:9)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Wingdings</vt:lpstr>
      <vt:lpstr>Dosis ExtraLight</vt:lpstr>
      <vt:lpstr>Titillium Web Light</vt:lpstr>
      <vt:lpstr>Arial</vt:lpstr>
      <vt:lpstr>Titillium Web</vt:lpstr>
      <vt:lpstr>Cambria Math</vt:lpstr>
      <vt:lpstr>Mowbray template</vt:lpstr>
      <vt:lpstr>Starbucks   Statistical Learning Project  Alberto Calabrese Eleonora Mesaglio Greta d’Amore Grelli</vt:lpstr>
      <vt:lpstr>What is Starbucks ?</vt:lpstr>
      <vt:lpstr>Content</vt:lpstr>
      <vt:lpstr>PowerPoint Presentation</vt:lpstr>
      <vt:lpstr>Objective of the analysis</vt:lpstr>
      <vt:lpstr>Dataset</vt:lpstr>
      <vt:lpstr>2. Explorative Data Analysis</vt:lpstr>
      <vt:lpstr>Problems with the data &amp; data preprocessing</vt:lpstr>
      <vt:lpstr>Correlation Analysis</vt:lpstr>
      <vt:lpstr>3. Data Visualization</vt:lpstr>
      <vt:lpstr>Histograms</vt:lpstr>
      <vt:lpstr>Boxplot</vt:lpstr>
      <vt:lpstr>Scatterplot</vt:lpstr>
      <vt:lpstr>Barplot</vt:lpstr>
      <vt:lpstr>4. Regression Analysis</vt:lpstr>
      <vt:lpstr>Linear Regression</vt:lpstr>
      <vt:lpstr>Lasso and Ridge Regression</vt:lpstr>
      <vt:lpstr>Logistic Regression</vt:lpstr>
      <vt:lpstr>Cross Validation</vt:lpstr>
      <vt:lpstr>5. Conclusions</vt:lpstr>
      <vt:lpstr>Conclusions</vt:lpstr>
      <vt:lpstr>Potential  Implementations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Alberto Calabrese</cp:lastModifiedBy>
  <cp:revision>10</cp:revision>
  <dcterms:modified xsi:type="dcterms:W3CDTF">2024-06-15T20:37:58Z</dcterms:modified>
</cp:coreProperties>
</file>