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8" r:id="rId3"/>
    <p:sldId id="307" r:id="rId4"/>
    <p:sldId id="261" r:id="rId5"/>
    <p:sldId id="308" r:id="rId6"/>
    <p:sldId id="309" r:id="rId7"/>
    <p:sldId id="269" r:id="rId8"/>
  </p:sldIdLst>
  <p:sldSz cx="9144000" cy="5143500" type="screen16x9"/>
  <p:notesSz cx="6858000" cy="9144000"/>
  <p:embeddedFontLst>
    <p:embeddedFont>
      <p:font typeface="Inconsolata" pitchFamily="1" charset="0"/>
      <p:regular r:id="rId10"/>
      <p:bold r:id="rId11"/>
    </p:embeddedFont>
    <p:embeddedFont>
      <p:font typeface="Karla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C8DDD6-A35F-4036-BF27-DCFD3C0C9114}">
  <a:tblStyle styleId="{E2C8DDD6-A35F-4036-BF27-DCFD3C0C9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16b25c0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116b25c0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31bbe40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31bbe40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31bbe40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31bbe40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31bbe40f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431bbe40fc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58c28b958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58c28b958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5" y="-23525"/>
            <a:ext cx="9144125" cy="5167125"/>
            <a:chOff x="-125" y="-23525"/>
            <a:chExt cx="9144125" cy="5167125"/>
          </a:xfrm>
        </p:grpSpPr>
        <p:sp>
          <p:nvSpPr>
            <p:cNvPr id="10" name="Google Shape;10;p2"/>
            <p:cNvSpPr/>
            <p:nvPr/>
          </p:nvSpPr>
          <p:spPr>
            <a:xfrm>
              <a:off x="-125" y="-23525"/>
              <a:ext cx="9144000" cy="3593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3000">
                  <a:schemeClr val="lt2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33000" y="2716600"/>
              <a:ext cx="3711000" cy="2427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0" y="1445075"/>
            <a:ext cx="9152413" cy="2977825"/>
            <a:chOff x="0" y="1445075"/>
            <a:chExt cx="9152413" cy="2977825"/>
          </a:xfrm>
        </p:grpSpPr>
        <p:sp>
          <p:nvSpPr>
            <p:cNvPr id="13" name="Google Shape;13;p2"/>
            <p:cNvSpPr/>
            <p:nvPr/>
          </p:nvSpPr>
          <p:spPr>
            <a:xfrm>
              <a:off x="8291413" y="1867625"/>
              <a:ext cx="8610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145825" y="3570300"/>
              <a:ext cx="861000" cy="8526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12900" y="3570175"/>
              <a:ext cx="21201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143875"/>
              <a:ext cx="426300" cy="8526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26175" y="3570175"/>
              <a:ext cx="426300" cy="426300"/>
            </a:xfrm>
            <a:prstGeom prst="rect">
              <a:avLst/>
            </a:prstGeom>
            <a:solidFill>
              <a:srgbClr val="A9EBE8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433000" y="2716600"/>
              <a:ext cx="12705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17700" y="1445075"/>
              <a:ext cx="426300" cy="1702500"/>
            </a:xfrm>
            <a:prstGeom prst="rect">
              <a:avLst/>
            </a:prstGeom>
            <a:solidFill>
              <a:srgbClr val="EDA986">
                <a:alpha val="5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03500" y="2290300"/>
              <a:ext cx="24405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24600" y="2717700"/>
              <a:ext cx="4263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65113" y="27166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291425" y="1867625"/>
              <a:ext cx="426300" cy="852600"/>
            </a:xfrm>
            <a:prstGeom prst="rect">
              <a:avLst/>
            </a:prstGeom>
            <a:solidFill>
              <a:srgbClr val="EDA986">
                <a:alpha val="59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29475" y="3570175"/>
              <a:ext cx="426300" cy="426300"/>
            </a:xfrm>
            <a:prstGeom prst="rect">
              <a:avLst/>
            </a:prstGeom>
            <a:solidFill>
              <a:srgbClr val="A9EBE8">
                <a:alpha val="25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75425" y="539503"/>
            <a:ext cx="5788200" cy="25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5474475" y="3873988"/>
            <a:ext cx="2894100" cy="7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title" idx="2" hasCustomPrompt="1"/>
          </p:nvPr>
        </p:nvSpPr>
        <p:spPr>
          <a:xfrm>
            <a:off x="7000275" y="3357150"/>
            <a:ext cx="1368300" cy="3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800" b="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Inconsolata"/>
              <a:buNone/>
              <a:defRPr sz="1400" b="0"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4"/>
          <p:cNvGrpSpPr/>
          <p:nvPr/>
        </p:nvGrpSpPr>
        <p:grpSpPr>
          <a:xfrm>
            <a:off x="7438800" y="420400"/>
            <a:ext cx="1705200" cy="888900"/>
            <a:chOff x="7438800" y="420400"/>
            <a:chExt cx="1705200" cy="888900"/>
          </a:xfrm>
        </p:grpSpPr>
        <p:sp>
          <p:nvSpPr>
            <p:cNvPr id="52" name="Google Shape;52;p4"/>
            <p:cNvSpPr/>
            <p:nvPr/>
          </p:nvSpPr>
          <p:spPr>
            <a:xfrm>
              <a:off x="7438800" y="846700"/>
              <a:ext cx="1705200" cy="462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8291400" y="420400"/>
              <a:ext cx="852600" cy="88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4"/>
          <p:cNvGrpSpPr/>
          <p:nvPr/>
        </p:nvGrpSpPr>
        <p:grpSpPr>
          <a:xfrm>
            <a:off x="0" y="420400"/>
            <a:ext cx="9144000" cy="1278900"/>
            <a:chOff x="0" y="420400"/>
            <a:chExt cx="9144000" cy="1278900"/>
          </a:xfrm>
        </p:grpSpPr>
        <p:sp>
          <p:nvSpPr>
            <p:cNvPr id="55" name="Google Shape;55;p4"/>
            <p:cNvSpPr/>
            <p:nvPr/>
          </p:nvSpPr>
          <p:spPr>
            <a:xfrm>
              <a:off x="0" y="846700"/>
              <a:ext cx="426300" cy="8526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0" y="846700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4388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829140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012500" y="12730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70125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871770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865100" y="4204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8291400" y="420400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3607325" y="2360050"/>
            <a:ext cx="4823400" cy="212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4"/>
          <p:cNvSpPr>
            <a:spLocks noGrp="1"/>
          </p:cNvSpPr>
          <p:nvPr>
            <p:ph type="pic" idx="2"/>
          </p:nvPr>
        </p:nvSpPr>
        <p:spPr>
          <a:xfrm>
            <a:off x="0" y="1698500"/>
            <a:ext cx="3318600" cy="311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/>
          <p:nvPr/>
        </p:nvSpPr>
        <p:spPr>
          <a:xfrm>
            <a:off x="-125" y="-76275"/>
            <a:ext cx="9144000" cy="1352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1465825" y="1656724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3"/>
          </p:nvPr>
        </p:nvSpPr>
        <p:spPr>
          <a:xfrm>
            <a:off x="1465925" y="20155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681926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1465825" y="2681933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1465925" y="30407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3707141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1465825" y="3707141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9"/>
          </p:nvPr>
        </p:nvSpPr>
        <p:spPr>
          <a:xfrm>
            <a:off x="1465925" y="4065897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8364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subTitle" idx="14"/>
          </p:nvPr>
        </p:nvSpPr>
        <p:spPr>
          <a:xfrm>
            <a:off x="5589125" y="1656724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5"/>
          </p:nvPr>
        </p:nvSpPr>
        <p:spPr>
          <a:xfrm>
            <a:off x="5589125" y="20155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16" hasCustomPrompt="1"/>
          </p:nvPr>
        </p:nvSpPr>
        <p:spPr>
          <a:xfrm>
            <a:off x="4836425" y="2681926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subTitle" idx="17"/>
          </p:nvPr>
        </p:nvSpPr>
        <p:spPr>
          <a:xfrm>
            <a:off x="5589125" y="2681926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8"/>
          </p:nvPr>
        </p:nvSpPr>
        <p:spPr>
          <a:xfrm>
            <a:off x="5589125" y="3040725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19" hasCustomPrompt="1"/>
          </p:nvPr>
        </p:nvSpPr>
        <p:spPr>
          <a:xfrm>
            <a:off x="4836425" y="3707141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0"/>
          </p:nvPr>
        </p:nvSpPr>
        <p:spPr>
          <a:xfrm>
            <a:off x="5589125" y="3707141"/>
            <a:ext cx="28416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2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21"/>
          </p:nvPr>
        </p:nvSpPr>
        <p:spPr>
          <a:xfrm>
            <a:off x="5589125" y="4065897"/>
            <a:ext cx="2841600" cy="55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0" y="420500"/>
            <a:ext cx="9144024" cy="1278900"/>
            <a:chOff x="0" y="420500"/>
            <a:chExt cx="9144024" cy="1278900"/>
          </a:xfrm>
        </p:grpSpPr>
        <p:sp>
          <p:nvSpPr>
            <p:cNvPr id="216" name="Google Shape;216;p13"/>
            <p:cNvSpPr/>
            <p:nvPr/>
          </p:nvSpPr>
          <p:spPr>
            <a:xfrm>
              <a:off x="7865124" y="846800"/>
              <a:ext cx="12789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717688" y="4205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291388" y="8468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7438813" y="4205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0" y="423400"/>
              <a:ext cx="426300" cy="8526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717688" y="1273100"/>
              <a:ext cx="426300" cy="426300"/>
            </a:xfrm>
            <a:prstGeom prst="rect">
              <a:avLst/>
            </a:prstGeom>
            <a:solidFill>
              <a:srgbClr val="FF8447">
                <a:alpha val="52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3"/>
          <p:cNvSpPr/>
          <p:nvPr/>
        </p:nvSpPr>
        <p:spPr>
          <a:xfrm>
            <a:off x="-50" y="849700"/>
            <a:ext cx="426300" cy="4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>
            <a:spLocks noGrp="1"/>
          </p:cNvSpPr>
          <p:nvPr>
            <p:ph type="title"/>
          </p:nvPr>
        </p:nvSpPr>
        <p:spPr>
          <a:xfrm>
            <a:off x="865500" y="1726638"/>
            <a:ext cx="38586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6"/>
          <p:cNvSpPr txBox="1">
            <a:spLocks noGrp="1"/>
          </p:cNvSpPr>
          <p:nvPr>
            <p:ph type="subTitle" idx="1"/>
          </p:nvPr>
        </p:nvSpPr>
        <p:spPr>
          <a:xfrm>
            <a:off x="865500" y="2500638"/>
            <a:ext cx="3858600" cy="19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6"/>
          <p:cNvSpPr/>
          <p:nvPr/>
        </p:nvSpPr>
        <p:spPr>
          <a:xfrm>
            <a:off x="0" y="0"/>
            <a:ext cx="9144000" cy="10176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16"/>
          <p:cNvGrpSpPr/>
          <p:nvPr/>
        </p:nvGrpSpPr>
        <p:grpSpPr>
          <a:xfrm>
            <a:off x="0" y="591425"/>
            <a:ext cx="9144000" cy="852600"/>
            <a:chOff x="0" y="591425"/>
            <a:chExt cx="9144000" cy="852600"/>
          </a:xfrm>
        </p:grpSpPr>
        <p:sp>
          <p:nvSpPr>
            <p:cNvPr id="272" name="Google Shape;272;p16"/>
            <p:cNvSpPr/>
            <p:nvPr/>
          </p:nvSpPr>
          <p:spPr>
            <a:xfrm>
              <a:off x="0" y="591425"/>
              <a:ext cx="426300" cy="8526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26300" y="1017725"/>
              <a:ext cx="426300" cy="426300"/>
            </a:xfrm>
            <a:prstGeom prst="rect">
              <a:avLst/>
            </a:prstGeom>
            <a:solidFill>
              <a:srgbClr val="DBFFFD">
                <a:alpha val="47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8291400" y="1017725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8291400" y="1017725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8717700" y="591425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7039775" y="1017725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5536675" y="1017725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110375" y="591425"/>
              <a:ext cx="426300" cy="8526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684075" y="1017725"/>
              <a:ext cx="426300" cy="4263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5110375" y="591425"/>
              <a:ext cx="426300" cy="852600"/>
            </a:xfrm>
            <a:prstGeom prst="rect">
              <a:avLst/>
            </a:prstGeom>
            <a:solidFill>
              <a:srgbClr val="7AE4E9">
                <a:alpha val="283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2"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/>
          <p:nvPr/>
        </p:nvSpPr>
        <p:spPr>
          <a:xfrm>
            <a:off x="-125" y="-76275"/>
            <a:ext cx="9144000" cy="13494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2"/>
          <p:cNvSpPr/>
          <p:nvPr/>
        </p:nvSpPr>
        <p:spPr>
          <a:xfrm>
            <a:off x="7012500" y="846700"/>
            <a:ext cx="2131500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2"/>
          <p:cNvSpPr/>
          <p:nvPr/>
        </p:nvSpPr>
        <p:spPr>
          <a:xfrm>
            <a:off x="8291400" y="420400"/>
            <a:ext cx="852600" cy="89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2"/>
          <p:cNvGrpSpPr/>
          <p:nvPr/>
        </p:nvGrpSpPr>
        <p:grpSpPr>
          <a:xfrm>
            <a:off x="6586200" y="420400"/>
            <a:ext cx="2557800" cy="852600"/>
            <a:chOff x="6586200" y="420400"/>
            <a:chExt cx="2557800" cy="852600"/>
          </a:xfrm>
        </p:grpSpPr>
        <p:sp>
          <p:nvSpPr>
            <p:cNvPr id="597" name="Google Shape;597;p32"/>
            <p:cNvSpPr/>
            <p:nvPr/>
          </p:nvSpPr>
          <p:spPr>
            <a:xfrm>
              <a:off x="65862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6586200" y="846700"/>
              <a:ext cx="12597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8291400" y="420400"/>
              <a:ext cx="8526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8717700" y="420400"/>
              <a:ext cx="426300" cy="8526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586200" y="846700"/>
              <a:ext cx="426300" cy="426300"/>
            </a:xfrm>
            <a:prstGeom prst="rect">
              <a:avLst/>
            </a:prstGeom>
            <a:solidFill>
              <a:srgbClr val="EDA986">
                <a:alpha val="4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32"/>
          <p:cNvSpPr/>
          <p:nvPr/>
        </p:nvSpPr>
        <p:spPr>
          <a:xfrm>
            <a:off x="-125" y="420400"/>
            <a:ext cx="426300" cy="8526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-112" y="846700"/>
            <a:ext cx="8565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2"/>
          <p:cNvSpPr/>
          <p:nvPr/>
        </p:nvSpPr>
        <p:spPr>
          <a:xfrm>
            <a:off x="-125" y="1273000"/>
            <a:ext cx="426300" cy="426300"/>
          </a:xfrm>
          <a:prstGeom prst="rect">
            <a:avLst/>
          </a:prstGeom>
          <a:solidFill>
            <a:srgbClr val="DBFFFD">
              <a:alpha val="47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"/>
          <p:cNvSpPr/>
          <p:nvPr/>
        </p:nvSpPr>
        <p:spPr>
          <a:xfrm>
            <a:off x="-125" y="-76275"/>
            <a:ext cx="9144000" cy="5251800"/>
          </a:xfrm>
          <a:prstGeom prst="rect">
            <a:avLst/>
          </a:prstGeom>
          <a:gradFill>
            <a:gsLst>
              <a:gs pos="0">
                <a:schemeClr val="dk2"/>
              </a:gs>
              <a:gs pos="13000">
                <a:schemeClr val="lt2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rla"/>
              <a:buNone/>
              <a:defRPr sz="3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73200"/>
            <a:ext cx="7717500" cy="29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2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learn.microsoft.com/id-id/azure/developer/python/tutorial-deploy-python-web-app-azure-container-apps-03?tabs=azure-portal%2Cgit-gith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ws.amazon.com/id/blogs/indonesia/membangun-ci-cd-pipeline-untuk-deploying-custom-machine-learning-models-menggunakan-layanan-aws/" TargetMode="External"/><Relationship Id="rId5" Type="http://schemas.openxmlformats.org/officeDocument/2006/relationships/hyperlink" Target="https://jagongoding.com/python/latihan-logika/kalkulator-sederhana/" TargetMode="External"/><Relationship Id="rId4" Type="http://schemas.openxmlformats.org/officeDocument/2006/relationships/hyperlink" Target="https://www.dicoding.com/blog/white-box-test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"/>
          <p:cNvSpPr txBox="1">
            <a:spLocks noGrp="1"/>
          </p:cNvSpPr>
          <p:nvPr>
            <p:ph type="subTitle" idx="1"/>
          </p:nvPr>
        </p:nvSpPr>
        <p:spPr>
          <a:xfrm>
            <a:off x="5474475" y="3873988"/>
            <a:ext cx="28941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D" b="1" i="0" cap="all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TESTING DAN QA PERANGKAT LUNAK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cxnSp>
        <p:nvCxnSpPr>
          <p:cNvPr id="618" name="Google Shape;618;p37"/>
          <p:cNvCxnSpPr/>
          <p:nvPr/>
        </p:nvCxnSpPr>
        <p:spPr>
          <a:xfrm>
            <a:off x="7067325" y="3783344"/>
            <a:ext cx="123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9" name="Google Shape;619;p37"/>
          <p:cNvSpPr txBox="1">
            <a:spLocks noGrp="1"/>
          </p:cNvSpPr>
          <p:nvPr>
            <p:ph type="title" idx="2"/>
          </p:nvPr>
        </p:nvSpPr>
        <p:spPr>
          <a:xfrm>
            <a:off x="7000275" y="3357150"/>
            <a:ext cx="1368300" cy="3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UTS</a:t>
            </a:r>
            <a:endParaRPr b="1" dirty="0"/>
          </a:p>
        </p:txBody>
      </p:sp>
      <p:sp>
        <p:nvSpPr>
          <p:cNvPr id="620" name="Google Shape;620;p37"/>
          <p:cNvSpPr txBox="1">
            <a:spLocks noGrp="1"/>
          </p:cNvSpPr>
          <p:nvPr>
            <p:ph type="ctrTitle"/>
          </p:nvPr>
        </p:nvSpPr>
        <p:spPr>
          <a:xfrm>
            <a:off x="775425" y="539503"/>
            <a:ext cx="5788200" cy="25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Muhamad</a:t>
            </a:r>
            <a:br>
              <a:rPr lang="en-US" dirty="0"/>
            </a:br>
            <a:r>
              <a:rPr lang="en-US" dirty="0"/>
              <a:t>Albi </a:t>
            </a:r>
            <a:r>
              <a:rPr lang="en-US" dirty="0" err="1"/>
              <a:t>Husein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500" u="sng" dirty="0">
                <a:solidFill>
                  <a:schemeClr val="bg1"/>
                </a:solidFill>
                <a:latin typeface="Inconsolata" pitchFamily="1" charset="0"/>
                <a:ea typeface="Inconsolata" pitchFamily="1" charset="0"/>
              </a:rPr>
              <a:t>191011400490</a:t>
            </a:r>
            <a:endParaRPr lang="en-ID" u="sng" dirty="0">
              <a:solidFill>
                <a:schemeClr val="bg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BE4A-FD8B-4D65-B8E2-45AB76E4FEBF}"/>
              </a:ext>
            </a:extLst>
          </p:cNvPr>
          <p:cNvSpPr txBox="1"/>
          <p:nvPr/>
        </p:nvSpPr>
        <p:spPr>
          <a:xfrm>
            <a:off x="7863840" y="110438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consolata" pitchFamily="1" charset="0"/>
                <a:ea typeface="Inconsolata" pitchFamily="1" charset="0"/>
              </a:rPr>
              <a:t>07 TPLE 009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Inconsolata" pitchFamily="1" charset="0"/>
                <a:ea typeface="Inconsolata" pitchFamily="1" charset="0"/>
              </a:rPr>
              <a:t>V.221</a:t>
            </a:r>
            <a:endParaRPr lang="en-ID" dirty="0">
              <a:solidFill>
                <a:schemeClr val="bg1"/>
              </a:solidFill>
              <a:latin typeface="Inconsolata" pitchFamily="1" charset="0"/>
              <a:ea typeface="Inconsolata" pitchFamily="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Whitebox testing &amp; unit test</a:t>
            </a:r>
            <a:endParaRPr sz="3300" dirty="0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84B4E313-0241-430D-847A-AB91F5068B8A}"/>
              </a:ext>
            </a:extLst>
          </p:cNvPr>
          <p:cNvSpPr txBox="1"/>
          <p:nvPr/>
        </p:nvSpPr>
        <p:spPr>
          <a:xfrm>
            <a:off x="907627" y="1571413"/>
            <a:ext cx="75230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Whitebox</a:t>
            </a:r>
          </a:p>
          <a:p>
            <a:r>
              <a:rPr lang="en-US" sz="2000" b="1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Merupakan</a:t>
            </a:r>
            <a:r>
              <a:rPr lang="en-US" sz="2000" b="1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pengujian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yang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dilakukan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menguji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perangkat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lunak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cara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menganalisa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meneliti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struktur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</a:t>
            </a:r>
            <a:r>
              <a:rPr lang="en-ID" sz="2000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internal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kode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perangkat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lunak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. </a:t>
            </a:r>
          </a:p>
          <a:p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melakukan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pengujian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ini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penguji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/tester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perlu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memiliki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kemampuan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memahami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kode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suatu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program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sehingga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pengujian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ini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tidak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bisa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dilakukan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oleh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sembarang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orang.</a:t>
            </a:r>
            <a:endParaRPr lang="en-ID" sz="2000" b="1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sz="3300" b="1" i="0" dirty="0">
                <a:solidFill>
                  <a:schemeClr val="tx1"/>
                </a:solidFill>
                <a:effectLst/>
                <a:latin typeface="Karla" pitchFamily="2" charset="0"/>
              </a:rPr>
              <a:t>Teknik-Teknik </a:t>
            </a:r>
            <a:r>
              <a:rPr lang="en-ID" sz="3300" b="1" i="0" dirty="0" err="1">
                <a:solidFill>
                  <a:schemeClr val="tx1"/>
                </a:solidFill>
                <a:effectLst/>
                <a:latin typeface="Karla" pitchFamily="2" charset="0"/>
              </a:rPr>
              <a:t>Pengujian</a:t>
            </a:r>
            <a:br>
              <a:rPr lang="en-ID" sz="3300" b="1" i="0" dirty="0">
                <a:solidFill>
                  <a:schemeClr val="tx1"/>
                </a:solidFill>
                <a:effectLst/>
                <a:latin typeface="Karla" pitchFamily="2" charset="0"/>
              </a:rPr>
            </a:br>
            <a:endParaRPr sz="3300" dirty="0">
              <a:solidFill>
                <a:schemeClr val="tx1"/>
              </a:solidFill>
              <a:latin typeface="Karla" pitchFamily="2" charset="0"/>
            </a:endParaRPr>
          </a:p>
        </p:txBody>
      </p:sp>
      <p:sp>
        <p:nvSpPr>
          <p:cNvPr id="635" name="Google Shape;635;p39"/>
          <p:cNvSpPr txBox="1">
            <a:spLocks noGrp="1"/>
          </p:cNvSpPr>
          <p:nvPr>
            <p:ph type="title" idx="2"/>
          </p:nvPr>
        </p:nvSpPr>
        <p:spPr>
          <a:xfrm>
            <a:off x="7132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01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36" name="Google Shape;636;p39"/>
          <p:cNvSpPr txBox="1">
            <a:spLocks noGrp="1"/>
          </p:cNvSpPr>
          <p:nvPr>
            <p:ph type="subTitle" idx="1"/>
          </p:nvPr>
        </p:nvSpPr>
        <p:spPr>
          <a:xfrm>
            <a:off x="1465825" y="1656724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D" dirty="0">
                <a:solidFill>
                  <a:schemeClr val="tx1"/>
                </a:solidFill>
                <a:effectLst/>
                <a:latin typeface="Karla" pitchFamily="2" charset="0"/>
              </a:rPr>
              <a:t>Basis path testing</a:t>
            </a:r>
          </a:p>
        </p:txBody>
      </p:sp>
      <p:sp>
        <p:nvSpPr>
          <p:cNvPr id="637" name="Google Shape;637;p39"/>
          <p:cNvSpPr txBox="1">
            <a:spLocks noGrp="1"/>
          </p:cNvSpPr>
          <p:nvPr>
            <p:ph type="subTitle" idx="3"/>
          </p:nvPr>
        </p:nvSpPr>
        <p:spPr>
          <a:xfrm>
            <a:off x="1465925" y="1834465"/>
            <a:ext cx="2841600" cy="556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Teknik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bertujuan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untuk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mengukur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kompleksitas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kode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program dan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mendefinisikan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alur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yang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dieksekusi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.</a:t>
            </a:r>
            <a:endParaRPr sz="1100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638" name="Google Shape;638;p39"/>
          <p:cNvSpPr txBox="1">
            <a:spLocks noGrp="1"/>
          </p:cNvSpPr>
          <p:nvPr>
            <p:ph type="title" idx="4"/>
          </p:nvPr>
        </p:nvSpPr>
        <p:spPr>
          <a:xfrm>
            <a:off x="713225" y="2681933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02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39" name="Google Shape;639;p39"/>
          <p:cNvSpPr txBox="1">
            <a:spLocks noGrp="1"/>
          </p:cNvSpPr>
          <p:nvPr>
            <p:ph type="subTitle" idx="5"/>
          </p:nvPr>
        </p:nvSpPr>
        <p:spPr>
          <a:xfrm>
            <a:off x="1465825" y="2681933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D" dirty="0">
                <a:solidFill>
                  <a:schemeClr val="tx1"/>
                </a:solidFill>
                <a:effectLst/>
                <a:latin typeface="Karla" pitchFamily="2" charset="0"/>
              </a:rPr>
              <a:t>Branch coverage</a:t>
            </a:r>
          </a:p>
        </p:txBody>
      </p:sp>
      <p:sp>
        <p:nvSpPr>
          <p:cNvPr id="640" name="Google Shape;640;p39"/>
          <p:cNvSpPr txBox="1">
            <a:spLocks noGrp="1"/>
          </p:cNvSpPr>
          <p:nvPr>
            <p:ph type="subTitle" idx="6"/>
          </p:nvPr>
        </p:nvSpPr>
        <p:spPr>
          <a:xfrm>
            <a:off x="1465925" y="2895877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Pengujian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ini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dirancang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agar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setiap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</a:t>
            </a:r>
            <a:r>
              <a:rPr lang="en-ID" sz="1100" b="0" i="1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branch code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diuji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setidaknya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satu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kali.</a:t>
            </a:r>
            <a:endParaRPr sz="1100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641" name="Google Shape;641;p39"/>
          <p:cNvSpPr txBox="1">
            <a:spLocks noGrp="1"/>
          </p:cNvSpPr>
          <p:nvPr>
            <p:ph type="title" idx="7"/>
          </p:nvPr>
        </p:nvSpPr>
        <p:spPr>
          <a:xfrm>
            <a:off x="713225" y="3707141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03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42" name="Google Shape;642;p39"/>
          <p:cNvSpPr txBox="1">
            <a:spLocks noGrp="1"/>
          </p:cNvSpPr>
          <p:nvPr>
            <p:ph type="subTitle" idx="8"/>
          </p:nvPr>
        </p:nvSpPr>
        <p:spPr>
          <a:xfrm>
            <a:off x="1311923" y="3545953"/>
            <a:ext cx="3106173" cy="5199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l"/>
            <a:r>
              <a:rPr lang="en-ID" dirty="0">
                <a:solidFill>
                  <a:schemeClr val="tx1"/>
                </a:solidFill>
                <a:effectLst/>
                <a:latin typeface="Karla" pitchFamily="2" charset="0"/>
              </a:rPr>
              <a:t>Condition coverage</a:t>
            </a:r>
          </a:p>
        </p:txBody>
      </p:sp>
      <p:sp>
        <p:nvSpPr>
          <p:cNvPr id="643" name="Google Shape;643;p39"/>
          <p:cNvSpPr txBox="1">
            <a:spLocks noGrp="1"/>
          </p:cNvSpPr>
          <p:nvPr>
            <p:ph type="subTitle" idx="9"/>
          </p:nvPr>
        </p:nvSpPr>
        <p:spPr>
          <a:xfrm>
            <a:off x="1465925" y="3866731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untuk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menguji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seluruh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kode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agar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menghasilkan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nilai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TRUE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atau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FALSE.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Dengan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begitu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, tester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dapat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memastikan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perangkat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lunak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dapat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bekerja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dan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mengeluarkan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</a:t>
            </a:r>
            <a:r>
              <a:rPr lang="en-ID" sz="1100" b="0" i="1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output 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sesuai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dengan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</a:t>
            </a:r>
            <a:r>
              <a:rPr lang="en-ID" sz="1100" b="0" i="1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input 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dari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pengguna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.</a:t>
            </a:r>
            <a:endParaRPr sz="1100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644" name="Google Shape;644;p39"/>
          <p:cNvSpPr txBox="1">
            <a:spLocks noGrp="1"/>
          </p:cNvSpPr>
          <p:nvPr>
            <p:ph type="title" idx="13"/>
          </p:nvPr>
        </p:nvSpPr>
        <p:spPr>
          <a:xfrm>
            <a:off x="4836425" y="1656724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04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45" name="Google Shape;645;p39"/>
          <p:cNvSpPr txBox="1">
            <a:spLocks noGrp="1"/>
          </p:cNvSpPr>
          <p:nvPr>
            <p:ph type="subTitle" idx="14"/>
          </p:nvPr>
        </p:nvSpPr>
        <p:spPr>
          <a:xfrm>
            <a:off x="5589125" y="1656724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D" dirty="0">
                <a:solidFill>
                  <a:schemeClr val="tx1"/>
                </a:solidFill>
                <a:effectLst/>
                <a:latin typeface="Karla" pitchFamily="2" charset="0"/>
              </a:rPr>
              <a:t>Loop testing</a:t>
            </a:r>
          </a:p>
        </p:txBody>
      </p:sp>
      <p:sp>
        <p:nvSpPr>
          <p:cNvPr id="646" name="Google Shape;646;p39"/>
          <p:cNvSpPr txBox="1">
            <a:spLocks noGrp="1"/>
          </p:cNvSpPr>
          <p:nvPr>
            <p:ph type="subTitle" idx="15"/>
          </p:nvPr>
        </p:nvSpPr>
        <p:spPr>
          <a:xfrm>
            <a:off x="5589125" y="1816359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Pengujian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ini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yang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wajib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dilakukan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untuk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menguji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berbagai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</a:t>
            </a:r>
            <a:r>
              <a:rPr lang="en-ID" sz="1100" b="0" i="1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perulangan</a:t>
            </a:r>
            <a:r>
              <a:rPr lang="en-ID" sz="1100" b="0" i="1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/looping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yang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ada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dalam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program,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seperti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 </a:t>
            </a:r>
            <a:r>
              <a:rPr lang="en-ID" sz="1100" b="0" i="1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do-while, for, 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dan </a:t>
            </a:r>
            <a:r>
              <a:rPr lang="en-ID" sz="1100" b="0" i="1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while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.</a:t>
            </a:r>
            <a:endParaRPr sz="1100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647" name="Google Shape;647;p39"/>
          <p:cNvSpPr txBox="1">
            <a:spLocks noGrp="1"/>
          </p:cNvSpPr>
          <p:nvPr>
            <p:ph type="title" idx="16"/>
          </p:nvPr>
        </p:nvSpPr>
        <p:spPr>
          <a:xfrm>
            <a:off x="4836425" y="2926357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05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48" name="Google Shape;648;p39"/>
          <p:cNvSpPr txBox="1">
            <a:spLocks noGrp="1"/>
          </p:cNvSpPr>
          <p:nvPr>
            <p:ph type="subTitle" idx="17"/>
          </p:nvPr>
        </p:nvSpPr>
        <p:spPr>
          <a:xfrm>
            <a:off x="5589125" y="3261333"/>
            <a:ext cx="3980388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D" dirty="0">
                <a:solidFill>
                  <a:schemeClr val="tx1"/>
                </a:solidFill>
                <a:effectLst/>
                <a:latin typeface="Karla" pitchFamily="2" charset="0"/>
              </a:rPr>
              <a:t>Multiple condition </a:t>
            </a:r>
          </a:p>
          <a:p>
            <a:pPr marL="0" indent="0"/>
            <a:r>
              <a:rPr lang="en-ID" dirty="0">
                <a:solidFill>
                  <a:schemeClr val="tx1"/>
                </a:solidFill>
                <a:effectLst/>
                <a:latin typeface="Karla" pitchFamily="2" charset="0"/>
              </a:rPr>
              <a:t>coverage</a:t>
            </a:r>
          </a:p>
        </p:txBody>
      </p:sp>
      <p:sp>
        <p:nvSpPr>
          <p:cNvPr id="649" name="Google Shape;649;p39"/>
          <p:cNvSpPr txBox="1">
            <a:spLocks noGrp="1"/>
          </p:cNvSpPr>
          <p:nvPr>
            <p:ph type="subTitle" idx="18"/>
          </p:nvPr>
        </p:nvSpPr>
        <p:spPr>
          <a:xfrm>
            <a:off x="5589125" y="3411898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Teknik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ini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dilakukan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untuk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menguji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seluruh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kombinasi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dari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kode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yang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mungkin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digunakan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dalam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berbagai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kondisi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.</a:t>
            </a:r>
            <a:endParaRPr sz="1100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650" name="Google Shape;650;p39"/>
          <p:cNvSpPr txBox="1">
            <a:spLocks noGrp="1"/>
          </p:cNvSpPr>
          <p:nvPr>
            <p:ph type="title" idx="19"/>
          </p:nvPr>
        </p:nvSpPr>
        <p:spPr>
          <a:xfrm>
            <a:off x="4836425" y="4232215"/>
            <a:ext cx="7527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06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51" name="Google Shape;651;p39"/>
          <p:cNvSpPr txBox="1">
            <a:spLocks noGrp="1"/>
          </p:cNvSpPr>
          <p:nvPr>
            <p:ph type="subTitle" idx="20"/>
          </p:nvPr>
        </p:nvSpPr>
        <p:spPr>
          <a:xfrm>
            <a:off x="5589125" y="4232215"/>
            <a:ext cx="2841600" cy="35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D" dirty="0">
                <a:solidFill>
                  <a:schemeClr val="tx1"/>
                </a:solidFill>
                <a:effectLst/>
                <a:latin typeface="Karla" pitchFamily="2" charset="0"/>
              </a:rPr>
              <a:t>Statement coverage</a:t>
            </a:r>
          </a:p>
        </p:txBody>
      </p:sp>
      <p:sp>
        <p:nvSpPr>
          <p:cNvPr id="652" name="Google Shape;652;p39"/>
          <p:cNvSpPr txBox="1">
            <a:spLocks noGrp="1"/>
          </p:cNvSpPr>
          <p:nvPr>
            <p:ph type="subTitle" idx="21"/>
          </p:nvPr>
        </p:nvSpPr>
        <p:spPr>
          <a:xfrm>
            <a:off x="5589125" y="4400858"/>
            <a:ext cx="2841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Dengan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pengujian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ini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,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kita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dapat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mengetahui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kode-kode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yang error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sehingga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dapat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segera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 </a:t>
            </a:r>
            <a:r>
              <a:rPr lang="en-ID" sz="1100" b="0" i="0" dirty="0" err="1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memperbaikinya</a:t>
            </a:r>
            <a:r>
              <a:rPr lang="en-ID" sz="1100" b="0" i="0" dirty="0">
                <a:solidFill>
                  <a:schemeClr val="tx1"/>
                </a:solidFill>
                <a:effectLst/>
                <a:latin typeface="Inconsolata" pitchFamily="1" charset="0"/>
                <a:ea typeface="Inconsolata" pitchFamily="1" charset="0"/>
              </a:rPr>
              <a:t>.</a:t>
            </a:r>
            <a:endParaRPr sz="1100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cxnSp>
        <p:nvCxnSpPr>
          <p:cNvPr id="653" name="Google Shape;653;p39"/>
          <p:cNvCxnSpPr>
            <a:stCxn id="635" idx="2"/>
            <a:endCxn id="638" idx="0"/>
          </p:cNvCxnSpPr>
          <p:nvPr/>
        </p:nvCxnSpPr>
        <p:spPr>
          <a:xfrm>
            <a:off x="1089575" y="2015524"/>
            <a:ext cx="0" cy="66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39"/>
          <p:cNvCxnSpPr>
            <a:stCxn id="638" idx="2"/>
            <a:endCxn id="641" idx="0"/>
          </p:cNvCxnSpPr>
          <p:nvPr/>
        </p:nvCxnSpPr>
        <p:spPr>
          <a:xfrm>
            <a:off x="1089575" y="3040733"/>
            <a:ext cx="0" cy="66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39"/>
          <p:cNvCxnSpPr>
            <a:cxnSpLocks/>
            <a:stCxn id="644" idx="2"/>
            <a:endCxn id="647" idx="0"/>
          </p:cNvCxnSpPr>
          <p:nvPr/>
        </p:nvCxnSpPr>
        <p:spPr>
          <a:xfrm>
            <a:off x="5212775" y="2015524"/>
            <a:ext cx="0" cy="9108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6" name="Google Shape;656;p39"/>
          <p:cNvCxnSpPr>
            <a:cxnSpLocks/>
            <a:endCxn id="650" idx="0"/>
          </p:cNvCxnSpPr>
          <p:nvPr/>
        </p:nvCxnSpPr>
        <p:spPr>
          <a:xfrm>
            <a:off x="5212775" y="3348528"/>
            <a:ext cx="0" cy="8836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39"/>
          <p:cNvCxnSpPr>
            <a:stCxn id="641" idx="2"/>
          </p:cNvCxnSpPr>
          <p:nvPr/>
        </p:nvCxnSpPr>
        <p:spPr>
          <a:xfrm>
            <a:off x="1089575" y="4065941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39"/>
          <p:cNvCxnSpPr>
            <a:stCxn id="650" idx="2"/>
          </p:cNvCxnSpPr>
          <p:nvPr/>
        </p:nvCxnSpPr>
        <p:spPr>
          <a:xfrm>
            <a:off x="5212775" y="4591015"/>
            <a:ext cx="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9" name="Google Shape;659;p39"/>
          <p:cNvCxnSpPr>
            <a:endCxn id="635" idx="0"/>
          </p:cNvCxnSpPr>
          <p:nvPr/>
        </p:nvCxnSpPr>
        <p:spPr>
          <a:xfrm>
            <a:off x="1089575" y="1369324"/>
            <a:ext cx="0" cy="28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60" name="Google Shape;660;p39"/>
          <p:cNvCxnSpPr>
            <a:endCxn id="644" idx="0"/>
          </p:cNvCxnSpPr>
          <p:nvPr/>
        </p:nvCxnSpPr>
        <p:spPr>
          <a:xfrm>
            <a:off x="5212775" y="1369024"/>
            <a:ext cx="0" cy="28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2"/>
          <p:cNvSpPr txBox="1">
            <a:spLocks noGrp="1"/>
          </p:cNvSpPr>
          <p:nvPr>
            <p:ph type="title"/>
          </p:nvPr>
        </p:nvSpPr>
        <p:spPr>
          <a:xfrm>
            <a:off x="713225" y="176255"/>
            <a:ext cx="77175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Implementasi dalam Python</a:t>
            </a:r>
            <a:endParaRPr dirty="0"/>
          </a:p>
        </p:txBody>
      </p:sp>
      <p:sp>
        <p:nvSpPr>
          <p:cNvPr id="680" name="Google Shape;680;p42"/>
          <p:cNvSpPr txBox="1">
            <a:spLocks noGrp="1"/>
          </p:cNvSpPr>
          <p:nvPr>
            <p:ph type="body" idx="1"/>
          </p:nvPr>
        </p:nvSpPr>
        <p:spPr>
          <a:xfrm>
            <a:off x="713224" y="1510800"/>
            <a:ext cx="7717499" cy="332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paling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implementasikan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perkalian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source code </a:t>
            </a:r>
            <a:r>
              <a:rPr lang="en-US" dirty="0" err="1"/>
              <a:t>nya</a:t>
            </a:r>
            <a:r>
              <a:rPr lang="en-US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8F861-261B-4AA3-9F5E-F02604153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4" y="2167178"/>
            <a:ext cx="4305901" cy="26673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CB80E-2634-41E3-AF2E-0E378F9C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1510799"/>
            <a:ext cx="7717499" cy="3363655"/>
          </a:xfrm>
        </p:spPr>
        <p:txBody>
          <a:bodyPr/>
          <a:lstStyle/>
          <a:p>
            <a:pPr marL="0" indent="0">
              <a:buNone/>
              <a:tabLst>
                <a:tab pos="92075" algn="l"/>
              </a:tabLst>
            </a:pPr>
            <a:r>
              <a:rPr lang="en-US" dirty="0"/>
              <a:t>1. Buka terminal </a:t>
            </a:r>
            <a:r>
              <a:rPr lang="en-US" dirty="0" err="1"/>
              <a:t>atau</a:t>
            </a:r>
            <a:r>
              <a:rPr lang="en-US" dirty="0"/>
              <a:t> CMD (Command </a:t>
            </a:r>
            <a:r>
              <a:rPr lang="en-US" dirty="0" err="1"/>
              <a:t>Promt</a:t>
            </a:r>
            <a:r>
              <a:rPr lang="en-US" dirty="0"/>
              <a:t>)</a:t>
            </a:r>
          </a:p>
          <a:p>
            <a:pPr marL="0" indent="0">
              <a:buNone/>
              <a:tabLst>
                <a:tab pos="92075" algn="l"/>
              </a:tabLst>
            </a:pPr>
            <a:r>
              <a:rPr lang="en-US" dirty="0"/>
              <a:t>2.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</a:p>
          <a:p>
            <a:pPr marL="0" indent="266700">
              <a:buNone/>
              <a:tabLst>
                <a:tab pos="92075" algn="l"/>
              </a:tabLst>
            </a:pPr>
            <a:r>
              <a:rPr lang="en-US" dirty="0"/>
              <a:t>file Python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: cd C:\User\MyBook Z Series\Document</a:t>
            </a:r>
            <a:endParaRPr lang="en-ID" dirty="0"/>
          </a:p>
          <a:p>
            <a:pPr marL="0" indent="0">
              <a:buNone/>
              <a:tabLst>
                <a:tab pos="92075" algn="l"/>
              </a:tabLst>
            </a:pPr>
            <a:r>
              <a:rPr lang="en-ID" dirty="0"/>
              <a:t>3. </a:t>
            </a:r>
            <a:r>
              <a:rPr lang="en-ID" dirty="0" err="1"/>
              <a:t>Jalankan</a:t>
            </a:r>
            <a:r>
              <a:rPr lang="en-ID" dirty="0"/>
              <a:t> Python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mengetik</a:t>
            </a:r>
            <a:endParaRPr lang="en-ID" dirty="0"/>
          </a:p>
          <a:p>
            <a:pPr marL="0" indent="182563">
              <a:buNone/>
              <a:tabLst>
                <a:tab pos="92075" algn="l"/>
              </a:tabLst>
            </a:pPr>
            <a:r>
              <a:rPr lang="en-ID" dirty="0"/>
              <a:t> python namafile.py -&gt; </a:t>
            </a:r>
            <a:r>
              <a:rPr lang="en-ID" u="sng" dirty="0" err="1"/>
              <a:t>lalu</a:t>
            </a:r>
            <a:r>
              <a:rPr lang="en-ID" u="sng" dirty="0"/>
              <a:t> </a:t>
            </a:r>
            <a:r>
              <a:rPr lang="en-ID" u="sng" dirty="0" err="1"/>
              <a:t>lakukan</a:t>
            </a:r>
            <a:r>
              <a:rPr lang="en-ID" u="sng" dirty="0"/>
              <a:t> </a:t>
            </a:r>
            <a:r>
              <a:rPr lang="en-ID" u="sng" dirty="0" err="1"/>
              <a:t>perkalian</a:t>
            </a:r>
            <a:endParaRPr lang="en-ID" u="sng" dirty="0"/>
          </a:p>
          <a:p>
            <a:pPr marL="0" indent="266700">
              <a:buNone/>
              <a:tabLst>
                <a:tab pos="92075" algn="l"/>
              </a:tabLst>
            </a:pPr>
            <a:endParaRPr lang="en-ID" u="sng" dirty="0"/>
          </a:p>
          <a:p>
            <a:pPr marL="0" indent="266700">
              <a:buNone/>
              <a:tabLst>
                <a:tab pos="92075" algn="l"/>
              </a:tabLst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D9A879-DEC8-4A83-8571-2DA80D06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nya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F65103-FDD8-4EE3-979F-B352CCBC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22" y="2829591"/>
            <a:ext cx="3764530" cy="2119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BFF88-D877-412C-9780-2BDB5E494B72}"/>
              </a:ext>
            </a:extLst>
          </p:cNvPr>
          <p:cNvSpPr txBox="1"/>
          <p:nvPr/>
        </p:nvSpPr>
        <p:spPr>
          <a:xfrm>
            <a:off x="4811152" y="3889304"/>
            <a:ext cx="2250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Inconsolata" pitchFamily="1" charset="0"/>
                <a:ea typeface="Inconsolata" pitchFamily="1" charset="0"/>
              </a:rPr>
              <a:t>Jika </a:t>
            </a:r>
            <a:r>
              <a:rPr lang="en-US" b="1" dirty="0" err="1">
                <a:latin typeface="Inconsolata" pitchFamily="1" charset="0"/>
                <a:ea typeface="Inconsolata" pitchFamily="1" charset="0"/>
              </a:rPr>
              <a:t>berhasil</a:t>
            </a:r>
            <a:r>
              <a:rPr lang="en-US" b="1" dirty="0">
                <a:latin typeface="Inconsolata" pitchFamily="1" charset="0"/>
                <a:ea typeface="Inconsolata" pitchFamily="1" charset="0"/>
              </a:rPr>
              <a:t> </a:t>
            </a:r>
            <a:r>
              <a:rPr lang="en-US" b="1" dirty="0" err="1">
                <a:latin typeface="Inconsolata" pitchFamily="1" charset="0"/>
                <a:ea typeface="Inconsolata" pitchFamily="1" charset="0"/>
              </a:rPr>
              <a:t>akan</a:t>
            </a:r>
            <a:r>
              <a:rPr lang="en-US" b="1" dirty="0">
                <a:latin typeface="Inconsolata" pitchFamily="1" charset="0"/>
                <a:ea typeface="Inconsolata" pitchFamily="1" charset="0"/>
              </a:rPr>
              <a:t> </a:t>
            </a:r>
            <a:r>
              <a:rPr lang="en-US" b="1" dirty="0" err="1">
                <a:latin typeface="Inconsolata" pitchFamily="1" charset="0"/>
                <a:ea typeface="Inconsolata" pitchFamily="1" charset="0"/>
              </a:rPr>
              <a:t>seperti</a:t>
            </a:r>
            <a:r>
              <a:rPr lang="en-US" b="1" dirty="0">
                <a:latin typeface="Inconsolata" pitchFamily="1" charset="0"/>
                <a:ea typeface="Inconsolata" pitchFamily="1" charset="0"/>
              </a:rPr>
              <a:t> </a:t>
            </a:r>
            <a:r>
              <a:rPr lang="en-US" b="1" dirty="0" err="1">
                <a:latin typeface="Inconsolata" pitchFamily="1" charset="0"/>
                <a:ea typeface="Inconsolata" pitchFamily="1" charset="0"/>
              </a:rPr>
              <a:t>ini</a:t>
            </a:r>
            <a:r>
              <a:rPr lang="en-US" b="1" dirty="0">
                <a:latin typeface="Inconsolata" pitchFamily="1" charset="0"/>
                <a:ea typeface="Inconsolata" pitchFamily="1" charset="0"/>
              </a:rPr>
              <a:t> </a:t>
            </a:r>
            <a:r>
              <a:rPr lang="en-US" b="1" dirty="0" err="1">
                <a:latin typeface="Inconsolata" pitchFamily="1" charset="0"/>
                <a:ea typeface="Inconsolata" pitchFamily="1" charset="0"/>
              </a:rPr>
              <a:t>tampilannya</a:t>
            </a:r>
            <a:endParaRPr lang="en-ID" b="1" dirty="0">
              <a:latin typeface="Inconsolata" pitchFamily="1" charset="0"/>
              <a:ea typeface="Inconsolat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8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9E3A70-1B4C-4C40-9AA1-55E3E18D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1510799"/>
            <a:ext cx="7717499" cy="3483725"/>
          </a:xfrm>
        </p:spPr>
        <p:txBody>
          <a:bodyPr/>
          <a:lstStyle/>
          <a:p>
            <a:pPr marL="165100" indent="0">
              <a:buNone/>
            </a:pPr>
            <a:r>
              <a:rPr lang="en-US" dirty="0"/>
              <a:t>1. </a:t>
            </a:r>
            <a:r>
              <a:rPr lang="en-US" dirty="0" err="1"/>
              <a:t>Membuat</a:t>
            </a:r>
            <a:r>
              <a:rPr lang="en-US" dirty="0"/>
              <a:t> Repository di GitHub</a:t>
            </a:r>
          </a:p>
          <a:p>
            <a:pPr marL="165100" indent="0">
              <a:buNone/>
            </a:pPr>
            <a:r>
              <a:rPr lang="en-US" dirty="0"/>
              <a:t>2.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creat</a:t>
            </a:r>
            <a:r>
              <a:rPr lang="en-US" dirty="0"/>
              <a:t> new file)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berkasnya</a:t>
            </a:r>
            <a:r>
              <a:rPr lang="en-US" dirty="0"/>
              <a:t>.</a:t>
            </a:r>
          </a:p>
          <a:p>
            <a:pPr marL="165100" indent="0">
              <a:buNone/>
            </a:pPr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1C59B9-1718-47DE-9D5E-3079DCFB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33383"/>
            <a:ext cx="7717500" cy="733500"/>
          </a:xfrm>
        </p:spPr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Konfigurasi</a:t>
            </a:r>
            <a:r>
              <a:rPr lang="en-US" dirty="0"/>
              <a:t> CI/CD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B5359-461C-4FD3-9F49-EFEFC885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297" y="2106017"/>
            <a:ext cx="2611285" cy="2923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ADF4C6-EB71-4439-B683-42DD9B4B1C6D}"/>
              </a:ext>
            </a:extLst>
          </p:cNvPr>
          <p:cNvSpPr txBox="1"/>
          <p:nvPr/>
        </p:nvSpPr>
        <p:spPr>
          <a:xfrm>
            <a:off x="3861582" y="2106017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Ini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merupakan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Konfigurasi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dasar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saya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gunakan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.</a:t>
            </a:r>
            <a:endParaRPr lang="en-ID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DEDB05-BA57-4C42-B4CF-4F98382276BD}"/>
              </a:ext>
            </a:extLst>
          </p:cNvPr>
          <p:cNvSpPr txBox="1"/>
          <p:nvPr/>
        </p:nvSpPr>
        <p:spPr>
          <a:xfrm>
            <a:off x="3861582" y="2413794"/>
            <a:ext cx="4892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Kita juga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bisa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menambahkan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pengujian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penyebaran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.</a:t>
            </a:r>
            <a:endParaRPr lang="en-ID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6D369-5D5F-44A8-8D33-9F30E50E9A02}"/>
              </a:ext>
            </a:extLst>
          </p:cNvPr>
          <p:cNvSpPr txBox="1"/>
          <p:nvPr/>
        </p:nvSpPr>
        <p:spPr>
          <a:xfrm>
            <a:off x="3861582" y="3088605"/>
            <a:ext cx="51062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3.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Mendorong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Perubahan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GitHub</a:t>
            </a:r>
          </a:p>
          <a:p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	Setelah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menyimpan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konfigurasi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CI/CD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repository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GitHub,GitHub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Action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akan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secara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otomatis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memulai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aliran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CI/CD Ketika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melakukan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penggabungan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ke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cabang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ditentukan</a:t>
            </a:r>
            <a:r>
              <a:rPr lang="en-US" dirty="0">
                <a:solidFill>
                  <a:schemeClr val="tx1"/>
                </a:solidFill>
                <a:latin typeface="Inconsolata" pitchFamily="1" charset="0"/>
                <a:ea typeface="Inconsolata" pitchFamily="1" charset="0"/>
              </a:rPr>
              <a:t>.</a:t>
            </a:r>
            <a:endParaRPr lang="en-ID" dirty="0">
              <a:solidFill>
                <a:schemeClr val="tx1"/>
              </a:solidFill>
              <a:latin typeface="Inconsolata" pitchFamily="1" charset="0"/>
              <a:ea typeface="Inconsolata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54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0"/>
          <p:cNvSpPr/>
          <p:nvPr/>
        </p:nvSpPr>
        <p:spPr>
          <a:xfrm>
            <a:off x="662400" y="1573200"/>
            <a:ext cx="7814850" cy="302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50"/>
          <p:cNvSpPr txBox="1">
            <a:spLocks noGrp="1"/>
          </p:cNvSpPr>
          <p:nvPr>
            <p:ph type="title"/>
          </p:nvPr>
        </p:nvSpPr>
        <p:spPr>
          <a:xfrm>
            <a:off x="865500" y="1726638"/>
            <a:ext cx="38586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758" name="Google Shape;758;p50"/>
          <p:cNvSpPr txBox="1">
            <a:spLocks noGrp="1"/>
          </p:cNvSpPr>
          <p:nvPr>
            <p:ph type="subTitle" idx="1"/>
          </p:nvPr>
        </p:nvSpPr>
        <p:spPr>
          <a:xfrm>
            <a:off x="865500" y="2262512"/>
            <a:ext cx="7413000" cy="2233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hlinkClick r:id="rId4"/>
              </a:rPr>
              <a:t>https://www.dicoding.com/blog/white-box-testing/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hlinkClick r:id="rId5"/>
              </a:rPr>
              <a:t>https://jagongoding.com/python/latihan-logika/kalkulator-sederhana/</a:t>
            </a:r>
            <a:r>
              <a:rPr lang="en-ID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hlinkClick r:id="rId6"/>
              </a:rPr>
              <a:t>https://aws.amazon.com/id/blogs/indonesia/membangun-ci-cd-pipeline-untuk-deploying-custom-machine-learning-models-menggunakan-layanan-aws/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hlinkClick r:id="rId7"/>
              </a:rPr>
              <a:t>https://learn.microsoft.com/id-id/azure/developer/python/tutorial-deploy-python-web-app-azure-container-apps-03?tabs=azure-portal%2Cgit-github</a:t>
            </a:r>
            <a:r>
              <a:rPr lang="en-ID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Sales Pipeline Project Proposal by Slidesgo">
  <a:themeElements>
    <a:clrScheme name="Simple Light">
      <a:dk1>
        <a:srgbClr val="120803"/>
      </a:dk1>
      <a:lt1>
        <a:srgbClr val="FAFAFA"/>
      </a:lt1>
      <a:dk2>
        <a:srgbClr val="DBFFFD"/>
      </a:dk2>
      <a:lt2>
        <a:srgbClr val="7AE4E9"/>
      </a:lt2>
      <a:accent1>
        <a:srgbClr val="EDA986"/>
      </a:accent1>
      <a:accent2>
        <a:srgbClr val="FF844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080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430</Words>
  <Application>Microsoft Office PowerPoint</Application>
  <PresentationFormat>On-screen Show (16:9)</PresentationFormat>
  <Paragraphs>55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Inconsolata</vt:lpstr>
      <vt:lpstr>Anaheim</vt:lpstr>
      <vt:lpstr>Karla</vt:lpstr>
      <vt:lpstr>Simple Sales Pipeline Project Proposal by Slidesgo</vt:lpstr>
      <vt:lpstr>UTS</vt:lpstr>
      <vt:lpstr>Whitebox testing &amp; unit test</vt:lpstr>
      <vt:lpstr>Teknik-Teknik Pengujian </vt:lpstr>
      <vt:lpstr>Contoh Implementasi dalam Python</vt:lpstr>
      <vt:lpstr>Cara Menjalankan nya</vt:lpstr>
      <vt:lpstr>Langkah-Langkah Konfigurasi CI/CD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</dc:title>
  <dc:creator>MyBook Z Series</dc:creator>
  <cp:lastModifiedBy>muhamad</cp:lastModifiedBy>
  <cp:revision>14</cp:revision>
  <dcterms:modified xsi:type="dcterms:W3CDTF">2023-10-27T01:20:53Z</dcterms:modified>
</cp:coreProperties>
</file>