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lber\Downloads\Scenario%202%20-%20TXtemperatures.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TXnorm1!$F$2:$F$370</cx:f>
        <cx:lvl ptCount="369" formatCode="0.0">
          <cx:pt idx="0">94.799999999999997</cx:pt>
          <cx:pt idx="1">95.400000000000006</cx:pt>
          <cx:pt idx="2">96.099999999999994</cx:pt>
          <cx:pt idx="3">88.700000000000003</cx:pt>
          <cx:pt idx="4">91.200000000000003</cx:pt>
          <cx:pt idx="5">91</cx:pt>
          <cx:pt idx="6">96.599999999999994</cx:pt>
          <cx:pt idx="7">91.900000000000006</cx:pt>
          <cx:pt idx="8">94.5</cx:pt>
          <cx:pt idx="9">91.799999999999997</cx:pt>
          <cx:pt idx="10">96.299999999999997</cx:pt>
          <cx:pt idx="11">90</cx:pt>
          <cx:pt idx="12">97</cx:pt>
          <cx:pt idx="13">97.400000000000006</cx:pt>
          <cx:pt idx="14">93.400000000000006</cx:pt>
          <cx:pt idx="15">95</cx:pt>
          <cx:pt idx="16">95.200000000000003</cx:pt>
          <cx:pt idx="17">95.5</cx:pt>
          <cx:pt idx="18">94.299999999999997</cx:pt>
          <cx:pt idx="19">94.700000000000003</cx:pt>
          <cx:pt idx="20">95.599999999999994</cx:pt>
          <cx:pt idx="21">92.400000000000006</cx:pt>
          <cx:pt idx="22">91.599999999999994</cx:pt>
          <cx:pt idx="23">92.700000000000003</cx:pt>
          <cx:pt idx="24">94.599999999999994</cx:pt>
          <cx:pt idx="25">94</cx:pt>
          <cx:pt idx="26">97</cx:pt>
          <cx:pt idx="27">96.599999999999994</cx:pt>
          <cx:pt idx="28">93.400000000000006</cx:pt>
          <cx:pt idx="29">94.299999999999997</cx:pt>
          <cx:pt idx="30">93.700000000000003</cx:pt>
          <cx:pt idx="31">91.900000000000006</cx:pt>
          <cx:pt idx="32">92.599999999999994</cx:pt>
          <cx:pt idx="33">102.8</cx:pt>
          <cx:pt idx="34">92.599999999999994</cx:pt>
          <cx:pt idx="35">94.700000000000003</cx:pt>
          <cx:pt idx="36">92.299999999999997</cx:pt>
          <cx:pt idx="37">95.5</cx:pt>
          <cx:pt idx="38">94.5</cx:pt>
          <cx:pt idx="39">91.200000000000003</cx:pt>
          <cx:pt idx="40">96.799999999999997</cx:pt>
          <cx:pt idx="41">96.700000000000003</cx:pt>
          <cx:pt idx="42">98</cx:pt>
          <cx:pt idx="43">92.5</cx:pt>
          <cx:pt idx="44">92.400000000000006</cx:pt>
          <cx:pt idx="45">95</cx:pt>
          <cx:pt idx="46">94.900000000000006</cx:pt>
          <cx:pt idx="47">93.599999999999994</cx:pt>
          <cx:pt idx="48">95.700000000000003</cx:pt>
          <cx:pt idx="49">94.200000000000003</cx:pt>
          <cx:pt idx="50">93.900000000000006</cx:pt>
          <cx:pt idx="51">99.900000000000006</cx:pt>
          <cx:pt idx="52">94.700000000000003</cx:pt>
          <cx:pt idx="53">92.599999999999994</cx:pt>
          <cx:pt idx="54">98.299999999999997</cx:pt>
          <cx:pt idx="55">93.799999999999997</cx:pt>
          <cx:pt idx="56">93.700000000000003</cx:pt>
          <cx:pt idx="57">102.3</cx:pt>
          <cx:pt idx="58">99.200000000000003</cx:pt>
          <cx:pt idx="59">93.900000000000006</cx:pt>
          <cx:pt idx="60">94.700000000000003</cx:pt>
          <cx:pt idx="61">90.900000000000006</cx:pt>
          <cx:pt idx="62">92.400000000000006</cx:pt>
          <cx:pt idx="63">96.900000000000006</cx:pt>
          <cx:pt idx="64">95.299999999999997</cx:pt>
          <cx:pt idx="65">84.200000000000003</cx:pt>
          <cx:pt idx="66">97.400000000000006</cx:pt>
          <cx:pt idx="67">94.700000000000003</cx:pt>
          <cx:pt idx="68">92.200000000000003</cx:pt>
          <cx:pt idx="69">90.5</cx:pt>
          <cx:pt idx="70">97</cx:pt>
          <cx:pt idx="71">93.700000000000003</cx:pt>
          <cx:pt idx="72">93.799999999999997</cx:pt>
          <cx:pt idx="73">93.700000000000003</cx:pt>
          <cx:pt idx="74">95.599999999999994</cx:pt>
          <cx:pt idx="75">95.900000000000006</cx:pt>
          <cx:pt idx="76">96.299999999999997</cx:pt>
          <cx:pt idx="77">94.299999999999997</cx:pt>
          <cx:pt idx="78">95.799999999999997</cx:pt>
          <cx:pt idx="79">99</cx:pt>
          <cx:pt idx="80">94.200000000000003</cx:pt>
          <cx:pt idx="81">91.5</cx:pt>
          <cx:pt idx="82">93.200000000000003</cx:pt>
          <cx:pt idx="83">94.5</cx:pt>
          <cx:pt idx="84">95.299999999999997</cx:pt>
          <cx:pt idx="85">93.299999999999997</cx:pt>
          <cx:pt idx="86">92.5</cx:pt>
          <cx:pt idx="87">97.099999999999994</cx:pt>
          <cx:pt idx="88">95.099999999999994</cx:pt>
          <cx:pt idx="89">95</cx:pt>
          <cx:pt idx="90">90.200000000000003</cx:pt>
          <cx:pt idx="91">90</cx:pt>
          <cx:pt idx="92">95.400000000000006</cx:pt>
          <cx:pt idx="93">96.099999999999994</cx:pt>
          <cx:pt idx="94">92.599999999999994</cx:pt>
          <cx:pt idx="95">93.400000000000006</cx:pt>
          <cx:pt idx="96">97.400000000000006</cx:pt>
          <cx:pt idx="97">96.200000000000003</cx:pt>
          <cx:pt idx="98">93.599999999999994</cx:pt>
          <cx:pt idx="99">94.099999999999994</cx:pt>
          <cx:pt idx="100">96.799999999999997</cx:pt>
          <cx:pt idx="101">90.099999999999994</cx:pt>
          <cx:pt idx="102">94.599999999999994</cx:pt>
          <cx:pt idx="103">93.900000000000006</cx:pt>
          <cx:pt idx="104">91.700000000000003</cx:pt>
          <cx:pt idx="105">95.700000000000003</cx:pt>
          <cx:pt idx="106">98.099999999999994</cx:pt>
          <cx:pt idx="107">94.900000000000006</cx:pt>
          <cx:pt idx="108">91.400000000000006</cx:pt>
          <cx:pt idx="109">94.5</cx:pt>
          <cx:pt idx="110">95.599999999999994</cx:pt>
          <cx:pt idx="111">92.400000000000006</cx:pt>
          <cx:pt idx="112">99.299999999999997</cx:pt>
          <cx:pt idx="113">93.299999999999997</cx:pt>
          <cx:pt idx="114">95</cx:pt>
          <cx:pt idx="115">99.700000000000003</cx:pt>
          <cx:pt idx="116">97</cx:pt>
          <cx:pt idx="117">95.700000000000003</cx:pt>
          <cx:pt idx="118">94.599999999999994</cx:pt>
          <cx:pt idx="119">95.700000000000003</cx:pt>
          <cx:pt idx="120">92.299999999999997</cx:pt>
          <cx:pt idx="121">91.400000000000006</cx:pt>
          <cx:pt idx="122">89.5</cx:pt>
          <cx:pt idx="123">94.700000000000003</cx:pt>
          <cx:pt idx="124">95.799999999999997</cx:pt>
          <cx:pt idx="125">98.900000000000006</cx:pt>
          <cx:pt idx="126">95.099999999999994</cx:pt>
          <cx:pt idx="127">93.099999999999994</cx:pt>
          <cx:pt idx="128">90.200000000000003</cx:pt>
          <cx:pt idx="129">97.299999999999997</cx:pt>
          <cx:pt idx="130">89.799999999999997</cx:pt>
          <cx:pt idx="131">94.599999999999994</cx:pt>
          <cx:pt idx="132">94.700000000000003</cx:pt>
          <cx:pt idx="133">94</cx:pt>
          <cx:pt idx="134">88.700000000000003</cx:pt>
          <cx:pt idx="135">94</cx:pt>
          <cx:pt idx="136">96.400000000000006</cx:pt>
          <cx:pt idx="137">95.700000000000003</cx:pt>
          <cx:pt idx="138">93.400000000000006</cx:pt>
          <cx:pt idx="139">97.299999999999997</cx:pt>
          <cx:pt idx="140">92</cx:pt>
          <cx:pt idx="141">95.5</cx:pt>
          <cx:pt idx="142">93.900000000000006</cx:pt>
          <cx:pt idx="143">96.599999999999994</cx:pt>
          <cx:pt idx="144">98</cx:pt>
          <cx:pt idx="145">94.5</cx:pt>
          <cx:pt idx="146">95.5</cx:pt>
          <cx:pt idx="147">93.299999999999997</cx:pt>
          <cx:pt idx="148">94.799999999999997</cx:pt>
          <cx:pt idx="149">92.200000000000003</cx:pt>
          <cx:pt idx="150">96.700000000000003</cx:pt>
          <cx:pt idx="151">94.400000000000006</cx:pt>
          <cx:pt idx="152">94.299999999999997</cx:pt>
          <cx:pt idx="153">94.5</cx:pt>
          <cx:pt idx="154">90.400000000000006</cx:pt>
          <cx:pt idx="155">96.099999999999994</cx:pt>
          <cx:pt idx="156">97.5</cx:pt>
          <cx:pt idx="157">93.099999999999994</cx:pt>
          <cx:pt idx="158">95</cx:pt>
          <cx:pt idx="159">91.599999999999994</cx:pt>
          <cx:pt idx="160">93.799999999999997</cx:pt>
          <cx:pt idx="161">95.200000000000003</cx:pt>
          <cx:pt idx="162">94.799999999999997</cx:pt>
          <cx:pt idx="163">93.700000000000003</cx:pt>
          <cx:pt idx="164">93.599999999999994</cx:pt>
          <cx:pt idx="165">93.599999999999994</cx:pt>
          <cx:pt idx="166">93.900000000000006</cx:pt>
          <cx:pt idx="167">95.5</cx:pt>
          <cx:pt idx="168">93.799999999999997</cx:pt>
          <cx:pt idx="169">94.400000000000006</cx:pt>
          <cx:pt idx="170">94</cx:pt>
          <cx:pt idx="171">95.700000000000003</cx:pt>
          <cx:pt idx="172">93.099999999999994</cx:pt>
          <cx:pt idx="173">93.599999999999994</cx:pt>
          <cx:pt idx="174">96</cx:pt>
          <cx:pt idx="175">94.799999999999997</cx:pt>
          <cx:pt idx="176">94.900000000000006</cx:pt>
          <cx:pt idx="177">94.599999999999994</cx:pt>
          <cx:pt idx="178">89.200000000000003</cx:pt>
          <cx:pt idx="179">91.599999999999994</cx:pt>
          <cx:pt idx="180">95.299999999999997</cx:pt>
          <cx:pt idx="181">95.5</cx:pt>
          <cx:pt idx="182">95.099999999999994</cx:pt>
          <cx:pt idx="183">95.900000000000006</cx:pt>
          <cx:pt idx="184">97.799999999999997</cx:pt>
          <cx:pt idx="185">97.200000000000003</cx:pt>
          <cx:pt idx="186">100.59999999999999</cx:pt>
          <cx:pt idx="187">93.299999999999997</cx:pt>
          <cx:pt idx="188">89.900000000000006</cx:pt>
          <cx:pt idx="189">97.5</cx:pt>
          <cx:pt idx="190">92.900000000000006</cx:pt>
          <cx:pt idx="191">94.099999999999994</cx:pt>
          <cx:pt idx="192">97.599999999999994</cx:pt>
          <cx:pt idx="193">101.59999999999999</cx:pt>
          <cx:pt idx="194">94.200000000000003</cx:pt>
          <cx:pt idx="195">92.700000000000003</cx:pt>
          <cx:pt idx="196">93.599999999999994</cx:pt>
          <cx:pt idx="197">92.200000000000003</cx:pt>
          <cx:pt idx="198">94.200000000000003</cx:pt>
          <cx:pt idx="199">92</cx:pt>
          <cx:pt idx="200">94.099999999999994</cx:pt>
          <cx:pt idx="201">96</cx:pt>
          <cx:pt idx="202">94.5</cx:pt>
          <cx:pt idx="203">93.400000000000006</cx:pt>
          <cx:pt idx="204">94.5</cx:pt>
          <cx:pt idx="205">91.900000000000006</cx:pt>
          <cx:pt idx="206">93.5</cx:pt>
          <cx:pt idx="207">95.799999999999997</cx:pt>
          <cx:pt idx="208">93.799999999999997</cx:pt>
          <cx:pt idx="209">96</cx:pt>
          <cx:pt idx="210">90.799999999999997</cx:pt>
          <cx:pt idx="211">88.900000000000006</cx:pt>
          <cx:pt idx="212">95</cx:pt>
          <cx:pt idx="213">92.400000000000006</cx:pt>
          <cx:pt idx="214">94.900000000000006</cx:pt>
          <cx:pt idx="215">94.799999999999997</cx:pt>
          <cx:pt idx="216">89.599999999999994</cx:pt>
          <cx:pt idx="217">94.900000000000006</cx:pt>
          <cx:pt idx="218">95.5</cx:pt>
          <cx:pt idx="219">96.099999999999994</cx:pt>
          <cx:pt idx="220">95.599999999999994</cx:pt>
          <cx:pt idx="221">97.700000000000003</cx:pt>
          <cx:pt idx="222">93.900000000000006</cx:pt>
          <cx:pt idx="223">95.5</cx:pt>
          <cx:pt idx="224">92.700000000000003</cx:pt>
          <cx:pt idx="225">92</cx:pt>
          <cx:pt idx="226">95.700000000000003</cx:pt>
          <cx:pt idx="227">94.799999999999997</cx:pt>
          <cx:pt idx="228">95.799999999999997</cx:pt>
          <cx:pt idx="229">92.400000000000006</cx:pt>
          <cx:pt idx="230">94.299999999999997</cx:pt>
          <cx:pt idx="231">95.599999999999994</cx:pt>
          <cx:pt idx="232">93.099999999999994</cx:pt>
          <cx:pt idx="233">97.299999999999997</cx:pt>
          <cx:pt idx="234">97.700000000000003</cx:pt>
          <cx:pt idx="235">98.599999999999994</cx:pt>
          <cx:pt idx="236">91.400000000000006</cx:pt>
          <cx:pt idx="237">84.5</cx:pt>
          <cx:pt idx="238">94.200000000000003</cx:pt>
          <cx:pt idx="239">92.799999999999997</cx:pt>
          <cx:pt idx="240">91.900000000000006</cx:pt>
          <cx:pt idx="241">93</cx:pt>
          <cx:pt idx="242">96.5</cx:pt>
          <cx:pt idx="243">93.5</cx:pt>
          <cx:pt idx="244">96.599999999999994</cx:pt>
          <cx:pt idx="245">94.700000000000003</cx:pt>
          <cx:pt idx="246">92.900000000000006</cx:pt>
          <cx:pt idx="247">94</cx:pt>
          <cx:pt idx="248">94.900000000000006</cx:pt>
          <cx:pt idx="249">96.700000000000003</cx:pt>
          <cx:pt idx="250">90.099999999999994</cx:pt>
          <cx:pt idx="251">90.900000000000006</cx:pt>
          <cx:pt idx="252">90.799999999999997</cx:pt>
          <cx:pt idx="253">93</cx:pt>
          <cx:pt idx="254">96.799999999999997</cx:pt>
          <cx:pt idx="255">97.400000000000006</cx:pt>
          <cx:pt idx="256">89.700000000000003</cx:pt>
          <cx:pt idx="257">93.900000000000006</cx:pt>
          <cx:pt idx="258">92</cx:pt>
          <cx:pt idx="259">95.900000000000006</cx:pt>
          <cx:pt idx="260">93.599999999999994</cx:pt>
          <cx:pt idx="261">90.799999999999997</cx:pt>
          <cx:pt idx="262">94.099999999999994</cx:pt>
          <cx:pt idx="263">94.299999999999997</cx:pt>
          <cx:pt idx="264">97.5</cx:pt>
          <cx:pt idx="265">98.5</cx:pt>
          <cx:pt idx="266">96</cx:pt>
          <cx:pt idx="267">91.400000000000006</cx:pt>
          <cx:pt idx="268">96.700000000000003</cx:pt>
          <cx:pt idx="269">94.299999999999997</cx:pt>
          <cx:pt idx="270">96.599999999999994</cx:pt>
          <cx:pt idx="271">85.099999999999994</cx:pt>
          <cx:pt idx="272">91.700000000000003</cx:pt>
          <cx:pt idx="273">91</cx:pt>
          <cx:pt idx="274">91.799999999999997</cx:pt>
          <cx:pt idx="275">89.900000000000006</cx:pt>
          <cx:pt idx="276">91.599999999999994</cx:pt>
          <cx:pt idx="277">89.200000000000003</cx:pt>
          <cx:pt idx="278">88.700000000000003</cx:pt>
          <cx:pt idx="279">88.200000000000003</cx:pt>
          <cx:pt idx="280">94</cx:pt>
          <cx:pt idx="281">95.900000000000006</cx:pt>
          <cx:pt idx="282">91</cx:pt>
          <cx:pt idx="283">100.8</cx:pt>
          <cx:pt idx="284">95.5</cx:pt>
          <cx:pt idx="285">94.900000000000006</cx:pt>
          <cx:pt idx="286">96.5</cx:pt>
          <cx:pt idx="287">95.299999999999997</cx:pt>
          <cx:pt idx="288">98.400000000000006</cx:pt>
          <cx:pt idx="289">95.299999999999997</cx:pt>
          <cx:pt idx="290">94.200000000000003</cx:pt>
          <cx:pt idx="291">94.299999999999997</cx:pt>
          <cx:pt idx="292">99.099999999999994</cx:pt>
          <cx:pt idx="293">94.099999999999994</cx:pt>
          <cx:pt idx="294">96.400000000000006</cx:pt>
          <cx:pt idx="295">95</cx:pt>
          <cx:pt idx="296">90.099999999999994</cx:pt>
          <cx:pt idx="297">91.599999999999994</cx:pt>
          <cx:pt idx="298">93.799999999999997</cx:pt>
          <cx:pt idx="299">94.200000000000003</cx:pt>
          <cx:pt idx="300">92.799999999999997</cx:pt>
          <cx:pt idx="301">94.5</cx:pt>
          <cx:pt idx="302">94.400000000000006</cx:pt>
          <cx:pt idx="303">94.599999999999994</cx:pt>
          <cx:pt idx="304">95.099999999999994</cx:pt>
          <cx:pt idx="305">95.799999999999997</cx:pt>
          <cx:pt idx="306">91.900000000000006</cx:pt>
          <cx:pt idx="307">96</cx:pt>
          <cx:pt idx="308">94.900000000000006</cx:pt>
          <cx:pt idx="309">94.599999999999994</cx:pt>
          <cx:pt idx="310">94.099999999999994</cx:pt>
          <cx:pt idx="311">96.5</cx:pt>
          <cx:pt idx="312">93.299999999999997</cx:pt>
          <cx:pt idx="313">95.900000000000006</cx:pt>
          <cx:pt idx="314">92.700000000000003</cx:pt>
          <cx:pt idx="315">92</cx:pt>
          <cx:pt idx="316">90.900000000000006</cx:pt>
          <cx:pt idx="317">91.700000000000003</cx:pt>
          <cx:pt idx="318">95.400000000000006</cx:pt>
          <cx:pt idx="319">94.599999999999994</cx:pt>
          <cx:pt idx="320">96.700000000000003</cx:pt>
          <cx:pt idx="321">94.700000000000003</cx:pt>
          <cx:pt idx="322">95.5</cx:pt>
          <cx:pt idx="323">95.400000000000006</cx:pt>
          <cx:pt idx="324">96.900000000000006</cx:pt>
          <cx:pt idx="325">93.599999999999994</cx:pt>
          <cx:pt idx="326">94.700000000000003</cx:pt>
          <cx:pt idx="327">96</cx:pt>
          <cx:pt idx="328">91.099999999999994</cx:pt>
          <cx:pt idx="329">93.700000000000003</cx:pt>
          <cx:pt idx="330">94.799999999999997</cx:pt>
          <cx:pt idx="331">92.200000000000003</cx:pt>
          <cx:pt idx="332">95.299999999999997</cx:pt>
          <cx:pt idx="333">95</cx:pt>
          <cx:pt idx="334">93.099999999999994</cx:pt>
          <cx:pt idx="335">93.700000000000003</cx:pt>
          <cx:pt idx="336">96.799999999999997</cx:pt>
          <cx:pt idx="337">98.700000000000003</cx:pt>
          <cx:pt idx="338">93.900000000000006</cx:pt>
          <cx:pt idx="339">95.299999999999997</cx:pt>
          <cx:pt idx="340">92.099999999999994</cx:pt>
          <cx:pt idx="341">98.5</cx:pt>
          <cx:pt idx="342">91.099999999999994</cx:pt>
          <cx:pt idx="343">94.900000000000006</cx:pt>
          <cx:pt idx="344">93.599999999999994</cx:pt>
          <cx:pt idx="345">95.900000000000006</cx:pt>
          <cx:pt idx="346">97.299999999999997</cx:pt>
          <cx:pt idx="347">91.900000000000006</cx:pt>
          <cx:pt idx="348">91.700000000000003</cx:pt>
          <cx:pt idx="349">97.200000000000003</cx:pt>
          <cx:pt idx="350">93.400000000000006</cx:pt>
          <cx:pt idx="351">95.900000000000006</cx:pt>
          <cx:pt idx="352">96.700000000000003</cx:pt>
          <cx:pt idx="353">95.599999999999994</cx:pt>
          <cx:pt idx="354">94.599999999999994</cx:pt>
          <cx:pt idx="355">96</cx:pt>
          <cx:pt idx="356">95.200000000000003</cx:pt>
          <cx:pt idx="357">92.400000000000006</cx:pt>
          <cx:pt idx="358">97.900000000000006</cx:pt>
          <cx:pt idx="359">95.400000000000006</cx:pt>
          <cx:pt idx="360">96.200000000000003</cx:pt>
          <cx:pt idx="361">97.200000000000003</cx:pt>
          <cx:pt idx="362">93.299999999999997</cx:pt>
          <cx:pt idx="363">96.099999999999994</cx:pt>
          <cx:pt idx="364">95.599999999999994</cx:pt>
          <cx:pt idx="365">93.900000000000006</cx:pt>
          <cx:pt idx="366">94.200000000000003</cx:pt>
          <cx:pt idx="367">98.700000000000003</cx:pt>
          <cx:pt idx="368">98</cx:pt>
        </cx:lvl>
      </cx:numDim>
    </cx:data>
  </cx:chartData>
  <cx:chart>
    <cx:title pos="t" align="ctr" overlay="0">
      <cx:tx>
        <cx:txData>
          <cx:v>Maximum Summer Temperatures across Texas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Maximum Summer Temperatures across Texas</a:t>
          </a:r>
        </a:p>
      </cx:txPr>
    </cx:title>
    <cx:plotArea>
      <cx:plotAreaRegion>
        <cx:series layoutId="clusteredColumn" uniqueId="{A1EE6B3E-B6F2-4693-AD14-4D47BD66DD03}">
          <cx:tx>
            <cx:txData>
              <cx:f>TXnorm1!$F$1</cx:f>
              <cx:v>Max</cx:v>
            </cx:txData>
          </cx:tx>
          <cx:dataId val="0"/>
          <cx:layoutPr>
            <cx:binning intervalClosed="r"/>
          </cx:layoutPr>
        </cx:series>
      </cx:plotAreaRegion>
      <cx:axis id="0">
        <cx:catScaling gapWidth="0"/>
        <cx:title>
          <cx:tx>
            <cx:txData>
              <cx:v>Maximum Summer Temperatures by Major City</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Maximum Summer Temperatures by Major City</a:t>
              </a:r>
            </a:p>
          </cx:txPr>
        </cx:title>
        <cx:tickLabels/>
      </cx:axis>
      <cx:axis id="1">
        <cx:valScaling/>
        <cx:title>
          <cx:tx>
            <cx:txData>
              <cx:v>Frequencies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Frequencies</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E65AD3-3D4B-471C-826F-966DB540553B}"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D806C200-309B-4A9F-8990-DEF283111942}">
      <dgm:prSet/>
      <dgm:spPr/>
      <dgm:t>
        <a:bodyPr/>
        <a:lstStyle/>
        <a:p>
          <a:r>
            <a:rPr lang="en-US" dirty="0"/>
            <a:t>Null Hypothesis (N0): There is </a:t>
          </a:r>
          <a:r>
            <a:rPr lang="en-US" b="1" dirty="0"/>
            <a:t>no</a:t>
          </a:r>
          <a:r>
            <a:rPr lang="en-US" dirty="0"/>
            <a:t> notable difference between the maximum summer temperature of Denton, TX and the average maximum summer temperature across the state.</a:t>
          </a:r>
        </a:p>
      </dgm:t>
    </dgm:pt>
    <dgm:pt modelId="{5083BBD1-3A8D-4CD7-8CA7-56038ECE87CF}" type="parTrans" cxnId="{8B602C04-4D31-44FF-A861-732CEE9C2259}">
      <dgm:prSet/>
      <dgm:spPr/>
      <dgm:t>
        <a:bodyPr/>
        <a:lstStyle/>
        <a:p>
          <a:endParaRPr lang="en-US"/>
        </a:p>
      </dgm:t>
    </dgm:pt>
    <dgm:pt modelId="{09422E4D-5B1D-4DA9-963D-D98C38B0C872}" type="sibTrans" cxnId="{8B602C04-4D31-44FF-A861-732CEE9C2259}">
      <dgm:prSet/>
      <dgm:spPr/>
      <dgm:t>
        <a:bodyPr/>
        <a:lstStyle/>
        <a:p>
          <a:endParaRPr lang="en-US"/>
        </a:p>
      </dgm:t>
    </dgm:pt>
    <dgm:pt modelId="{4FC69052-0CA8-4F40-9A8D-92FCCCCBBE42}">
      <dgm:prSet/>
      <dgm:spPr/>
      <dgm:t>
        <a:bodyPr/>
        <a:lstStyle/>
        <a:p>
          <a:r>
            <a:rPr lang="en-US" dirty="0"/>
            <a:t>Alternative Hypothesis (H1): There </a:t>
          </a:r>
          <a:r>
            <a:rPr lang="en-US" b="1" dirty="0"/>
            <a:t>is</a:t>
          </a:r>
          <a:r>
            <a:rPr lang="en-US" dirty="0"/>
            <a:t> a notable difference between the maximum summer temperature of Denton, TX and the average maximum summer temperature across the state.</a:t>
          </a:r>
        </a:p>
      </dgm:t>
    </dgm:pt>
    <dgm:pt modelId="{3DCA907D-9C96-47CD-872D-C7A291349DFA}" type="parTrans" cxnId="{9E389DF8-08ED-405B-BED7-95292CE6F806}">
      <dgm:prSet/>
      <dgm:spPr/>
      <dgm:t>
        <a:bodyPr/>
        <a:lstStyle/>
        <a:p>
          <a:endParaRPr lang="en-US"/>
        </a:p>
      </dgm:t>
    </dgm:pt>
    <dgm:pt modelId="{E17A3024-CDFE-4D1C-8A81-C4FD8E5662FE}" type="sibTrans" cxnId="{9E389DF8-08ED-405B-BED7-95292CE6F806}">
      <dgm:prSet/>
      <dgm:spPr/>
      <dgm:t>
        <a:bodyPr/>
        <a:lstStyle/>
        <a:p>
          <a:endParaRPr lang="en-US"/>
        </a:p>
      </dgm:t>
    </dgm:pt>
    <dgm:pt modelId="{4165AB78-CD8C-412F-9824-10011CF50ACF}" type="pres">
      <dgm:prSet presAssocID="{52E65AD3-3D4B-471C-826F-966DB540553B}" presName="vert0" presStyleCnt="0">
        <dgm:presLayoutVars>
          <dgm:dir/>
          <dgm:animOne val="branch"/>
          <dgm:animLvl val="lvl"/>
        </dgm:presLayoutVars>
      </dgm:prSet>
      <dgm:spPr/>
    </dgm:pt>
    <dgm:pt modelId="{547F1F2A-4256-4909-9F58-D67387B0DDED}" type="pres">
      <dgm:prSet presAssocID="{D806C200-309B-4A9F-8990-DEF283111942}" presName="thickLine" presStyleLbl="alignNode1" presStyleIdx="0" presStyleCnt="2"/>
      <dgm:spPr/>
    </dgm:pt>
    <dgm:pt modelId="{DDC7E18B-3194-4F3C-88C1-C4EF5AB77D11}" type="pres">
      <dgm:prSet presAssocID="{D806C200-309B-4A9F-8990-DEF283111942}" presName="horz1" presStyleCnt="0"/>
      <dgm:spPr/>
    </dgm:pt>
    <dgm:pt modelId="{FBF2EA90-610A-474A-A8EA-E61AF0502815}" type="pres">
      <dgm:prSet presAssocID="{D806C200-309B-4A9F-8990-DEF283111942}" presName="tx1" presStyleLbl="revTx" presStyleIdx="0" presStyleCnt="2"/>
      <dgm:spPr/>
    </dgm:pt>
    <dgm:pt modelId="{84D104D6-DF39-44B1-8327-93BC0AA46301}" type="pres">
      <dgm:prSet presAssocID="{D806C200-309B-4A9F-8990-DEF283111942}" presName="vert1" presStyleCnt="0"/>
      <dgm:spPr/>
    </dgm:pt>
    <dgm:pt modelId="{D4264728-0D3A-4811-A323-84285F3157DC}" type="pres">
      <dgm:prSet presAssocID="{4FC69052-0CA8-4F40-9A8D-92FCCCCBBE42}" presName="thickLine" presStyleLbl="alignNode1" presStyleIdx="1" presStyleCnt="2"/>
      <dgm:spPr/>
    </dgm:pt>
    <dgm:pt modelId="{3221C62A-93F6-43C7-9EE7-0BA808C7E62E}" type="pres">
      <dgm:prSet presAssocID="{4FC69052-0CA8-4F40-9A8D-92FCCCCBBE42}" presName="horz1" presStyleCnt="0"/>
      <dgm:spPr/>
    </dgm:pt>
    <dgm:pt modelId="{410D7D4A-1A93-489E-A8D2-D95ABF3CA4FC}" type="pres">
      <dgm:prSet presAssocID="{4FC69052-0CA8-4F40-9A8D-92FCCCCBBE42}" presName="tx1" presStyleLbl="revTx" presStyleIdx="1" presStyleCnt="2"/>
      <dgm:spPr/>
    </dgm:pt>
    <dgm:pt modelId="{028CFF88-4E45-4BC7-8599-BD8AAF0DBDF9}" type="pres">
      <dgm:prSet presAssocID="{4FC69052-0CA8-4F40-9A8D-92FCCCCBBE42}" presName="vert1" presStyleCnt="0"/>
      <dgm:spPr/>
    </dgm:pt>
  </dgm:ptLst>
  <dgm:cxnLst>
    <dgm:cxn modelId="{8B602C04-4D31-44FF-A861-732CEE9C2259}" srcId="{52E65AD3-3D4B-471C-826F-966DB540553B}" destId="{D806C200-309B-4A9F-8990-DEF283111942}" srcOrd="0" destOrd="0" parTransId="{5083BBD1-3A8D-4CD7-8CA7-56038ECE87CF}" sibTransId="{09422E4D-5B1D-4DA9-963D-D98C38B0C872}"/>
    <dgm:cxn modelId="{6269B428-EB42-451E-820A-3C7DE1338DAA}" type="presOf" srcId="{D806C200-309B-4A9F-8990-DEF283111942}" destId="{FBF2EA90-610A-474A-A8EA-E61AF0502815}" srcOrd="0" destOrd="0" presId="urn:microsoft.com/office/officeart/2008/layout/LinedList"/>
    <dgm:cxn modelId="{397B0DD7-90A7-4ECD-864C-9D5803C72746}" type="presOf" srcId="{4FC69052-0CA8-4F40-9A8D-92FCCCCBBE42}" destId="{410D7D4A-1A93-489E-A8D2-D95ABF3CA4FC}" srcOrd="0" destOrd="0" presId="urn:microsoft.com/office/officeart/2008/layout/LinedList"/>
    <dgm:cxn modelId="{6E8BB5ED-76DD-44EA-9035-98334B32DDFA}" type="presOf" srcId="{52E65AD3-3D4B-471C-826F-966DB540553B}" destId="{4165AB78-CD8C-412F-9824-10011CF50ACF}" srcOrd="0" destOrd="0" presId="urn:microsoft.com/office/officeart/2008/layout/LinedList"/>
    <dgm:cxn modelId="{9E389DF8-08ED-405B-BED7-95292CE6F806}" srcId="{52E65AD3-3D4B-471C-826F-966DB540553B}" destId="{4FC69052-0CA8-4F40-9A8D-92FCCCCBBE42}" srcOrd="1" destOrd="0" parTransId="{3DCA907D-9C96-47CD-872D-C7A291349DFA}" sibTransId="{E17A3024-CDFE-4D1C-8A81-C4FD8E5662FE}"/>
    <dgm:cxn modelId="{3A01550A-E477-488B-AD6A-989C2B6BA6AC}" type="presParOf" srcId="{4165AB78-CD8C-412F-9824-10011CF50ACF}" destId="{547F1F2A-4256-4909-9F58-D67387B0DDED}" srcOrd="0" destOrd="0" presId="urn:microsoft.com/office/officeart/2008/layout/LinedList"/>
    <dgm:cxn modelId="{A8656036-291B-4939-8311-220B9C33A469}" type="presParOf" srcId="{4165AB78-CD8C-412F-9824-10011CF50ACF}" destId="{DDC7E18B-3194-4F3C-88C1-C4EF5AB77D11}" srcOrd="1" destOrd="0" presId="urn:microsoft.com/office/officeart/2008/layout/LinedList"/>
    <dgm:cxn modelId="{76D8CE7B-FFE5-492C-B2D3-6279586703A0}" type="presParOf" srcId="{DDC7E18B-3194-4F3C-88C1-C4EF5AB77D11}" destId="{FBF2EA90-610A-474A-A8EA-E61AF0502815}" srcOrd="0" destOrd="0" presId="urn:microsoft.com/office/officeart/2008/layout/LinedList"/>
    <dgm:cxn modelId="{57D95783-2BF6-420B-B90F-B68784D0CE64}" type="presParOf" srcId="{DDC7E18B-3194-4F3C-88C1-C4EF5AB77D11}" destId="{84D104D6-DF39-44B1-8327-93BC0AA46301}" srcOrd="1" destOrd="0" presId="urn:microsoft.com/office/officeart/2008/layout/LinedList"/>
    <dgm:cxn modelId="{A60CF41F-19A8-435E-9311-FB617C64C388}" type="presParOf" srcId="{4165AB78-CD8C-412F-9824-10011CF50ACF}" destId="{D4264728-0D3A-4811-A323-84285F3157DC}" srcOrd="2" destOrd="0" presId="urn:microsoft.com/office/officeart/2008/layout/LinedList"/>
    <dgm:cxn modelId="{DF3A0E1F-A52B-42A5-9058-194111D5ED9B}" type="presParOf" srcId="{4165AB78-CD8C-412F-9824-10011CF50ACF}" destId="{3221C62A-93F6-43C7-9EE7-0BA808C7E62E}" srcOrd="3" destOrd="0" presId="urn:microsoft.com/office/officeart/2008/layout/LinedList"/>
    <dgm:cxn modelId="{62853D45-0767-4D80-A9F1-79035D0D30DC}" type="presParOf" srcId="{3221C62A-93F6-43C7-9EE7-0BA808C7E62E}" destId="{410D7D4A-1A93-489E-A8D2-D95ABF3CA4FC}" srcOrd="0" destOrd="0" presId="urn:microsoft.com/office/officeart/2008/layout/LinedList"/>
    <dgm:cxn modelId="{CACD3550-35F1-46C5-9E6B-E9154156202D}" type="presParOf" srcId="{3221C62A-93F6-43C7-9EE7-0BA808C7E62E}" destId="{028CFF88-4E45-4BC7-8599-BD8AAF0DBD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F1F2A-4256-4909-9F58-D67387B0DDED}">
      <dsp:nvSpPr>
        <dsp:cNvPr id="0" name=""/>
        <dsp:cNvSpPr/>
      </dsp:nvSpPr>
      <dsp:spPr>
        <a:xfrm>
          <a:off x="0" y="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F2EA90-610A-474A-A8EA-E61AF0502815}">
      <dsp:nvSpPr>
        <dsp:cNvPr id="0" name=""/>
        <dsp:cNvSpPr/>
      </dsp:nvSpPr>
      <dsp:spPr>
        <a:xfrm>
          <a:off x="0" y="0"/>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Null Hypothesis (N0): There is </a:t>
          </a:r>
          <a:r>
            <a:rPr lang="en-US" sz="3000" b="1" kern="1200" dirty="0"/>
            <a:t>no</a:t>
          </a:r>
          <a:r>
            <a:rPr lang="en-US" sz="3000" kern="1200" dirty="0"/>
            <a:t> notable difference between the maximum summer temperature of Denton, TX and the average maximum summer temperature across the state.</a:t>
          </a:r>
        </a:p>
      </dsp:txBody>
      <dsp:txXfrm>
        <a:off x="0" y="0"/>
        <a:ext cx="6291714" cy="2765367"/>
      </dsp:txXfrm>
    </dsp:sp>
    <dsp:sp modelId="{D4264728-0D3A-4811-A323-84285F3157DC}">
      <dsp:nvSpPr>
        <dsp:cNvPr id="0" name=""/>
        <dsp:cNvSpPr/>
      </dsp:nvSpPr>
      <dsp:spPr>
        <a:xfrm>
          <a:off x="0" y="2765367"/>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0D7D4A-1A93-489E-A8D2-D95ABF3CA4FC}">
      <dsp:nvSpPr>
        <dsp:cNvPr id="0" name=""/>
        <dsp:cNvSpPr/>
      </dsp:nvSpPr>
      <dsp:spPr>
        <a:xfrm>
          <a:off x="0" y="2765367"/>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Alternative Hypothesis (H1): There </a:t>
          </a:r>
          <a:r>
            <a:rPr lang="en-US" sz="3000" b="1" kern="1200" dirty="0"/>
            <a:t>is</a:t>
          </a:r>
          <a:r>
            <a:rPr lang="en-US" sz="3000" kern="1200" dirty="0"/>
            <a:t> a notable difference between the maximum summer temperature of Denton, TX and the average maximum summer temperature across the state.</a:t>
          </a:r>
        </a:p>
      </dsp:txBody>
      <dsp:txXfrm>
        <a:off x="0" y="2765367"/>
        <a:ext cx="6291714" cy="27653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3A10-2ADE-4F17-A90F-FD8A8610DC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8F7F3-03E4-4A64-AFFA-2DBC18CC3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38CCDE-BA13-48C0-891C-EB242EE32D8C}"/>
              </a:ext>
            </a:extLst>
          </p:cNvPr>
          <p:cNvSpPr>
            <a:spLocks noGrp="1"/>
          </p:cNvSpPr>
          <p:nvPr>
            <p:ph type="dt" sz="half" idx="10"/>
          </p:nvPr>
        </p:nvSpPr>
        <p:spPr/>
        <p:txBody>
          <a:bodyPr/>
          <a:lstStyle/>
          <a:p>
            <a:fld id="{70ED1F53-092A-46A7-9F77-3C842FF01872}" type="datetimeFigureOut">
              <a:rPr lang="en-US" smtClean="0"/>
              <a:t>5/27/2021</a:t>
            </a:fld>
            <a:endParaRPr lang="en-US"/>
          </a:p>
        </p:txBody>
      </p:sp>
      <p:sp>
        <p:nvSpPr>
          <p:cNvPr id="5" name="Footer Placeholder 4">
            <a:extLst>
              <a:ext uri="{FF2B5EF4-FFF2-40B4-BE49-F238E27FC236}">
                <a16:creationId xmlns:a16="http://schemas.microsoft.com/office/drawing/2014/main" id="{0D6A1507-B1B0-40CA-AC90-C32032205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49DE0-2BDA-487D-B445-1FC90F7A3479}"/>
              </a:ext>
            </a:extLst>
          </p:cNvPr>
          <p:cNvSpPr>
            <a:spLocks noGrp="1"/>
          </p:cNvSpPr>
          <p:nvPr>
            <p:ph type="sldNum" sz="quarter" idx="12"/>
          </p:nvPr>
        </p:nvSpPr>
        <p:spPr/>
        <p:txBody>
          <a:bodyPr/>
          <a:lstStyle/>
          <a:p>
            <a:fld id="{FC23BA80-706B-4C2E-9E0E-6E617BDA49E9}" type="slidenum">
              <a:rPr lang="en-US" smtClean="0"/>
              <a:t>‹#›</a:t>
            </a:fld>
            <a:endParaRPr lang="en-US"/>
          </a:p>
        </p:txBody>
      </p:sp>
    </p:spTree>
    <p:extLst>
      <p:ext uri="{BB962C8B-B14F-4D97-AF65-F5344CB8AC3E}">
        <p14:creationId xmlns:p14="http://schemas.microsoft.com/office/powerpoint/2010/main" val="60228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6C59-5C0F-405D-90DA-82477E8FFB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083977-33FE-4BAE-A3A6-26E6EE9656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0AADC-B1DA-46CA-87D5-60177278A088}"/>
              </a:ext>
            </a:extLst>
          </p:cNvPr>
          <p:cNvSpPr>
            <a:spLocks noGrp="1"/>
          </p:cNvSpPr>
          <p:nvPr>
            <p:ph type="dt" sz="half" idx="10"/>
          </p:nvPr>
        </p:nvSpPr>
        <p:spPr/>
        <p:txBody>
          <a:bodyPr/>
          <a:lstStyle/>
          <a:p>
            <a:fld id="{70ED1F53-092A-46A7-9F77-3C842FF01872}" type="datetimeFigureOut">
              <a:rPr lang="en-US" smtClean="0"/>
              <a:t>5/27/2021</a:t>
            </a:fld>
            <a:endParaRPr lang="en-US"/>
          </a:p>
        </p:txBody>
      </p:sp>
      <p:sp>
        <p:nvSpPr>
          <p:cNvPr id="5" name="Footer Placeholder 4">
            <a:extLst>
              <a:ext uri="{FF2B5EF4-FFF2-40B4-BE49-F238E27FC236}">
                <a16:creationId xmlns:a16="http://schemas.microsoft.com/office/drawing/2014/main" id="{D830D3D0-B583-4ED0-B3AC-EC49F718D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556BF-2444-490C-B506-FD09B647FDCE}"/>
              </a:ext>
            </a:extLst>
          </p:cNvPr>
          <p:cNvSpPr>
            <a:spLocks noGrp="1"/>
          </p:cNvSpPr>
          <p:nvPr>
            <p:ph type="sldNum" sz="quarter" idx="12"/>
          </p:nvPr>
        </p:nvSpPr>
        <p:spPr/>
        <p:txBody>
          <a:bodyPr/>
          <a:lstStyle/>
          <a:p>
            <a:fld id="{FC23BA80-706B-4C2E-9E0E-6E617BDA49E9}" type="slidenum">
              <a:rPr lang="en-US" smtClean="0"/>
              <a:t>‹#›</a:t>
            </a:fld>
            <a:endParaRPr lang="en-US"/>
          </a:p>
        </p:txBody>
      </p:sp>
    </p:spTree>
    <p:extLst>
      <p:ext uri="{BB962C8B-B14F-4D97-AF65-F5344CB8AC3E}">
        <p14:creationId xmlns:p14="http://schemas.microsoft.com/office/powerpoint/2010/main" val="177184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68ABA1-2AB6-4C22-B34B-F011DF6401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BCA288-9BB9-4910-BDAD-304C107237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CC37C-5778-4B14-8A66-84D5DB887700}"/>
              </a:ext>
            </a:extLst>
          </p:cNvPr>
          <p:cNvSpPr>
            <a:spLocks noGrp="1"/>
          </p:cNvSpPr>
          <p:nvPr>
            <p:ph type="dt" sz="half" idx="10"/>
          </p:nvPr>
        </p:nvSpPr>
        <p:spPr/>
        <p:txBody>
          <a:bodyPr/>
          <a:lstStyle/>
          <a:p>
            <a:fld id="{70ED1F53-092A-46A7-9F77-3C842FF01872}" type="datetimeFigureOut">
              <a:rPr lang="en-US" smtClean="0"/>
              <a:t>5/27/2021</a:t>
            </a:fld>
            <a:endParaRPr lang="en-US"/>
          </a:p>
        </p:txBody>
      </p:sp>
      <p:sp>
        <p:nvSpPr>
          <p:cNvPr id="5" name="Footer Placeholder 4">
            <a:extLst>
              <a:ext uri="{FF2B5EF4-FFF2-40B4-BE49-F238E27FC236}">
                <a16:creationId xmlns:a16="http://schemas.microsoft.com/office/drawing/2014/main" id="{CCA6ECD6-61FE-4DD4-B952-18A4C8B07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D9772-25C9-438C-9901-8A44CFD69191}"/>
              </a:ext>
            </a:extLst>
          </p:cNvPr>
          <p:cNvSpPr>
            <a:spLocks noGrp="1"/>
          </p:cNvSpPr>
          <p:nvPr>
            <p:ph type="sldNum" sz="quarter" idx="12"/>
          </p:nvPr>
        </p:nvSpPr>
        <p:spPr/>
        <p:txBody>
          <a:bodyPr/>
          <a:lstStyle/>
          <a:p>
            <a:fld id="{FC23BA80-706B-4C2E-9E0E-6E617BDA49E9}" type="slidenum">
              <a:rPr lang="en-US" smtClean="0"/>
              <a:t>‹#›</a:t>
            </a:fld>
            <a:endParaRPr lang="en-US"/>
          </a:p>
        </p:txBody>
      </p:sp>
    </p:spTree>
    <p:extLst>
      <p:ext uri="{BB962C8B-B14F-4D97-AF65-F5344CB8AC3E}">
        <p14:creationId xmlns:p14="http://schemas.microsoft.com/office/powerpoint/2010/main" val="64321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6944-976F-485C-9358-AAE387ABA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C07A6-149E-435E-AE5E-885E5C3E9E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34AA7-F0A5-4DF9-83B8-040202B0A0A5}"/>
              </a:ext>
            </a:extLst>
          </p:cNvPr>
          <p:cNvSpPr>
            <a:spLocks noGrp="1"/>
          </p:cNvSpPr>
          <p:nvPr>
            <p:ph type="dt" sz="half" idx="10"/>
          </p:nvPr>
        </p:nvSpPr>
        <p:spPr/>
        <p:txBody>
          <a:bodyPr/>
          <a:lstStyle/>
          <a:p>
            <a:fld id="{70ED1F53-092A-46A7-9F77-3C842FF01872}" type="datetimeFigureOut">
              <a:rPr lang="en-US" smtClean="0"/>
              <a:t>5/27/2021</a:t>
            </a:fld>
            <a:endParaRPr lang="en-US"/>
          </a:p>
        </p:txBody>
      </p:sp>
      <p:sp>
        <p:nvSpPr>
          <p:cNvPr id="5" name="Footer Placeholder 4">
            <a:extLst>
              <a:ext uri="{FF2B5EF4-FFF2-40B4-BE49-F238E27FC236}">
                <a16:creationId xmlns:a16="http://schemas.microsoft.com/office/drawing/2014/main" id="{06D52A22-9536-4366-95D3-89979B7A5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3DC80-0BB8-4F74-972E-8FCD34DB0C91}"/>
              </a:ext>
            </a:extLst>
          </p:cNvPr>
          <p:cNvSpPr>
            <a:spLocks noGrp="1"/>
          </p:cNvSpPr>
          <p:nvPr>
            <p:ph type="sldNum" sz="quarter" idx="12"/>
          </p:nvPr>
        </p:nvSpPr>
        <p:spPr/>
        <p:txBody>
          <a:bodyPr/>
          <a:lstStyle/>
          <a:p>
            <a:fld id="{FC23BA80-706B-4C2E-9E0E-6E617BDA49E9}" type="slidenum">
              <a:rPr lang="en-US" smtClean="0"/>
              <a:t>‹#›</a:t>
            </a:fld>
            <a:endParaRPr lang="en-US"/>
          </a:p>
        </p:txBody>
      </p:sp>
    </p:spTree>
    <p:extLst>
      <p:ext uri="{BB962C8B-B14F-4D97-AF65-F5344CB8AC3E}">
        <p14:creationId xmlns:p14="http://schemas.microsoft.com/office/powerpoint/2010/main" val="392678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A647-DB6A-4559-A485-D748DAF924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D424EA-CB08-4BAA-9074-10F0FCFEBF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D35A1F-27EC-4EEE-93BD-1AD9371D4A2A}"/>
              </a:ext>
            </a:extLst>
          </p:cNvPr>
          <p:cNvSpPr>
            <a:spLocks noGrp="1"/>
          </p:cNvSpPr>
          <p:nvPr>
            <p:ph type="dt" sz="half" idx="10"/>
          </p:nvPr>
        </p:nvSpPr>
        <p:spPr/>
        <p:txBody>
          <a:bodyPr/>
          <a:lstStyle/>
          <a:p>
            <a:fld id="{70ED1F53-092A-46A7-9F77-3C842FF01872}" type="datetimeFigureOut">
              <a:rPr lang="en-US" smtClean="0"/>
              <a:t>5/27/2021</a:t>
            </a:fld>
            <a:endParaRPr lang="en-US"/>
          </a:p>
        </p:txBody>
      </p:sp>
      <p:sp>
        <p:nvSpPr>
          <p:cNvPr id="5" name="Footer Placeholder 4">
            <a:extLst>
              <a:ext uri="{FF2B5EF4-FFF2-40B4-BE49-F238E27FC236}">
                <a16:creationId xmlns:a16="http://schemas.microsoft.com/office/drawing/2014/main" id="{C316C539-6A6F-4A0A-8394-47E4A386F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BB3F2E-5F58-4300-9D59-1D90DDEE5259}"/>
              </a:ext>
            </a:extLst>
          </p:cNvPr>
          <p:cNvSpPr>
            <a:spLocks noGrp="1"/>
          </p:cNvSpPr>
          <p:nvPr>
            <p:ph type="sldNum" sz="quarter" idx="12"/>
          </p:nvPr>
        </p:nvSpPr>
        <p:spPr/>
        <p:txBody>
          <a:bodyPr/>
          <a:lstStyle/>
          <a:p>
            <a:fld id="{FC23BA80-706B-4C2E-9E0E-6E617BDA49E9}" type="slidenum">
              <a:rPr lang="en-US" smtClean="0"/>
              <a:t>‹#›</a:t>
            </a:fld>
            <a:endParaRPr lang="en-US"/>
          </a:p>
        </p:txBody>
      </p:sp>
    </p:spTree>
    <p:extLst>
      <p:ext uri="{BB962C8B-B14F-4D97-AF65-F5344CB8AC3E}">
        <p14:creationId xmlns:p14="http://schemas.microsoft.com/office/powerpoint/2010/main" val="406923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C1DD-4310-4214-B1C0-5F9B60FB6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0BB3D-A5F6-4E82-AC71-366DE4FFC4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E0BD46-C8A6-4E20-BFAA-07809D2EF6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4D0DB-FC5D-4C2F-9804-84811B65C09F}"/>
              </a:ext>
            </a:extLst>
          </p:cNvPr>
          <p:cNvSpPr>
            <a:spLocks noGrp="1"/>
          </p:cNvSpPr>
          <p:nvPr>
            <p:ph type="dt" sz="half" idx="10"/>
          </p:nvPr>
        </p:nvSpPr>
        <p:spPr/>
        <p:txBody>
          <a:bodyPr/>
          <a:lstStyle/>
          <a:p>
            <a:fld id="{70ED1F53-092A-46A7-9F77-3C842FF01872}" type="datetimeFigureOut">
              <a:rPr lang="en-US" smtClean="0"/>
              <a:t>5/27/2021</a:t>
            </a:fld>
            <a:endParaRPr lang="en-US"/>
          </a:p>
        </p:txBody>
      </p:sp>
      <p:sp>
        <p:nvSpPr>
          <p:cNvPr id="6" name="Footer Placeholder 5">
            <a:extLst>
              <a:ext uri="{FF2B5EF4-FFF2-40B4-BE49-F238E27FC236}">
                <a16:creationId xmlns:a16="http://schemas.microsoft.com/office/drawing/2014/main" id="{79DA3A8C-2DAB-47BD-B697-080B91B806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10CEB3-D67D-40FA-A546-BD0676670AF4}"/>
              </a:ext>
            </a:extLst>
          </p:cNvPr>
          <p:cNvSpPr>
            <a:spLocks noGrp="1"/>
          </p:cNvSpPr>
          <p:nvPr>
            <p:ph type="sldNum" sz="quarter" idx="12"/>
          </p:nvPr>
        </p:nvSpPr>
        <p:spPr/>
        <p:txBody>
          <a:bodyPr/>
          <a:lstStyle/>
          <a:p>
            <a:fld id="{FC23BA80-706B-4C2E-9E0E-6E617BDA49E9}" type="slidenum">
              <a:rPr lang="en-US" smtClean="0"/>
              <a:t>‹#›</a:t>
            </a:fld>
            <a:endParaRPr lang="en-US"/>
          </a:p>
        </p:txBody>
      </p:sp>
    </p:spTree>
    <p:extLst>
      <p:ext uri="{BB962C8B-B14F-4D97-AF65-F5344CB8AC3E}">
        <p14:creationId xmlns:p14="http://schemas.microsoft.com/office/powerpoint/2010/main" val="4040267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034B-FE2F-4AAE-9252-9EC1F50216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5C2FA2-5385-430D-8493-3A0A38607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000153-8530-4163-9F4D-5D4895258D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9D0D3D-2F71-4C74-B3EC-7F7780F50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9DF6C-F172-449A-8826-6171D0F8EE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991CB9-2268-4B65-945C-032960ABCE7D}"/>
              </a:ext>
            </a:extLst>
          </p:cNvPr>
          <p:cNvSpPr>
            <a:spLocks noGrp="1"/>
          </p:cNvSpPr>
          <p:nvPr>
            <p:ph type="dt" sz="half" idx="10"/>
          </p:nvPr>
        </p:nvSpPr>
        <p:spPr/>
        <p:txBody>
          <a:bodyPr/>
          <a:lstStyle/>
          <a:p>
            <a:fld id="{70ED1F53-092A-46A7-9F77-3C842FF01872}" type="datetimeFigureOut">
              <a:rPr lang="en-US" smtClean="0"/>
              <a:t>5/27/2021</a:t>
            </a:fld>
            <a:endParaRPr lang="en-US"/>
          </a:p>
        </p:txBody>
      </p:sp>
      <p:sp>
        <p:nvSpPr>
          <p:cNvPr id="8" name="Footer Placeholder 7">
            <a:extLst>
              <a:ext uri="{FF2B5EF4-FFF2-40B4-BE49-F238E27FC236}">
                <a16:creationId xmlns:a16="http://schemas.microsoft.com/office/drawing/2014/main" id="{64506EC4-594F-4A3B-8A23-1D282DCBB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4E93B-9BDC-43D6-B941-CCDA2EBB6E11}"/>
              </a:ext>
            </a:extLst>
          </p:cNvPr>
          <p:cNvSpPr>
            <a:spLocks noGrp="1"/>
          </p:cNvSpPr>
          <p:nvPr>
            <p:ph type="sldNum" sz="quarter" idx="12"/>
          </p:nvPr>
        </p:nvSpPr>
        <p:spPr/>
        <p:txBody>
          <a:bodyPr/>
          <a:lstStyle/>
          <a:p>
            <a:fld id="{FC23BA80-706B-4C2E-9E0E-6E617BDA49E9}" type="slidenum">
              <a:rPr lang="en-US" smtClean="0"/>
              <a:t>‹#›</a:t>
            </a:fld>
            <a:endParaRPr lang="en-US"/>
          </a:p>
        </p:txBody>
      </p:sp>
    </p:spTree>
    <p:extLst>
      <p:ext uri="{BB962C8B-B14F-4D97-AF65-F5344CB8AC3E}">
        <p14:creationId xmlns:p14="http://schemas.microsoft.com/office/powerpoint/2010/main" val="254351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B7F9-57B5-420C-ABDE-6C15B5F23A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CEA5F5-3205-4924-9550-2110DC935D3E}"/>
              </a:ext>
            </a:extLst>
          </p:cNvPr>
          <p:cNvSpPr>
            <a:spLocks noGrp="1"/>
          </p:cNvSpPr>
          <p:nvPr>
            <p:ph type="dt" sz="half" idx="10"/>
          </p:nvPr>
        </p:nvSpPr>
        <p:spPr/>
        <p:txBody>
          <a:bodyPr/>
          <a:lstStyle/>
          <a:p>
            <a:fld id="{70ED1F53-092A-46A7-9F77-3C842FF01872}" type="datetimeFigureOut">
              <a:rPr lang="en-US" smtClean="0"/>
              <a:t>5/27/2021</a:t>
            </a:fld>
            <a:endParaRPr lang="en-US"/>
          </a:p>
        </p:txBody>
      </p:sp>
      <p:sp>
        <p:nvSpPr>
          <p:cNvPr id="4" name="Footer Placeholder 3">
            <a:extLst>
              <a:ext uri="{FF2B5EF4-FFF2-40B4-BE49-F238E27FC236}">
                <a16:creationId xmlns:a16="http://schemas.microsoft.com/office/drawing/2014/main" id="{4945B3D8-0DB2-4E10-83BC-01545BC14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9EFDD-A397-4B78-BB13-EADCE544B835}"/>
              </a:ext>
            </a:extLst>
          </p:cNvPr>
          <p:cNvSpPr>
            <a:spLocks noGrp="1"/>
          </p:cNvSpPr>
          <p:nvPr>
            <p:ph type="sldNum" sz="quarter" idx="12"/>
          </p:nvPr>
        </p:nvSpPr>
        <p:spPr/>
        <p:txBody>
          <a:bodyPr/>
          <a:lstStyle/>
          <a:p>
            <a:fld id="{FC23BA80-706B-4C2E-9E0E-6E617BDA49E9}" type="slidenum">
              <a:rPr lang="en-US" smtClean="0"/>
              <a:t>‹#›</a:t>
            </a:fld>
            <a:endParaRPr lang="en-US"/>
          </a:p>
        </p:txBody>
      </p:sp>
    </p:spTree>
    <p:extLst>
      <p:ext uri="{BB962C8B-B14F-4D97-AF65-F5344CB8AC3E}">
        <p14:creationId xmlns:p14="http://schemas.microsoft.com/office/powerpoint/2010/main" val="76722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956A4B-0EA7-4B05-BA94-73EAE82C19F7}"/>
              </a:ext>
            </a:extLst>
          </p:cNvPr>
          <p:cNvSpPr>
            <a:spLocks noGrp="1"/>
          </p:cNvSpPr>
          <p:nvPr>
            <p:ph type="dt" sz="half" idx="10"/>
          </p:nvPr>
        </p:nvSpPr>
        <p:spPr/>
        <p:txBody>
          <a:bodyPr/>
          <a:lstStyle/>
          <a:p>
            <a:fld id="{70ED1F53-092A-46A7-9F77-3C842FF01872}" type="datetimeFigureOut">
              <a:rPr lang="en-US" smtClean="0"/>
              <a:t>5/27/2021</a:t>
            </a:fld>
            <a:endParaRPr lang="en-US"/>
          </a:p>
        </p:txBody>
      </p:sp>
      <p:sp>
        <p:nvSpPr>
          <p:cNvPr id="3" name="Footer Placeholder 2">
            <a:extLst>
              <a:ext uri="{FF2B5EF4-FFF2-40B4-BE49-F238E27FC236}">
                <a16:creationId xmlns:a16="http://schemas.microsoft.com/office/drawing/2014/main" id="{C85106A3-74C3-4F75-B98B-DBC7516F08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84D833-6E06-4D63-9489-9B62EDB4A0EC}"/>
              </a:ext>
            </a:extLst>
          </p:cNvPr>
          <p:cNvSpPr>
            <a:spLocks noGrp="1"/>
          </p:cNvSpPr>
          <p:nvPr>
            <p:ph type="sldNum" sz="quarter" idx="12"/>
          </p:nvPr>
        </p:nvSpPr>
        <p:spPr/>
        <p:txBody>
          <a:bodyPr/>
          <a:lstStyle/>
          <a:p>
            <a:fld id="{FC23BA80-706B-4C2E-9E0E-6E617BDA49E9}" type="slidenum">
              <a:rPr lang="en-US" smtClean="0"/>
              <a:t>‹#›</a:t>
            </a:fld>
            <a:endParaRPr lang="en-US"/>
          </a:p>
        </p:txBody>
      </p:sp>
    </p:spTree>
    <p:extLst>
      <p:ext uri="{BB962C8B-B14F-4D97-AF65-F5344CB8AC3E}">
        <p14:creationId xmlns:p14="http://schemas.microsoft.com/office/powerpoint/2010/main" val="130615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C651-88D9-4E24-A813-07E705784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9EDFE3-6DBD-407B-BFB0-67E10A6BCA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39C734-1B12-4519-9F65-3B499BE7C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9FACE-1A4C-471D-8F2C-A4131A915743}"/>
              </a:ext>
            </a:extLst>
          </p:cNvPr>
          <p:cNvSpPr>
            <a:spLocks noGrp="1"/>
          </p:cNvSpPr>
          <p:nvPr>
            <p:ph type="dt" sz="half" idx="10"/>
          </p:nvPr>
        </p:nvSpPr>
        <p:spPr/>
        <p:txBody>
          <a:bodyPr/>
          <a:lstStyle/>
          <a:p>
            <a:fld id="{70ED1F53-092A-46A7-9F77-3C842FF01872}" type="datetimeFigureOut">
              <a:rPr lang="en-US" smtClean="0"/>
              <a:t>5/27/2021</a:t>
            </a:fld>
            <a:endParaRPr lang="en-US"/>
          </a:p>
        </p:txBody>
      </p:sp>
      <p:sp>
        <p:nvSpPr>
          <p:cNvPr id="6" name="Footer Placeholder 5">
            <a:extLst>
              <a:ext uri="{FF2B5EF4-FFF2-40B4-BE49-F238E27FC236}">
                <a16:creationId xmlns:a16="http://schemas.microsoft.com/office/drawing/2014/main" id="{55D6357E-C23C-4473-9E05-45A2CB373C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583D4-EFDA-4127-9620-315B0AFA369F}"/>
              </a:ext>
            </a:extLst>
          </p:cNvPr>
          <p:cNvSpPr>
            <a:spLocks noGrp="1"/>
          </p:cNvSpPr>
          <p:nvPr>
            <p:ph type="sldNum" sz="quarter" idx="12"/>
          </p:nvPr>
        </p:nvSpPr>
        <p:spPr/>
        <p:txBody>
          <a:bodyPr/>
          <a:lstStyle/>
          <a:p>
            <a:fld id="{FC23BA80-706B-4C2E-9E0E-6E617BDA49E9}" type="slidenum">
              <a:rPr lang="en-US" smtClean="0"/>
              <a:t>‹#›</a:t>
            </a:fld>
            <a:endParaRPr lang="en-US"/>
          </a:p>
        </p:txBody>
      </p:sp>
    </p:spTree>
    <p:extLst>
      <p:ext uri="{BB962C8B-B14F-4D97-AF65-F5344CB8AC3E}">
        <p14:creationId xmlns:p14="http://schemas.microsoft.com/office/powerpoint/2010/main" val="391622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8FD2-AE25-48B2-AF42-DFDAE6260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D65593-908D-4D6E-9A4B-051CCF851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00F680-1534-443F-A90C-A95168228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81D02-E445-44DA-B550-D9EAB621D208}"/>
              </a:ext>
            </a:extLst>
          </p:cNvPr>
          <p:cNvSpPr>
            <a:spLocks noGrp="1"/>
          </p:cNvSpPr>
          <p:nvPr>
            <p:ph type="dt" sz="half" idx="10"/>
          </p:nvPr>
        </p:nvSpPr>
        <p:spPr/>
        <p:txBody>
          <a:bodyPr/>
          <a:lstStyle/>
          <a:p>
            <a:fld id="{70ED1F53-092A-46A7-9F77-3C842FF01872}" type="datetimeFigureOut">
              <a:rPr lang="en-US" smtClean="0"/>
              <a:t>5/27/2021</a:t>
            </a:fld>
            <a:endParaRPr lang="en-US"/>
          </a:p>
        </p:txBody>
      </p:sp>
      <p:sp>
        <p:nvSpPr>
          <p:cNvPr id="6" name="Footer Placeholder 5">
            <a:extLst>
              <a:ext uri="{FF2B5EF4-FFF2-40B4-BE49-F238E27FC236}">
                <a16:creationId xmlns:a16="http://schemas.microsoft.com/office/drawing/2014/main" id="{15D590DD-D44D-4276-85E7-725FFCF1A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274B9-E747-4BA7-B572-EB8D6560C4C3}"/>
              </a:ext>
            </a:extLst>
          </p:cNvPr>
          <p:cNvSpPr>
            <a:spLocks noGrp="1"/>
          </p:cNvSpPr>
          <p:nvPr>
            <p:ph type="sldNum" sz="quarter" idx="12"/>
          </p:nvPr>
        </p:nvSpPr>
        <p:spPr/>
        <p:txBody>
          <a:bodyPr/>
          <a:lstStyle/>
          <a:p>
            <a:fld id="{FC23BA80-706B-4C2E-9E0E-6E617BDA49E9}" type="slidenum">
              <a:rPr lang="en-US" smtClean="0"/>
              <a:t>‹#›</a:t>
            </a:fld>
            <a:endParaRPr lang="en-US"/>
          </a:p>
        </p:txBody>
      </p:sp>
    </p:spTree>
    <p:extLst>
      <p:ext uri="{BB962C8B-B14F-4D97-AF65-F5344CB8AC3E}">
        <p14:creationId xmlns:p14="http://schemas.microsoft.com/office/powerpoint/2010/main" val="341411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BF23F-CAE3-4164-BC2A-8996CB56D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F87CB4-2132-417C-89D1-8D8F1BAA82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675BB-A543-43FB-A35E-422D70F6DE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D1F53-092A-46A7-9F77-3C842FF01872}" type="datetimeFigureOut">
              <a:rPr lang="en-US" smtClean="0"/>
              <a:t>5/27/2021</a:t>
            </a:fld>
            <a:endParaRPr lang="en-US"/>
          </a:p>
        </p:txBody>
      </p:sp>
      <p:sp>
        <p:nvSpPr>
          <p:cNvPr id="5" name="Footer Placeholder 4">
            <a:extLst>
              <a:ext uri="{FF2B5EF4-FFF2-40B4-BE49-F238E27FC236}">
                <a16:creationId xmlns:a16="http://schemas.microsoft.com/office/drawing/2014/main" id="{B842FB36-5487-40FF-A588-E17C42A8D7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7FA72D-3D5A-4E6C-8F6C-27516911DC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3BA80-706B-4C2E-9E0E-6E617BDA49E9}" type="slidenum">
              <a:rPr lang="en-US" smtClean="0"/>
              <a:t>‹#›</a:t>
            </a:fld>
            <a:endParaRPr lang="en-US"/>
          </a:p>
        </p:txBody>
      </p:sp>
    </p:spTree>
    <p:extLst>
      <p:ext uri="{BB962C8B-B14F-4D97-AF65-F5344CB8AC3E}">
        <p14:creationId xmlns:p14="http://schemas.microsoft.com/office/powerpoint/2010/main" val="249104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1">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5912DEC-EFC2-4A22-94CB-376AACE4D9FC}"/>
              </a:ext>
            </a:extLst>
          </p:cNvPr>
          <p:cNvSpPr>
            <a:spLocks noGrp="1"/>
          </p:cNvSpPr>
          <p:nvPr>
            <p:ph type="ctrTitle"/>
          </p:nvPr>
        </p:nvSpPr>
        <p:spPr>
          <a:xfrm>
            <a:off x="1256275" y="2271449"/>
            <a:ext cx="9679449" cy="2847058"/>
          </a:xfrm>
        </p:spPr>
        <p:txBody>
          <a:bodyPr anchor="b">
            <a:normAutofit/>
          </a:bodyPr>
          <a:lstStyle/>
          <a:p>
            <a:pPr algn="l"/>
            <a:r>
              <a:rPr lang="en-US" sz="8000">
                <a:solidFill>
                  <a:srgbClr val="FFFFFF"/>
                </a:solidFill>
              </a:rPr>
              <a:t>Scenario 2 – Texas Temperatures</a:t>
            </a:r>
          </a:p>
        </p:txBody>
      </p:sp>
      <p:sp>
        <p:nvSpPr>
          <p:cNvPr id="3" name="Subtitle 2">
            <a:extLst>
              <a:ext uri="{FF2B5EF4-FFF2-40B4-BE49-F238E27FC236}">
                <a16:creationId xmlns:a16="http://schemas.microsoft.com/office/drawing/2014/main" id="{CB4C0836-BB6E-442B-9F8C-01494D8D5182}"/>
              </a:ext>
            </a:extLst>
          </p:cNvPr>
          <p:cNvSpPr>
            <a:spLocks noGrp="1"/>
          </p:cNvSpPr>
          <p:nvPr>
            <p:ph type="subTitle" idx="1"/>
          </p:nvPr>
        </p:nvSpPr>
        <p:spPr>
          <a:xfrm>
            <a:off x="1256275" y="5098254"/>
            <a:ext cx="9679449" cy="750259"/>
          </a:xfrm>
        </p:spPr>
        <p:txBody>
          <a:bodyPr anchor="ctr">
            <a:normAutofit/>
          </a:bodyPr>
          <a:lstStyle/>
          <a:p>
            <a:pPr algn="l"/>
            <a:r>
              <a:rPr lang="en-US" sz="2000">
                <a:solidFill>
                  <a:srgbClr val="FFFFFF"/>
                </a:solidFill>
              </a:rPr>
              <a:t>Alberta “Albi” Kovatcheva</a:t>
            </a:r>
          </a:p>
        </p:txBody>
      </p:sp>
      <p:cxnSp>
        <p:nvCxnSpPr>
          <p:cNvPr id="41" name="Straight Connector 3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14960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42">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4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C4DC601B-4A30-43F2-A133-6F1701991A2F}"/>
              </a:ext>
            </a:extLst>
          </p:cNvPr>
          <p:cNvSpPr>
            <a:spLocks noGrp="1"/>
          </p:cNvSpPr>
          <p:nvPr>
            <p:ph type="title"/>
          </p:nvPr>
        </p:nvSpPr>
        <p:spPr>
          <a:xfrm>
            <a:off x="1171074" y="1396686"/>
            <a:ext cx="3240506" cy="4064628"/>
          </a:xfrm>
        </p:spPr>
        <p:txBody>
          <a:bodyPr>
            <a:normAutofit/>
          </a:bodyPr>
          <a:lstStyle/>
          <a:p>
            <a:r>
              <a:rPr lang="en-US">
                <a:solidFill>
                  <a:srgbClr val="FFFFFF"/>
                </a:solidFill>
              </a:rPr>
              <a:t>Scenario</a:t>
            </a:r>
          </a:p>
        </p:txBody>
      </p:sp>
      <p:sp>
        <p:nvSpPr>
          <p:cNvPr id="61" name="Arc 4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2" name="Oval 4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3502F083-1950-4612-8DDA-C73B9F402974}"/>
              </a:ext>
            </a:extLst>
          </p:cNvPr>
          <p:cNvSpPr>
            <a:spLocks noGrp="1"/>
          </p:cNvSpPr>
          <p:nvPr>
            <p:ph idx="1"/>
          </p:nvPr>
        </p:nvSpPr>
        <p:spPr>
          <a:xfrm>
            <a:off x="5370153" y="1526033"/>
            <a:ext cx="5536397" cy="3935281"/>
          </a:xfrm>
        </p:spPr>
        <p:txBody>
          <a:bodyPr>
            <a:normAutofit/>
          </a:bodyPr>
          <a:lstStyle/>
          <a:p>
            <a:r>
              <a:rPr lang="en-US" dirty="0"/>
              <a:t>A meteorologist measures the highest temperature of every major city in Texas on one of the hottest days in the summer, as shown in this dataset. He then wants to know how the highest temperature in Denton compares to the entire population.</a:t>
            </a:r>
          </a:p>
        </p:txBody>
      </p:sp>
    </p:spTree>
    <p:extLst>
      <p:ext uri="{BB962C8B-B14F-4D97-AF65-F5344CB8AC3E}">
        <p14:creationId xmlns:p14="http://schemas.microsoft.com/office/powerpoint/2010/main" val="313162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17FC9-514F-4311-BA4A-4B8E65F9D151}"/>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Hypothesis Testing</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028B767-94FB-4FCC-A1C1-283AE69C22D2}"/>
              </a:ext>
            </a:extLst>
          </p:cNvPr>
          <p:cNvSpPr>
            <a:spLocks noGrp="1"/>
          </p:cNvSpPr>
          <p:nvPr>
            <p:ph idx="1"/>
          </p:nvPr>
        </p:nvSpPr>
        <p:spPr>
          <a:xfrm>
            <a:off x="6297233" y="518400"/>
            <a:ext cx="4771607" cy="5837949"/>
          </a:xfrm>
        </p:spPr>
        <p:txBody>
          <a:bodyPr anchor="ctr">
            <a:normAutofit/>
          </a:bodyPr>
          <a:lstStyle/>
          <a:p>
            <a:r>
              <a:rPr lang="en-US" sz="2000" dirty="0">
                <a:solidFill>
                  <a:schemeClr val="tx1">
                    <a:alpha val="80000"/>
                  </a:schemeClr>
                </a:solidFill>
              </a:rPr>
              <a:t>For this scenario, I conducted a </a:t>
            </a:r>
            <a:r>
              <a:rPr lang="en-US" sz="2000" b="1" dirty="0">
                <a:solidFill>
                  <a:schemeClr val="tx1">
                    <a:alpha val="80000"/>
                  </a:schemeClr>
                </a:solidFill>
              </a:rPr>
              <a:t>single sample t-test</a:t>
            </a:r>
            <a:r>
              <a:rPr lang="en-US" sz="2000" dirty="0">
                <a:solidFill>
                  <a:schemeClr val="tx1">
                    <a:alpha val="80000"/>
                  </a:schemeClr>
                </a:solidFill>
              </a:rPr>
              <a:t>, because the meteorologist wants to compare the maximum summer temperature of Denton, TX to the average maximum summer temperature across the state.</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1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D2F402B2-6B03-4EA0-95D0-72086F8C169F}"/>
              </a:ext>
            </a:extLst>
          </p:cNvPr>
          <p:cNvSpPr>
            <a:spLocks noGrp="1"/>
          </p:cNvSpPr>
          <p:nvPr>
            <p:ph type="title"/>
          </p:nvPr>
        </p:nvSpPr>
        <p:spPr>
          <a:xfrm>
            <a:off x="838200" y="643467"/>
            <a:ext cx="2951205" cy="5571066"/>
          </a:xfrm>
        </p:spPr>
        <p:txBody>
          <a:bodyPr>
            <a:normAutofit/>
          </a:bodyPr>
          <a:lstStyle/>
          <a:p>
            <a:r>
              <a:rPr lang="en-US">
                <a:solidFill>
                  <a:srgbClr val="FFFFFF"/>
                </a:solidFill>
              </a:rPr>
              <a:t>Hypotheses</a:t>
            </a:r>
          </a:p>
        </p:txBody>
      </p:sp>
      <p:graphicFrame>
        <p:nvGraphicFramePr>
          <p:cNvPr id="5" name="Content Placeholder 2">
            <a:extLst>
              <a:ext uri="{FF2B5EF4-FFF2-40B4-BE49-F238E27FC236}">
                <a16:creationId xmlns:a16="http://schemas.microsoft.com/office/drawing/2014/main" id="{D25D0C1B-893E-467D-B45C-8323B6D71BC3}"/>
              </a:ext>
            </a:extLst>
          </p:cNvPr>
          <p:cNvGraphicFramePr>
            <a:graphicFrameLocks noGrp="1"/>
          </p:cNvGraphicFramePr>
          <p:nvPr>
            <p:ph idx="1"/>
            <p:extLst>
              <p:ext uri="{D42A27DB-BD31-4B8C-83A1-F6EECF244321}">
                <p14:modId xmlns:p14="http://schemas.microsoft.com/office/powerpoint/2010/main" val="290624942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873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8DB4C-FDE3-44A6-8A42-62DED8291308}"/>
              </a:ext>
            </a:extLst>
          </p:cNvPr>
          <p:cNvSpPr>
            <a:spLocks noGrp="1"/>
          </p:cNvSpPr>
          <p:nvPr>
            <p:ph type="title"/>
          </p:nvPr>
        </p:nvSpPr>
        <p:spPr>
          <a:xfrm>
            <a:off x="1171074" y="1396686"/>
            <a:ext cx="3240506" cy="4064628"/>
          </a:xfrm>
        </p:spPr>
        <p:txBody>
          <a:bodyPr>
            <a:normAutofit/>
          </a:bodyPr>
          <a:lstStyle/>
          <a:p>
            <a:r>
              <a:rPr lang="en-US" sz="4100">
                <a:solidFill>
                  <a:srgbClr val="FFFFFF"/>
                </a:solidFill>
              </a:rPr>
              <a:t>Requirements for t-Tests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CA13178-ACFF-4DC0-9B5C-B64BA61F5CC4}"/>
              </a:ext>
            </a:extLst>
          </p:cNvPr>
          <p:cNvSpPr>
            <a:spLocks noGrp="1"/>
          </p:cNvSpPr>
          <p:nvPr>
            <p:ph idx="1"/>
          </p:nvPr>
        </p:nvSpPr>
        <p:spPr>
          <a:xfrm>
            <a:off x="5370153" y="1526033"/>
            <a:ext cx="5536397" cy="3935281"/>
          </a:xfrm>
        </p:spPr>
        <p:txBody>
          <a:bodyPr>
            <a:normAutofit/>
          </a:bodyPr>
          <a:lstStyle/>
          <a:p>
            <a:r>
              <a:rPr lang="en-US" dirty="0"/>
              <a:t>The t-test requires that the dependent variable is approximately normally distributed within each group.</a:t>
            </a:r>
          </a:p>
          <a:p>
            <a:pPr marL="0" indent="0">
              <a:buNone/>
            </a:pPr>
            <a:endParaRPr lang="en-US" dirty="0"/>
          </a:p>
        </p:txBody>
      </p:sp>
    </p:spTree>
    <p:extLst>
      <p:ext uri="{BB962C8B-B14F-4D97-AF65-F5344CB8AC3E}">
        <p14:creationId xmlns:p14="http://schemas.microsoft.com/office/powerpoint/2010/main" val="143876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9703B0-940D-4A74-BBD6-D794EB6FD1E6}"/>
              </a:ext>
            </a:extLst>
          </p:cNvPr>
          <p:cNvSpPr>
            <a:spLocks noGrp="1"/>
          </p:cNvSpPr>
          <p:nvPr>
            <p:ph type="title"/>
          </p:nvPr>
        </p:nvSpPr>
        <p:spPr>
          <a:xfrm>
            <a:off x="838200" y="365125"/>
            <a:ext cx="10515599" cy="1325563"/>
          </a:xfrm>
        </p:spPr>
        <p:txBody>
          <a:bodyPr>
            <a:normAutofit/>
          </a:bodyPr>
          <a:lstStyle/>
          <a:p>
            <a:r>
              <a:rPr lang="en-US"/>
              <a:t>Verifying t-test Requirements</a:t>
            </a:r>
            <a:endParaRPr lang="en-US" dirty="0"/>
          </a:p>
        </p:txBody>
      </p:sp>
      <p:sp>
        <p:nvSpPr>
          <p:cNvPr id="3" name="Content Placeholder 2">
            <a:extLst>
              <a:ext uri="{FF2B5EF4-FFF2-40B4-BE49-F238E27FC236}">
                <a16:creationId xmlns:a16="http://schemas.microsoft.com/office/drawing/2014/main" id="{F241FAA9-D1E7-4009-B19D-C4175A2D432B}"/>
              </a:ext>
            </a:extLst>
          </p:cNvPr>
          <p:cNvSpPr>
            <a:spLocks noGrp="1"/>
          </p:cNvSpPr>
          <p:nvPr>
            <p:ph idx="1"/>
          </p:nvPr>
        </p:nvSpPr>
        <p:spPr>
          <a:xfrm>
            <a:off x="838200" y="1825625"/>
            <a:ext cx="5393361" cy="4351338"/>
          </a:xfrm>
        </p:spPr>
        <p:txBody>
          <a:bodyPr>
            <a:normAutofit/>
          </a:bodyPr>
          <a:lstStyle/>
          <a:p>
            <a:r>
              <a:rPr lang="en-US" dirty="0"/>
              <a:t>The dependent variable, the maximum summer temperature in each major city in Texas, appears normally distributed. Therefore, the requirement for this t-test has been </a:t>
            </a:r>
            <a:r>
              <a:rPr lang="en-US" b="1" dirty="0"/>
              <a:t>met</a:t>
            </a:r>
            <a:r>
              <a:rPr lang="en-US" dirty="0"/>
              <a:t>.</a:t>
            </a:r>
          </a:p>
        </p:txBody>
      </p:sp>
      <p:sp>
        <p:nvSpPr>
          <p:cNvPr id="13" name="Oval 1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9E063F91-0785-4B53-B5FA-3C23D6D63CF7}"/>
                  </a:ext>
                </a:extLst>
              </p:cNvPr>
              <p:cNvGraphicFramePr/>
              <p:nvPr>
                <p:extLst>
                  <p:ext uri="{D42A27DB-BD31-4B8C-83A1-F6EECF244321}">
                    <p14:modId xmlns:p14="http://schemas.microsoft.com/office/powerpoint/2010/main" val="1824086549"/>
                  </p:ext>
                </p:extLst>
              </p:nvPr>
            </p:nvGraphicFramePr>
            <p:xfrm>
              <a:off x="7069760" y="1792518"/>
              <a:ext cx="5122239" cy="506548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9E063F91-0785-4B53-B5FA-3C23D6D63CF7}"/>
                  </a:ext>
                </a:extLst>
              </p:cNvPr>
              <p:cNvPicPr>
                <a:picLocks noGrp="1" noRot="1" noChangeAspect="1" noMove="1" noResize="1" noEditPoints="1" noAdjustHandles="1" noChangeArrowheads="1" noChangeShapeType="1"/>
              </p:cNvPicPr>
              <p:nvPr/>
            </p:nvPicPr>
            <p:blipFill>
              <a:blip r:embed="rId3"/>
              <a:stretch>
                <a:fillRect/>
              </a:stretch>
            </p:blipFill>
            <p:spPr>
              <a:xfrm>
                <a:off x="7069760" y="1792518"/>
                <a:ext cx="5122239" cy="5065483"/>
              </a:xfrm>
              <a:prstGeom prst="rect">
                <a:avLst/>
              </a:prstGeom>
            </p:spPr>
          </p:pic>
        </mc:Fallback>
      </mc:AlternateContent>
    </p:spTree>
    <p:extLst>
      <p:ext uri="{BB962C8B-B14F-4D97-AF65-F5344CB8AC3E}">
        <p14:creationId xmlns:p14="http://schemas.microsoft.com/office/powerpoint/2010/main" val="267716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Table 7">
            <a:extLst>
              <a:ext uri="{FF2B5EF4-FFF2-40B4-BE49-F238E27FC236}">
                <a16:creationId xmlns:a16="http://schemas.microsoft.com/office/drawing/2014/main" id="{7A0381BA-610A-4D00-8FC1-DCFEEFEF1E0E}"/>
              </a:ext>
            </a:extLst>
          </p:cNvPr>
          <p:cNvGraphicFramePr>
            <a:graphicFrameLocks noGrp="1"/>
          </p:cNvGraphicFramePr>
          <p:nvPr>
            <p:extLst>
              <p:ext uri="{D42A27DB-BD31-4B8C-83A1-F6EECF244321}">
                <p14:modId xmlns:p14="http://schemas.microsoft.com/office/powerpoint/2010/main" val="1589269725"/>
              </p:ext>
            </p:extLst>
          </p:nvPr>
        </p:nvGraphicFramePr>
        <p:xfrm>
          <a:off x="1000125" y="3471863"/>
          <a:ext cx="10190162" cy="2528886"/>
        </p:xfrm>
        <a:graphic>
          <a:graphicData uri="http://schemas.openxmlformats.org/drawingml/2006/table">
            <a:tbl>
              <a:tblPr firstRow="1">
                <a:tableStyleId>{5C22544A-7EE6-4342-B048-85BDC9FD1C3A}</a:tableStyleId>
              </a:tblPr>
              <a:tblGrid>
                <a:gridCol w="5095081">
                  <a:extLst>
                    <a:ext uri="{9D8B030D-6E8A-4147-A177-3AD203B41FA5}">
                      <a16:colId xmlns:a16="http://schemas.microsoft.com/office/drawing/2014/main" val="3349489143"/>
                    </a:ext>
                  </a:extLst>
                </a:gridCol>
                <a:gridCol w="5095081">
                  <a:extLst>
                    <a:ext uri="{9D8B030D-6E8A-4147-A177-3AD203B41FA5}">
                      <a16:colId xmlns:a16="http://schemas.microsoft.com/office/drawing/2014/main" val="939495962"/>
                    </a:ext>
                  </a:extLst>
                </a:gridCol>
              </a:tblGrid>
              <a:tr h="421481">
                <a:tc>
                  <a:txBody>
                    <a:bodyPr/>
                    <a:lstStyle/>
                    <a:p>
                      <a:endParaRPr lang="en-US" sz="1900"/>
                    </a:p>
                  </a:txBody>
                  <a:tcPr marL="95791" marR="95791" marT="47896" marB="47896"/>
                </a:tc>
                <a:tc>
                  <a:txBody>
                    <a:bodyPr/>
                    <a:lstStyle/>
                    <a:p>
                      <a:r>
                        <a:rPr lang="en-US" sz="1900"/>
                        <a:t>Calculations for t-Test</a:t>
                      </a:r>
                    </a:p>
                  </a:txBody>
                  <a:tcPr marL="95791" marR="95791" marT="47896" marB="47896"/>
                </a:tc>
                <a:extLst>
                  <a:ext uri="{0D108BD9-81ED-4DB2-BD59-A6C34878D82A}">
                    <a16:rowId xmlns:a16="http://schemas.microsoft.com/office/drawing/2014/main" val="3327817300"/>
                  </a:ext>
                </a:extLst>
              </a:tr>
              <a:tr h="421481">
                <a:tc>
                  <a:txBody>
                    <a:bodyPr/>
                    <a:lstStyle/>
                    <a:p>
                      <a:r>
                        <a:rPr lang="en-US" sz="1900"/>
                        <a:t>x (Denton, TX)</a:t>
                      </a:r>
                    </a:p>
                  </a:txBody>
                  <a:tcPr marL="95791" marR="95791" marT="47896" marB="47896"/>
                </a:tc>
                <a:tc>
                  <a:txBody>
                    <a:bodyPr/>
                    <a:lstStyle/>
                    <a:p>
                      <a:r>
                        <a:rPr lang="en-US" sz="1900"/>
                        <a:t>94.1</a:t>
                      </a:r>
                    </a:p>
                  </a:txBody>
                  <a:tcPr marL="95791" marR="95791" marT="47896" marB="47896"/>
                </a:tc>
                <a:extLst>
                  <a:ext uri="{0D108BD9-81ED-4DB2-BD59-A6C34878D82A}">
                    <a16:rowId xmlns:a16="http://schemas.microsoft.com/office/drawing/2014/main" val="2044785596"/>
                  </a:ext>
                </a:extLst>
              </a:tr>
              <a:tr h="421481">
                <a:tc>
                  <a:txBody>
                    <a:bodyPr/>
                    <a:lstStyle/>
                    <a:p>
                      <a:r>
                        <a:rPr lang="en-US" sz="1900"/>
                        <a:t>mu</a:t>
                      </a:r>
                    </a:p>
                  </a:txBody>
                  <a:tcPr marL="95791" marR="95791" marT="47896" marB="47896"/>
                </a:tc>
                <a:tc>
                  <a:txBody>
                    <a:bodyPr/>
                    <a:lstStyle/>
                    <a:p>
                      <a:r>
                        <a:rPr lang="en-US" sz="1900"/>
                        <a:t>94.4</a:t>
                      </a:r>
                    </a:p>
                  </a:txBody>
                  <a:tcPr marL="95791" marR="95791" marT="47896" marB="47896"/>
                </a:tc>
                <a:extLst>
                  <a:ext uri="{0D108BD9-81ED-4DB2-BD59-A6C34878D82A}">
                    <a16:rowId xmlns:a16="http://schemas.microsoft.com/office/drawing/2014/main" val="2495289219"/>
                  </a:ext>
                </a:extLst>
              </a:tr>
              <a:tr h="421481">
                <a:tc>
                  <a:txBody>
                    <a:bodyPr/>
                    <a:lstStyle/>
                    <a:p>
                      <a:r>
                        <a:rPr lang="en-US" sz="1900"/>
                        <a:t>s</a:t>
                      </a:r>
                    </a:p>
                  </a:txBody>
                  <a:tcPr marL="95791" marR="95791" marT="47896" marB="47896"/>
                </a:tc>
                <a:tc>
                  <a:txBody>
                    <a:bodyPr/>
                    <a:lstStyle/>
                    <a:p>
                      <a:r>
                        <a:rPr lang="en-US" sz="1900"/>
                        <a:t>2.52685</a:t>
                      </a:r>
                    </a:p>
                  </a:txBody>
                  <a:tcPr marL="95791" marR="95791" marT="47896" marB="47896"/>
                </a:tc>
                <a:extLst>
                  <a:ext uri="{0D108BD9-81ED-4DB2-BD59-A6C34878D82A}">
                    <a16:rowId xmlns:a16="http://schemas.microsoft.com/office/drawing/2014/main" val="2831899616"/>
                  </a:ext>
                </a:extLst>
              </a:tr>
              <a:tr h="421481">
                <a:tc>
                  <a:txBody>
                    <a:bodyPr/>
                    <a:lstStyle/>
                    <a:p>
                      <a:r>
                        <a:rPr lang="en-US" sz="1900"/>
                        <a:t>n</a:t>
                      </a:r>
                    </a:p>
                  </a:txBody>
                  <a:tcPr marL="95791" marR="95791" marT="47896" marB="47896"/>
                </a:tc>
                <a:tc>
                  <a:txBody>
                    <a:bodyPr/>
                    <a:lstStyle/>
                    <a:p>
                      <a:r>
                        <a:rPr lang="en-US" sz="1900"/>
                        <a:t>369</a:t>
                      </a:r>
                    </a:p>
                  </a:txBody>
                  <a:tcPr marL="95791" marR="95791" marT="47896" marB="47896"/>
                </a:tc>
                <a:extLst>
                  <a:ext uri="{0D108BD9-81ED-4DB2-BD59-A6C34878D82A}">
                    <a16:rowId xmlns:a16="http://schemas.microsoft.com/office/drawing/2014/main" val="1934284501"/>
                  </a:ext>
                </a:extLst>
              </a:tr>
              <a:tr h="421481">
                <a:tc>
                  <a:txBody>
                    <a:bodyPr/>
                    <a:lstStyle/>
                    <a:p>
                      <a:r>
                        <a:rPr lang="en-US" sz="1900" b="1" dirty="0"/>
                        <a:t>Degrees of Freedom</a:t>
                      </a:r>
                    </a:p>
                  </a:txBody>
                  <a:tcPr marL="95791" marR="95791" marT="47896" marB="47896"/>
                </a:tc>
                <a:tc>
                  <a:txBody>
                    <a:bodyPr/>
                    <a:lstStyle/>
                    <a:p>
                      <a:r>
                        <a:rPr lang="en-US" sz="1900" dirty="0"/>
                        <a:t>368</a:t>
                      </a:r>
                    </a:p>
                  </a:txBody>
                  <a:tcPr marL="95791" marR="95791" marT="47896" marB="47896"/>
                </a:tc>
                <a:extLst>
                  <a:ext uri="{0D108BD9-81ED-4DB2-BD59-A6C34878D82A}">
                    <a16:rowId xmlns:a16="http://schemas.microsoft.com/office/drawing/2014/main" val="867649310"/>
                  </a:ext>
                </a:extLst>
              </a:tr>
            </a:tbl>
          </a:graphicData>
        </a:graphic>
      </p:graphicFrame>
      <p:sp>
        <p:nvSpPr>
          <p:cNvPr id="2" name="Title 1">
            <a:extLst>
              <a:ext uri="{FF2B5EF4-FFF2-40B4-BE49-F238E27FC236}">
                <a16:creationId xmlns:a16="http://schemas.microsoft.com/office/drawing/2014/main" id="{A5151AE1-E7E4-43D5-9077-602B875E2AA6}"/>
              </a:ext>
            </a:extLst>
          </p:cNvPr>
          <p:cNvSpPr>
            <a:spLocks noGrp="1"/>
          </p:cNvSpPr>
          <p:nvPr>
            <p:ph type="title"/>
          </p:nvPr>
        </p:nvSpPr>
        <p:spPr>
          <a:xfrm>
            <a:off x="870204" y="606564"/>
            <a:ext cx="10451592" cy="1325563"/>
          </a:xfrm>
        </p:spPr>
        <p:txBody>
          <a:bodyPr anchor="ctr">
            <a:normAutofit/>
          </a:bodyPr>
          <a:lstStyle/>
          <a:p>
            <a:r>
              <a:rPr lang="en-US" dirty="0"/>
              <a:t>Descriptive Statistics</a:t>
            </a:r>
          </a:p>
        </p:txBody>
      </p:sp>
      <p:graphicFrame>
        <p:nvGraphicFramePr>
          <p:cNvPr id="6" name="Table 6">
            <a:extLst>
              <a:ext uri="{FF2B5EF4-FFF2-40B4-BE49-F238E27FC236}">
                <a16:creationId xmlns:a16="http://schemas.microsoft.com/office/drawing/2014/main" id="{C891C2E0-42B9-4675-8A7E-DD4D0C4304C3}"/>
              </a:ext>
            </a:extLst>
          </p:cNvPr>
          <p:cNvGraphicFramePr>
            <a:graphicFrameLocks noGrp="1"/>
          </p:cNvGraphicFramePr>
          <p:nvPr>
            <p:ph idx="1"/>
            <p:extLst>
              <p:ext uri="{D42A27DB-BD31-4B8C-83A1-F6EECF244321}">
                <p14:modId xmlns:p14="http://schemas.microsoft.com/office/powerpoint/2010/main" val="3805118306"/>
              </p:ext>
            </p:extLst>
          </p:nvPr>
        </p:nvGraphicFramePr>
        <p:xfrm>
          <a:off x="1000125" y="2384425"/>
          <a:ext cx="10190162" cy="1100310"/>
        </p:xfrm>
        <a:graphic>
          <a:graphicData uri="http://schemas.openxmlformats.org/drawingml/2006/table">
            <a:tbl>
              <a:tblPr firstRow="1">
                <a:tableStyleId>{5C22544A-7EE6-4342-B048-85BDC9FD1C3A}</a:tableStyleId>
              </a:tblPr>
              <a:tblGrid>
                <a:gridCol w="5095081">
                  <a:extLst>
                    <a:ext uri="{9D8B030D-6E8A-4147-A177-3AD203B41FA5}">
                      <a16:colId xmlns:a16="http://schemas.microsoft.com/office/drawing/2014/main" val="1923431528"/>
                    </a:ext>
                  </a:extLst>
                </a:gridCol>
                <a:gridCol w="5095081">
                  <a:extLst>
                    <a:ext uri="{9D8B030D-6E8A-4147-A177-3AD203B41FA5}">
                      <a16:colId xmlns:a16="http://schemas.microsoft.com/office/drawing/2014/main" val="3297948922"/>
                    </a:ext>
                  </a:extLst>
                </a:gridCol>
              </a:tblGrid>
              <a:tr h="339725">
                <a:tc>
                  <a:txBody>
                    <a:bodyPr/>
                    <a:lstStyle/>
                    <a:p>
                      <a:endParaRPr lang="en-US" sz="1900"/>
                    </a:p>
                  </a:txBody>
                  <a:tcPr marL="77210" marR="77210" marT="38605" marB="38605"/>
                </a:tc>
                <a:tc>
                  <a:txBody>
                    <a:bodyPr/>
                    <a:lstStyle/>
                    <a:p>
                      <a:r>
                        <a:rPr lang="en-US" sz="1900"/>
                        <a:t>Results of t-Test</a:t>
                      </a:r>
                    </a:p>
                  </a:txBody>
                  <a:tcPr marL="77210" marR="77210" marT="38605" marB="38605"/>
                </a:tc>
                <a:extLst>
                  <a:ext uri="{0D108BD9-81ED-4DB2-BD59-A6C34878D82A}">
                    <a16:rowId xmlns:a16="http://schemas.microsoft.com/office/drawing/2014/main" val="1421823947"/>
                  </a:ext>
                </a:extLst>
              </a:tr>
              <a:tr h="339725">
                <a:tc>
                  <a:txBody>
                    <a:bodyPr/>
                    <a:lstStyle/>
                    <a:p>
                      <a:r>
                        <a:rPr lang="en-US" sz="1900" b="1"/>
                        <a:t>Test statistic (t)</a:t>
                      </a:r>
                    </a:p>
                  </a:txBody>
                  <a:tcPr marL="77210" marR="77210" marT="38605" marB="38605"/>
                </a:tc>
                <a:tc>
                  <a:txBody>
                    <a:bodyPr/>
                    <a:lstStyle/>
                    <a:p>
                      <a:r>
                        <a:rPr lang="en-US" sz="1900"/>
                        <a:t>-1.9922</a:t>
                      </a:r>
                    </a:p>
                  </a:txBody>
                  <a:tcPr marL="77210" marR="77210" marT="38605" marB="38605"/>
                </a:tc>
                <a:extLst>
                  <a:ext uri="{0D108BD9-81ED-4DB2-BD59-A6C34878D82A}">
                    <a16:rowId xmlns:a16="http://schemas.microsoft.com/office/drawing/2014/main" val="2574132961"/>
                  </a:ext>
                </a:extLst>
              </a:tr>
              <a:tr h="339725">
                <a:tc>
                  <a:txBody>
                    <a:bodyPr/>
                    <a:lstStyle/>
                    <a:p>
                      <a:r>
                        <a:rPr lang="en-US" sz="1900" b="1" dirty="0"/>
                        <a:t>P-value</a:t>
                      </a:r>
                    </a:p>
                  </a:txBody>
                  <a:tcPr marL="77210" marR="77210" marT="38605" marB="38605"/>
                </a:tc>
                <a:tc>
                  <a:txBody>
                    <a:bodyPr/>
                    <a:lstStyle/>
                    <a:p>
                      <a:r>
                        <a:rPr lang="en-US" sz="1900" dirty="0"/>
                        <a:t>0.0471</a:t>
                      </a:r>
                    </a:p>
                  </a:txBody>
                  <a:tcPr marL="77210" marR="77210" marT="38605" marB="38605"/>
                </a:tc>
                <a:extLst>
                  <a:ext uri="{0D108BD9-81ED-4DB2-BD59-A6C34878D82A}">
                    <a16:rowId xmlns:a16="http://schemas.microsoft.com/office/drawing/2014/main" val="439198561"/>
                  </a:ext>
                </a:extLst>
              </a:tr>
            </a:tbl>
          </a:graphicData>
        </a:graphic>
      </p:graphicFrame>
    </p:spTree>
    <p:extLst>
      <p:ext uri="{BB962C8B-B14F-4D97-AF65-F5344CB8AC3E}">
        <p14:creationId xmlns:p14="http://schemas.microsoft.com/office/powerpoint/2010/main" val="1809673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99BED-DFA1-4CEB-BCF7-4068EC4067C5}"/>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978B5B5-C04A-47FB-AD5D-05892CFC2A74}"/>
              </a:ext>
            </a:extLst>
          </p:cNvPr>
          <p:cNvSpPr>
            <a:spLocks noGrp="1"/>
          </p:cNvSpPr>
          <p:nvPr>
            <p:ph idx="1"/>
          </p:nvPr>
        </p:nvSpPr>
        <p:spPr>
          <a:xfrm>
            <a:off x="4447308" y="591344"/>
            <a:ext cx="6906491" cy="5585619"/>
          </a:xfrm>
        </p:spPr>
        <p:txBody>
          <a:bodyPr anchor="ctr">
            <a:normAutofit/>
          </a:bodyPr>
          <a:lstStyle/>
          <a:p>
            <a:r>
              <a:rPr lang="en-US" dirty="0"/>
              <a:t>x &lt; mu</a:t>
            </a:r>
          </a:p>
          <a:p>
            <a:r>
              <a:rPr lang="en-US" dirty="0"/>
              <a:t>This means that Denton, TX seems only slightly cooler than the rest of Texas.</a:t>
            </a:r>
          </a:p>
          <a:p>
            <a:r>
              <a:rPr lang="en-US" dirty="0"/>
              <a:t>P = 0.0471 &amp; alpha = 0.05</a:t>
            </a:r>
          </a:p>
          <a:p>
            <a:r>
              <a:rPr lang="en-US" dirty="0"/>
              <a:t>0.0471 &lt; 0.05</a:t>
            </a:r>
          </a:p>
          <a:p>
            <a:r>
              <a:rPr lang="en-US" dirty="0"/>
              <a:t>There is only a 4.71% chance that the null hypothesis is true.</a:t>
            </a:r>
          </a:p>
          <a:p>
            <a:r>
              <a:rPr lang="en-US" dirty="0"/>
              <a:t>Therefore, there is evidence in favor of rejecting the null hypothesis.</a:t>
            </a:r>
          </a:p>
          <a:p>
            <a:r>
              <a:rPr lang="en-US" dirty="0"/>
              <a:t>The histogram also </a:t>
            </a:r>
            <a:r>
              <a:rPr lang="en-US"/>
              <a:t>shows that Denton</a:t>
            </a:r>
            <a:r>
              <a:rPr lang="en-US" dirty="0"/>
              <a:t>, TX has a lower maximum summer temperature than most other major cities in Texas.</a:t>
            </a:r>
          </a:p>
        </p:txBody>
      </p:sp>
    </p:spTree>
    <p:extLst>
      <p:ext uri="{BB962C8B-B14F-4D97-AF65-F5344CB8AC3E}">
        <p14:creationId xmlns:p14="http://schemas.microsoft.com/office/powerpoint/2010/main" val="2407265364"/>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328</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Scenario 2 – Texas Temperatures</vt:lpstr>
      <vt:lpstr>Scenario</vt:lpstr>
      <vt:lpstr>Hypothesis Testing</vt:lpstr>
      <vt:lpstr>Hypotheses</vt:lpstr>
      <vt:lpstr>Requirements for t-Tests</vt:lpstr>
      <vt:lpstr>Verifying t-test Requirements</vt:lpstr>
      <vt:lpstr>Descriptive Statistics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 2 – Texas Temperatures</dc:title>
  <dc:creator>Alberta Kovatcheva</dc:creator>
  <cp:lastModifiedBy>Alberta Kovatcheva</cp:lastModifiedBy>
  <cp:revision>7</cp:revision>
  <dcterms:created xsi:type="dcterms:W3CDTF">2021-05-27T20:43:57Z</dcterms:created>
  <dcterms:modified xsi:type="dcterms:W3CDTF">2021-05-28T00:43:38Z</dcterms:modified>
</cp:coreProperties>
</file>