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lber\AppData\Local\Temp\Temp1_skydive.zip\Skydive.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Sheet1!$F$2:$F$23</cx:f>
        <cx:lvl ptCount="22" formatCode="General">
          <cx:pt idx="0">-17.689999999999998</cx:pt>
          <cx:pt idx="1">-9.6300000000000097</cx:pt>
          <cx:pt idx="2">-11.949999999999989</cx:pt>
          <cx:pt idx="3">-4.1300000000000097</cx:pt>
          <cx:pt idx="4">7.960000000000008</cx:pt>
          <cx:pt idx="5">-22.75</cx:pt>
          <cx:pt idx="6">-14.579999999999998</cx:pt>
          <cx:pt idx="7">0.61999999999999034</cx:pt>
          <cx:pt idx="8">-16.780000000000001</cx:pt>
          <cx:pt idx="9">-3.7700000000000102</cx:pt>
          <cx:pt idx="10">-9.2700000000000102</cx:pt>
        </cx:lvl>
      </cx:numDim>
    </cx:data>
  </cx:chartData>
  <cx:chart>
    <cx:title pos="t" align="ctr" overlay="0">
      <cx:tx>
        <cx:txData>
          <cx:v>Heart Rate Difference Before and After Skydive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Heart Rate Difference Before and After Skydive</a:t>
          </a:r>
        </a:p>
      </cx:txPr>
    </cx:title>
    <cx:plotArea>
      <cx:plotAreaRegion>
        <cx:series layoutId="clusteredColumn" uniqueId="{28F85EAC-F917-4A16-9419-8906E9B5C375}">
          <cx:tx>
            <cx:txData>
              <cx:f>Sheet1!$F$1</cx:f>
              <cx:v>Difference</cx:v>
            </cx:txData>
          </cx:tx>
          <cx:dataId val="0"/>
          <cx:layoutPr>
            <cx:binning intervalClosed="r"/>
          </cx:layoutPr>
        </cx:series>
      </cx:plotAreaRegion>
      <cx:axis id="0">
        <cx:catScaling gapWidth="0"/>
        <cx:title>
          <cx:tx>
            <cx:txData>
              <cx:v>Heart Rate Difference</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Heart Rate Difference</a:t>
              </a:r>
            </a:p>
          </cx:txPr>
        </cx:title>
        <cx:tickLabels/>
      </cx:axis>
      <cx:axis id="1">
        <cx:valScaling/>
        <cx:title>
          <cx:tx>
            <cx:txData>
              <cx:v>Frequencies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Frequencies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E33F-2649-4BC0-857F-A4B8DC211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633D7-246D-4A85-8FC1-5D7A529D4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55FF64-037E-46C5-90C3-1E8757968006}"/>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5" name="Footer Placeholder 4">
            <a:extLst>
              <a:ext uri="{FF2B5EF4-FFF2-40B4-BE49-F238E27FC236}">
                <a16:creationId xmlns:a16="http://schemas.microsoft.com/office/drawing/2014/main" id="{EC51734F-1D27-4C2C-9293-8D41AD159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1D400-E422-4CD9-B8A8-F99BFE718097}"/>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112647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4376-BEEB-46FF-8546-B1E834A87A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98ED05-CB58-4A99-91AC-76A8DC9E5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58F6C-2096-4564-8D09-B3A879E42247}"/>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5" name="Footer Placeholder 4">
            <a:extLst>
              <a:ext uri="{FF2B5EF4-FFF2-40B4-BE49-F238E27FC236}">
                <a16:creationId xmlns:a16="http://schemas.microsoft.com/office/drawing/2014/main" id="{B1965C71-CADD-4A00-B4AB-B25DB6F3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8B23D-594B-45C6-9B52-1E3FBD4247FE}"/>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40639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C6035-EC54-4963-B8B0-F0EF28C8E1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76C5A7-24A6-4F77-9A7A-E0A24A8D5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0BCC8-2EB4-4EE1-A23B-C59ECCFC163E}"/>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5" name="Footer Placeholder 4">
            <a:extLst>
              <a:ext uri="{FF2B5EF4-FFF2-40B4-BE49-F238E27FC236}">
                <a16:creationId xmlns:a16="http://schemas.microsoft.com/office/drawing/2014/main" id="{BF6F6F07-1450-4AB0-AABB-389330B15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55199-A184-43F6-9C58-A9A1501D8B93}"/>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329108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57B1-FC2C-4AB4-AADD-758B51304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D5170-222F-47AC-919F-EA0A2B6F3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9CE60-5075-4BF7-9906-D8067F357AD8}"/>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5" name="Footer Placeholder 4">
            <a:extLst>
              <a:ext uri="{FF2B5EF4-FFF2-40B4-BE49-F238E27FC236}">
                <a16:creationId xmlns:a16="http://schemas.microsoft.com/office/drawing/2014/main" id="{241891FE-A536-4CE4-86D3-08F9D048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7C418-E3D8-4CD3-9598-2538605798E3}"/>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236757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DEB6-C44E-4442-8E10-27484EB0C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22A8E-E165-4158-9C4D-F49AB067D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F562D-4D25-46DD-AB83-29665ED6C4CA}"/>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5" name="Footer Placeholder 4">
            <a:extLst>
              <a:ext uri="{FF2B5EF4-FFF2-40B4-BE49-F238E27FC236}">
                <a16:creationId xmlns:a16="http://schemas.microsoft.com/office/drawing/2014/main" id="{7CE64CE9-E6EF-40B0-94B3-344D1B23C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75675-CC89-4C1A-B1ED-4884B998C68A}"/>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191981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C7DA-6553-42B6-AE11-F489B350D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50A0-7F34-425C-9A63-AB8307DB7E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C7E89-D623-44C3-8016-DC103585AF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83A283-2955-4C79-9DC2-03D59C94606D}"/>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6" name="Footer Placeholder 5">
            <a:extLst>
              <a:ext uri="{FF2B5EF4-FFF2-40B4-BE49-F238E27FC236}">
                <a16:creationId xmlns:a16="http://schemas.microsoft.com/office/drawing/2014/main" id="{36F92FF4-D4AB-4615-AE9F-473114C7B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E8901-2EA0-48CB-B257-0A4F0B5BEB21}"/>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400614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2A5-9538-4C93-9211-E401336993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FADE9F-D745-4D64-B329-F05C752B1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875AA-A4DA-49F6-A332-DE9F52B99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272E7-51BF-4F28-A4AD-D9A7789A5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92372-33BE-4A20-8C21-C3D2A5E2D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031B6-8565-47A8-ABC0-7EF319978AE1}"/>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8" name="Footer Placeholder 7">
            <a:extLst>
              <a:ext uri="{FF2B5EF4-FFF2-40B4-BE49-F238E27FC236}">
                <a16:creationId xmlns:a16="http://schemas.microsoft.com/office/drawing/2014/main" id="{C7D2A9C0-B0DF-4E08-8551-D46FD91A4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B2B513-6D84-44B2-9236-0FDB6028BA3B}"/>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7767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CD03-36B0-417F-B94E-18A812AC81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21CE0-721F-42A0-B594-A2BE0BE76161}"/>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4" name="Footer Placeholder 3">
            <a:extLst>
              <a:ext uri="{FF2B5EF4-FFF2-40B4-BE49-F238E27FC236}">
                <a16:creationId xmlns:a16="http://schemas.microsoft.com/office/drawing/2014/main" id="{E2545C0F-F698-4BC6-A9F0-4D36FFFE4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1466A5-B13D-4AF1-9271-29B4DC7FFE24}"/>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412677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CB5B4-0213-430D-B953-A4B6670F8955}"/>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3" name="Footer Placeholder 2">
            <a:extLst>
              <a:ext uri="{FF2B5EF4-FFF2-40B4-BE49-F238E27FC236}">
                <a16:creationId xmlns:a16="http://schemas.microsoft.com/office/drawing/2014/main" id="{2926A25E-8A4D-4AD7-90B4-08807DDB7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51B496-F8FE-4AF1-875D-7BC7A49CE1B3}"/>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29391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863F-968C-4F14-8883-21FA5A64E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DD92B-2F08-43E9-9BA2-8EBF71AA7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66C30B-F37A-42C5-ABD8-E17EBE52B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63DE3-AD55-4754-B967-6CDF315A92A4}"/>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6" name="Footer Placeholder 5">
            <a:extLst>
              <a:ext uri="{FF2B5EF4-FFF2-40B4-BE49-F238E27FC236}">
                <a16:creationId xmlns:a16="http://schemas.microsoft.com/office/drawing/2014/main" id="{14680245-7953-4C77-8866-917F61775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2C63C-7A54-43C3-BB6F-8C18C46AEABB}"/>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8979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7E96-B830-4FB1-9294-5861152BF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9354D-51CD-49D3-8014-00C706BBD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6AA5BB-4611-496A-8D6B-5D329408F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4D49A-D607-486B-BB05-13CE25B891E6}"/>
              </a:ext>
            </a:extLst>
          </p:cNvPr>
          <p:cNvSpPr>
            <a:spLocks noGrp="1"/>
          </p:cNvSpPr>
          <p:nvPr>
            <p:ph type="dt" sz="half" idx="10"/>
          </p:nvPr>
        </p:nvSpPr>
        <p:spPr/>
        <p:txBody>
          <a:bodyPr/>
          <a:lstStyle/>
          <a:p>
            <a:fld id="{AE179BDE-A751-4152-AC73-5EE389C84210}" type="datetimeFigureOut">
              <a:rPr lang="en-US" smtClean="0"/>
              <a:t>5/27/2021</a:t>
            </a:fld>
            <a:endParaRPr lang="en-US"/>
          </a:p>
        </p:txBody>
      </p:sp>
      <p:sp>
        <p:nvSpPr>
          <p:cNvPr id="6" name="Footer Placeholder 5">
            <a:extLst>
              <a:ext uri="{FF2B5EF4-FFF2-40B4-BE49-F238E27FC236}">
                <a16:creationId xmlns:a16="http://schemas.microsoft.com/office/drawing/2014/main" id="{F5360F72-8CD1-4394-A34B-D8C473AD3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2E021-9A52-4C13-BC7F-84E7E92900FE}"/>
              </a:ext>
            </a:extLst>
          </p:cNvPr>
          <p:cNvSpPr>
            <a:spLocks noGrp="1"/>
          </p:cNvSpPr>
          <p:nvPr>
            <p:ph type="sldNum" sz="quarter" idx="12"/>
          </p:nvPr>
        </p:nvSpPr>
        <p:spPr/>
        <p:txBody>
          <a:bodyPr/>
          <a:lstStyle/>
          <a:p>
            <a:fld id="{E47F6231-89BE-4709-B403-0C5E36AB2A3B}" type="slidenum">
              <a:rPr lang="en-US" smtClean="0"/>
              <a:t>‹#›</a:t>
            </a:fld>
            <a:endParaRPr lang="en-US"/>
          </a:p>
        </p:txBody>
      </p:sp>
    </p:spTree>
    <p:extLst>
      <p:ext uri="{BB962C8B-B14F-4D97-AF65-F5344CB8AC3E}">
        <p14:creationId xmlns:p14="http://schemas.microsoft.com/office/powerpoint/2010/main" val="162884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46B29F-987F-4221-B37D-065CC535C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0B42A6-815A-4893-97CC-13BF79CD4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A2217-CCDB-4811-8C24-379634008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79BDE-A751-4152-AC73-5EE389C84210}" type="datetimeFigureOut">
              <a:rPr lang="en-US" smtClean="0"/>
              <a:t>5/27/2021</a:t>
            </a:fld>
            <a:endParaRPr lang="en-US"/>
          </a:p>
        </p:txBody>
      </p:sp>
      <p:sp>
        <p:nvSpPr>
          <p:cNvPr id="5" name="Footer Placeholder 4">
            <a:extLst>
              <a:ext uri="{FF2B5EF4-FFF2-40B4-BE49-F238E27FC236}">
                <a16:creationId xmlns:a16="http://schemas.microsoft.com/office/drawing/2014/main" id="{182875A4-BC32-4CF0-AD8C-2BABB275B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1BCB92-FFF1-4359-B00C-D41A34A11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F6231-89BE-4709-B403-0C5E36AB2A3B}" type="slidenum">
              <a:rPr lang="en-US" smtClean="0"/>
              <a:t>‹#›</a:t>
            </a:fld>
            <a:endParaRPr lang="en-US"/>
          </a:p>
        </p:txBody>
      </p:sp>
    </p:spTree>
    <p:extLst>
      <p:ext uri="{BB962C8B-B14F-4D97-AF65-F5344CB8AC3E}">
        <p14:creationId xmlns:p14="http://schemas.microsoft.com/office/powerpoint/2010/main" val="182700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7F5145-C081-4CD1-B47C-7AC9CFE98AC8}"/>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612953C-0871-485A-9E0A-6417DE42F80D}"/>
              </a:ext>
            </a:extLst>
          </p:cNvPr>
          <p:cNvSpPr>
            <a:spLocks noGrp="1"/>
          </p:cNvSpPr>
          <p:nvPr>
            <p:ph type="ctrTitle"/>
          </p:nvPr>
        </p:nvSpPr>
        <p:spPr>
          <a:xfrm>
            <a:off x="8022021" y="3231931"/>
            <a:ext cx="3852041" cy="1834056"/>
          </a:xfrm>
        </p:spPr>
        <p:txBody>
          <a:bodyPr>
            <a:normAutofit/>
          </a:bodyPr>
          <a:lstStyle/>
          <a:p>
            <a:r>
              <a:rPr lang="en-US" sz="4000"/>
              <a:t>Scenario 3 - Skydive</a:t>
            </a:r>
          </a:p>
        </p:txBody>
      </p:sp>
      <p:sp>
        <p:nvSpPr>
          <p:cNvPr id="3" name="Subtitle 2">
            <a:extLst>
              <a:ext uri="{FF2B5EF4-FFF2-40B4-BE49-F238E27FC236}">
                <a16:creationId xmlns:a16="http://schemas.microsoft.com/office/drawing/2014/main" id="{030C6EF0-BA9E-4FC9-AF97-764768BCD8F5}"/>
              </a:ext>
            </a:extLst>
          </p:cNvPr>
          <p:cNvSpPr>
            <a:spLocks noGrp="1"/>
          </p:cNvSpPr>
          <p:nvPr>
            <p:ph type="subTitle" idx="1"/>
          </p:nvPr>
        </p:nvSpPr>
        <p:spPr>
          <a:xfrm>
            <a:off x="7782910" y="5242675"/>
            <a:ext cx="4330262" cy="683284"/>
          </a:xfrm>
        </p:spPr>
        <p:txBody>
          <a:bodyPr>
            <a:normAutofit/>
          </a:bodyPr>
          <a:lstStyle/>
          <a:p>
            <a:r>
              <a:rPr lang="en-US" sz="2000"/>
              <a:t>Alberta “Albi” Kovatcheva</a:t>
            </a:r>
          </a:p>
        </p:txBody>
      </p:sp>
      <p:cxnSp>
        <p:nvCxnSpPr>
          <p:cNvPr id="39" name="Straight Connector 3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14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CB58263-C98A-486A-922A-CDAADD99B635}"/>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rPr>
              <a:t>Scenario</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AED9AFD-E73F-4660-B0AE-C3C1F217E90C}"/>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An aerospace medicine doctor wants to know how heart rates differ for Airmen from the beginning to the end of their skydiving jump. She has recorded heart rate data by timepoint in this dataset.</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2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211D95C-BCD7-4576-AB0C-423ADA46064B}"/>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Hypothesis Testing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31B32C2B-5005-4E88-B5A0-1E8D8B011369}"/>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For this scenario, I conducted a </a:t>
            </a:r>
            <a:r>
              <a:rPr lang="en-US" sz="2000" b="1">
                <a:solidFill>
                  <a:schemeClr val="tx1">
                    <a:alpha val="80000"/>
                  </a:schemeClr>
                </a:solidFill>
              </a:rPr>
              <a:t>dependent t-test</a:t>
            </a:r>
            <a:r>
              <a:rPr lang="en-US" sz="2000">
                <a:solidFill>
                  <a:schemeClr val="tx1">
                    <a:alpha val="80000"/>
                  </a:schemeClr>
                </a:solidFill>
              </a:rPr>
              <a:t>, because the doctor wants to compare the airmen's’ heart rate before and after skydiving. </a:t>
            </a: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96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089D4A3-9160-4B81-8501-C97B3226EF4D}"/>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Hypotheses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D158C75A-E0A3-456B-B5E1-B3BDFBF50A73}"/>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Null Hypothesis (H0): There will be </a:t>
            </a:r>
            <a:r>
              <a:rPr lang="en-US" sz="2000" b="1">
                <a:solidFill>
                  <a:schemeClr val="tx1">
                    <a:alpha val="80000"/>
                  </a:schemeClr>
                </a:solidFill>
              </a:rPr>
              <a:t>no</a:t>
            </a:r>
            <a:r>
              <a:rPr lang="en-US" sz="2000">
                <a:solidFill>
                  <a:schemeClr val="tx1">
                    <a:alpha val="80000"/>
                  </a:schemeClr>
                </a:solidFill>
              </a:rPr>
              <a:t> difference in the airmen’s heart rate before and after skydiving.</a:t>
            </a:r>
          </a:p>
          <a:p>
            <a:endParaRPr lang="en-US" sz="2000">
              <a:solidFill>
                <a:schemeClr val="tx1">
                  <a:alpha val="80000"/>
                </a:schemeClr>
              </a:solidFill>
            </a:endParaRPr>
          </a:p>
          <a:p>
            <a:r>
              <a:rPr lang="en-US" sz="2000">
                <a:solidFill>
                  <a:schemeClr val="tx1">
                    <a:alpha val="80000"/>
                  </a:schemeClr>
                </a:solidFill>
              </a:rPr>
              <a:t>Alternative Hypothesis (H1): There </a:t>
            </a:r>
            <a:r>
              <a:rPr lang="en-US" sz="2000" b="1">
                <a:solidFill>
                  <a:schemeClr val="tx1">
                    <a:alpha val="80000"/>
                  </a:schemeClr>
                </a:solidFill>
              </a:rPr>
              <a:t>will</a:t>
            </a:r>
            <a:r>
              <a:rPr lang="en-US" sz="2000">
                <a:solidFill>
                  <a:schemeClr val="tx1">
                    <a:alpha val="80000"/>
                  </a:schemeClr>
                </a:solidFill>
              </a:rPr>
              <a:t> be a difference in the airmen’s heart rate before and after skydiving.</a:t>
            </a: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98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DCD87E-0D50-4BAA-87EC-08F24C9B48EB}"/>
              </a:ext>
            </a:extLst>
          </p:cNvPr>
          <p:cNvSpPr>
            <a:spLocks noGrp="1"/>
          </p:cNvSpPr>
          <p:nvPr>
            <p:ph type="title"/>
          </p:nvPr>
        </p:nvSpPr>
        <p:spPr>
          <a:xfrm>
            <a:off x="1188069" y="381935"/>
            <a:ext cx="4008583" cy="5974414"/>
          </a:xfrm>
        </p:spPr>
        <p:txBody>
          <a:bodyPr anchor="ctr">
            <a:normAutofit/>
          </a:bodyPr>
          <a:lstStyle/>
          <a:p>
            <a:r>
              <a:rPr lang="en-US" sz="5000">
                <a:solidFill>
                  <a:srgbClr val="FFFFFF"/>
                </a:solidFill>
              </a:rPr>
              <a:t>Requirements for t-Tests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1366569E-CDC5-41C5-92D2-41D464E1A470}"/>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The t-test requires that the dependent variable is approximately normally distributed within each group.</a:t>
            </a:r>
          </a:p>
          <a:p>
            <a:endParaRPr lang="en-US"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59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C1F20-3270-494D-A0F2-AAF13404B156}"/>
              </a:ext>
            </a:extLst>
          </p:cNvPr>
          <p:cNvSpPr>
            <a:spLocks noGrp="1"/>
          </p:cNvSpPr>
          <p:nvPr>
            <p:ph type="title"/>
          </p:nvPr>
        </p:nvSpPr>
        <p:spPr>
          <a:xfrm>
            <a:off x="646103" y="381935"/>
            <a:ext cx="5908006" cy="2344840"/>
          </a:xfrm>
        </p:spPr>
        <p:txBody>
          <a:bodyPr anchor="b">
            <a:normAutofit/>
          </a:bodyPr>
          <a:lstStyle/>
          <a:p>
            <a:r>
              <a:rPr lang="en-US" sz="5600"/>
              <a:t>Verifying t-test Requirements</a:t>
            </a:r>
          </a:p>
        </p:txBody>
      </p:sp>
      <p:grpSp>
        <p:nvGrpSpPr>
          <p:cNvPr id="11" name="Group 10">
            <a:extLst>
              <a:ext uri="{FF2B5EF4-FFF2-40B4-BE49-F238E27FC236}">
                <a16:creationId xmlns:a16="http://schemas.microsoft.com/office/drawing/2014/main" id="{346CC5EB-AAA4-4BDD-8563-4422D874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5910" y="1229685"/>
            <a:ext cx="465458" cy="872153"/>
            <a:chOff x="6655910" y="1229685"/>
            <a:chExt cx="465458" cy="872153"/>
          </a:xfrm>
        </p:grpSpPr>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1"/>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6636BBCC-ECFD-4550-9A03-FF7C3E071B78}"/>
              </a:ext>
            </a:extLst>
          </p:cNvPr>
          <p:cNvSpPr>
            <a:spLocks noGrp="1"/>
          </p:cNvSpPr>
          <p:nvPr>
            <p:ph idx="1"/>
          </p:nvPr>
        </p:nvSpPr>
        <p:spPr>
          <a:xfrm>
            <a:off x="646103" y="3096039"/>
            <a:ext cx="5908007" cy="2888627"/>
          </a:xfrm>
        </p:spPr>
        <p:txBody>
          <a:bodyPr anchor="t">
            <a:normAutofit/>
          </a:bodyPr>
          <a:lstStyle/>
          <a:p>
            <a:r>
              <a:rPr lang="en-US" sz="2000" dirty="0">
                <a:solidFill>
                  <a:schemeClr val="tx1">
                    <a:alpha val="80000"/>
                  </a:schemeClr>
                </a:solidFill>
              </a:rPr>
              <a:t>The dependent variable does </a:t>
            </a:r>
            <a:r>
              <a:rPr lang="en-US" sz="2000" b="1" dirty="0">
                <a:solidFill>
                  <a:schemeClr val="tx1">
                    <a:alpha val="80000"/>
                  </a:schemeClr>
                </a:solidFill>
              </a:rPr>
              <a:t>not</a:t>
            </a:r>
            <a:r>
              <a:rPr lang="en-US" sz="2000" dirty="0">
                <a:solidFill>
                  <a:schemeClr val="tx1">
                    <a:alpha val="80000"/>
                  </a:schemeClr>
                </a:solidFill>
              </a:rPr>
              <a:t> appear normally distributed. Therefore, the requirement for this t-test has </a:t>
            </a:r>
            <a:r>
              <a:rPr lang="en-US" sz="2000" b="1" dirty="0">
                <a:solidFill>
                  <a:schemeClr val="tx1">
                    <a:alpha val="80000"/>
                  </a:schemeClr>
                </a:solidFill>
              </a:rPr>
              <a:t>not</a:t>
            </a:r>
            <a:r>
              <a:rPr lang="en-US" sz="2000" dirty="0">
                <a:solidFill>
                  <a:schemeClr val="tx1">
                    <a:alpha val="80000"/>
                  </a:schemeClr>
                </a:solidFill>
              </a:rPr>
              <a:t> been met. However, I am proceeding with the testing for the purposes of this activity.</a:t>
            </a:r>
          </a:p>
          <a:p>
            <a:endParaRPr lang="en-US" sz="2000" dirty="0">
              <a:solidFill>
                <a:schemeClr val="tx1">
                  <a:alpha val="80000"/>
                </a:schemeClr>
              </a:solidFill>
            </a:endParaRP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0AC3306A-2D14-430A-8382-B190F934497F}"/>
                  </a:ext>
                </a:extLst>
              </p:cNvPr>
              <p:cNvGraphicFramePr/>
              <p:nvPr>
                <p:extLst>
                  <p:ext uri="{D42A27DB-BD31-4B8C-83A1-F6EECF244321}">
                    <p14:modId xmlns:p14="http://schemas.microsoft.com/office/powerpoint/2010/main" val="2472822858"/>
                  </p:ext>
                </p:extLst>
              </p:nvPr>
            </p:nvGraphicFramePr>
            <p:xfrm>
              <a:off x="7200212" y="381936"/>
              <a:ext cx="4009703" cy="560273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0AC3306A-2D14-430A-8382-B190F934497F}"/>
                  </a:ext>
                </a:extLst>
              </p:cNvPr>
              <p:cNvPicPr>
                <a:picLocks noGrp="1" noRot="1" noChangeAspect="1" noMove="1" noResize="1" noEditPoints="1" noAdjustHandles="1" noChangeArrowheads="1" noChangeShapeType="1"/>
              </p:cNvPicPr>
              <p:nvPr/>
            </p:nvPicPr>
            <p:blipFill>
              <a:blip r:embed="rId3"/>
              <a:stretch>
                <a:fillRect/>
              </a:stretch>
            </p:blipFill>
            <p:spPr>
              <a:xfrm>
                <a:off x="7200212" y="381936"/>
                <a:ext cx="4009703" cy="5602730"/>
              </a:xfrm>
              <a:prstGeom prst="rect">
                <a:avLst/>
              </a:prstGeom>
            </p:spPr>
          </p:pic>
        </mc:Fallback>
      </mc:AlternateContent>
    </p:spTree>
    <p:extLst>
      <p:ext uri="{BB962C8B-B14F-4D97-AF65-F5344CB8AC3E}">
        <p14:creationId xmlns:p14="http://schemas.microsoft.com/office/powerpoint/2010/main" val="25432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able 5">
            <a:extLst>
              <a:ext uri="{FF2B5EF4-FFF2-40B4-BE49-F238E27FC236}">
                <a16:creationId xmlns:a16="http://schemas.microsoft.com/office/drawing/2014/main" id="{5B98FA51-803C-4188-AA24-12C4F28F1FB0}"/>
              </a:ext>
            </a:extLst>
          </p:cNvPr>
          <p:cNvGraphicFramePr>
            <a:graphicFrameLocks noGrp="1"/>
          </p:cNvGraphicFramePr>
          <p:nvPr>
            <p:extLst>
              <p:ext uri="{D42A27DB-BD31-4B8C-83A1-F6EECF244321}">
                <p14:modId xmlns:p14="http://schemas.microsoft.com/office/powerpoint/2010/main" val="3142067434"/>
              </p:ext>
            </p:extLst>
          </p:nvPr>
        </p:nvGraphicFramePr>
        <p:xfrm>
          <a:off x="1000125" y="3463925"/>
          <a:ext cx="10190162" cy="2853927"/>
        </p:xfrm>
        <a:graphic>
          <a:graphicData uri="http://schemas.openxmlformats.org/drawingml/2006/table">
            <a:tbl>
              <a:tblPr firstRow="1" bandRow="1">
                <a:tableStyleId>{5C22544A-7EE6-4342-B048-85BDC9FD1C3A}</a:tableStyleId>
              </a:tblPr>
              <a:tblGrid>
                <a:gridCol w="5095081">
                  <a:extLst>
                    <a:ext uri="{9D8B030D-6E8A-4147-A177-3AD203B41FA5}">
                      <a16:colId xmlns:a16="http://schemas.microsoft.com/office/drawing/2014/main" val="3522648679"/>
                    </a:ext>
                  </a:extLst>
                </a:gridCol>
                <a:gridCol w="5095081">
                  <a:extLst>
                    <a:ext uri="{9D8B030D-6E8A-4147-A177-3AD203B41FA5}">
                      <a16:colId xmlns:a16="http://schemas.microsoft.com/office/drawing/2014/main" val="815530666"/>
                    </a:ext>
                  </a:extLst>
                </a:gridCol>
              </a:tblGrid>
              <a:tr h="317103">
                <a:tc>
                  <a:txBody>
                    <a:bodyPr/>
                    <a:lstStyle/>
                    <a:p>
                      <a:endParaRPr lang="en-US" sz="1400"/>
                    </a:p>
                  </a:txBody>
                  <a:tcPr marL="72069" marR="72069" marT="36034" marB="36034"/>
                </a:tc>
                <a:tc>
                  <a:txBody>
                    <a:bodyPr/>
                    <a:lstStyle/>
                    <a:p>
                      <a:r>
                        <a:rPr lang="en-US" sz="1400"/>
                        <a:t>Calculations for t-Test</a:t>
                      </a:r>
                    </a:p>
                  </a:txBody>
                  <a:tcPr marL="72069" marR="72069" marT="36034" marB="36034"/>
                </a:tc>
                <a:extLst>
                  <a:ext uri="{0D108BD9-81ED-4DB2-BD59-A6C34878D82A}">
                    <a16:rowId xmlns:a16="http://schemas.microsoft.com/office/drawing/2014/main" val="1180802310"/>
                  </a:ext>
                </a:extLst>
              </a:tr>
              <a:tr h="317103">
                <a:tc>
                  <a:txBody>
                    <a:bodyPr/>
                    <a:lstStyle/>
                    <a:p>
                      <a:r>
                        <a:rPr lang="en-US" sz="1400"/>
                        <a:t>Before mean</a:t>
                      </a:r>
                    </a:p>
                  </a:txBody>
                  <a:tcPr marL="72069" marR="72069" marT="36034" marB="36034"/>
                </a:tc>
                <a:tc>
                  <a:txBody>
                    <a:bodyPr/>
                    <a:lstStyle/>
                    <a:p>
                      <a:r>
                        <a:rPr lang="en-US" sz="1400"/>
                        <a:t>76.91</a:t>
                      </a:r>
                    </a:p>
                  </a:txBody>
                  <a:tcPr marL="72069" marR="72069" marT="36034" marB="36034"/>
                </a:tc>
                <a:extLst>
                  <a:ext uri="{0D108BD9-81ED-4DB2-BD59-A6C34878D82A}">
                    <a16:rowId xmlns:a16="http://schemas.microsoft.com/office/drawing/2014/main" val="3904323114"/>
                  </a:ext>
                </a:extLst>
              </a:tr>
              <a:tr h="317103">
                <a:tc>
                  <a:txBody>
                    <a:bodyPr/>
                    <a:lstStyle/>
                    <a:p>
                      <a:r>
                        <a:rPr lang="en-US" sz="1400"/>
                        <a:t>After mean</a:t>
                      </a:r>
                    </a:p>
                  </a:txBody>
                  <a:tcPr marL="72069" marR="72069" marT="36034" marB="36034"/>
                </a:tc>
                <a:tc>
                  <a:txBody>
                    <a:bodyPr/>
                    <a:lstStyle/>
                    <a:p>
                      <a:r>
                        <a:rPr lang="en-US" sz="1400"/>
                        <a:t>86.18</a:t>
                      </a:r>
                    </a:p>
                  </a:txBody>
                  <a:tcPr marL="72069" marR="72069" marT="36034" marB="36034"/>
                </a:tc>
                <a:extLst>
                  <a:ext uri="{0D108BD9-81ED-4DB2-BD59-A6C34878D82A}">
                    <a16:rowId xmlns:a16="http://schemas.microsoft.com/office/drawing/2014/main" val="2380306502"/>
                  </a:ext>
                </a:extLst>
              </a:tr>
              <a:tr h="317103">
                <a:tc>
                  <a:txBody>
                    <a:bodyPr/>
                    <a:lstStyle/>
                    <a:p>
                      <a:r>
                        <a:rPr lang="en-US" sz="1400"/>
                        <a:t>Difference</a:t>
                      </a:r>
                    </a:p>
                  </a:txBody>
                  <a:tcPr marL="72069" marR="72069" marT="36034" marB="36034"/>
                </a:tc>
                <a:tc>
                  <a:txBody>
                    <a:bodyPr/>
                    <a:lstStyle/>
                    <a:p>
                      <a:r>
                        <a:rPr lang="en-US" sz="1400"/>
                        <a:t>-9.27</a:t>
                      </a:r>
                    </a:p>
                  </a:txBody>
                  <a:tcPr marL="72069" marR="72069" marT="36034" marB="36034"/>
                </a:tc>
                <a:extLst>
                  <a:ext uri="{0D108BD9-81ED-4DB2-BD59-A6C34878D82A}">
                    <a16:rowId xmlns:a16="http://schemas.microsoft.com/office/drawing/2014/main" val="2816526128"/>
                  </a:ext>
                </a:extLst>
              </a:tr>
              <a:tr h="317103">
                <a:tc>
                  <a:txBody>
                    <a:bodyPr/>
                    <a:lstStyle/>
                    <a:p>
                      <a:r>
                        <a:rPr lang="en-US" sz="1400"/>
                        <a:t>Sample Size</a:t>
                      </a:r>
                    </a:p>
                  </a:txBody>
                  <a:tcPr marL="72069" marR="72069" marT="36034" marB="36034"/>
                </a:tc>
                <a:tc>
                  <a:txBody>
                    <a:bodyPr/>
                    <a:lstStyle/>
                    <a:p>
                      <a:r>
                        <a:rPr lang="en-US" sz="1400"/>
                        <a:t>11</a:t>
                      </a:r>
                    </a:p>
                  </a:txBody>
                  <a:tcPr marL="72069" marR="72069" marT="36034" marB="36034"/>
                </a:tc>
                <a:extLst>
                  <a:ext uri="{0D108BD9-81ED-4DB2-BD59-A6C34878D82A}">
                    <a16:rowId xmlns:a16="http://schemas.microsoft.com/office/drawing/2014/main" val="2375158872"/>
                  </a:ext>
                </a:extLst>
              </a:tr>
              <a:tr h="317103">
                <a:tc>
                  <a:txBody>
                    <a:bodyPr/>
                    <a:lstStyle/>
                    <a:p>
                      <a:r>
                        <a:rPr lang="en-US" sz="1400"/>
                        <a:t>Standard Deviation</a:t>
                      </a:r>
                    </a:p>
                  </a:txBody>
                  <a:tcPr marL="72069" marR="72069" marT="36034" marB="36034"/>
                </a:tc>
                <a:tc>
                  <a:txBody>
                    <a:bodyPr/>
                    <a:lstStyle/>
                    <a:p>
                      <a:r>
                        <a:rPr lang="en-US" sz="1400"/>
                        <a:t>8.921152</a:t>
                      </a:r>
                    </a:p>
                  </a:txBody>
                  <a:tcPr marL="72069" marR="72069" marT="36034" marB="36034"/>
                </a:tc>
                <a:extLst>
                  <a:ext uri="{0D108BD9-81ED-4DB2-BD59-A6C34878D82A}">
                    <a16:rowId xmlns:a16="http://schemas.microsoft.com/office/drawing/2014/main" val="798589330"/>
                  </a:ext>
                </a:extLst>
              </a:tr>
              <a:tr h="317103">
                <a:tc>
                  <a:txBody>
                    <a:bodyPr/>
                    <a:lstStyle/>
                    <a:p>
                      <a:r>
                        <a:rPr lang="en-US" sz="1400"/>
                        <a:t>Standard error of the difference</a:t>
                      </a:r>
                    </a:p>
                  </a:txBody>
                  <a:tcPr marL="72069" marR="72069" marT="36034" marB="36034"/>
                </a:tc>
                <a:tc>
                  <a:txBody>
                    <a:bodyPr/>
                    <a:lstStyle/>
                    <a:p>
                      <a:r>
                        <a:rPr lang="en-US" sz="1400"/>
                        <a:t>2.689829</a:t>
                      </a:r>
                    </a:p>
                  </a:txBody>
                  <a:tcPr marL="72069" marR="72069" marT="36034" marB="36034"/>
                </a:tc>
                <a:extLst>
                  <a:ext uri="{0D108BD9-81ED-4DB2-BD59-A6C34878D82A}">
                    <a16:rowId xmlns:a16="http://schemas.microsoft.com/office/drawing/2014/main" val="2610044166"/>
                  </a:ext>
                </a:extLst>
              </a:tr>
              <a:tr h="317103">
                <a:tc>
                  <a:txBody>
                    <a:bodyPr/>
                    <a:lstStyle/>
                    <a:p>
                      <a:r>
                        <a:rPr lang="en-US" sz="1400"/>
                        <a:t>Cohen’s d</a:t>
                      </a:r>
                    </a:p>
                  </a:txBody>
                  <a:tcPr marL="72069" marR="72069" marT="36034" marB="36034"/>
                </a:tc>
                <a:tc>
                  <a:txBody>
                    <a:bodyPr/>
                    <a:lstStyle/>
                    <a:p>
                      <a:r>
                        <a:rPr lang="en-US" sz="1400" dirty="0"/>
                        <a:t>-1.0391</a:t>
                      </a:r>
                    </a:p>
                  </a:txBody>
                  <a:tcPr marL="72069" marR="72069" marT="36034" marB="36034"/>
                </a:tc>
                <a:extLst>
                  <a:ext uri="{0D108BD9-81ED-4DB2-BD59-A6C34878D82A}">
                    <a16:rowId xmlns:a16="http://schemas.microsoft.com/office/drawing/2014/main" val="290951725"/>
                  </a:ext>
                </a:extLst>
              </a:tr>
              <a:tr h="317103">
                <a:tc>
                  <a:txBody>
                    <a:bodyPr/>
                    <a:lstStyle/>
                    <a:p>
                      <a:r>
                        <a:rPr lang="en-US" sz="1400" b="1" dirty="0"/>
                        <a:t>Degrees of freedom</a:t>
                      </a:r>
                    </a:p>
                  </a:txBody>
                  <a:tcPr marL="72069" marR="72069" marT="36034" marB="36034"/>
                </a:tc>
                <a:tc>
                  <a:txBody>
                    <a:bodyPr/>
                    <a:lstStyle/>
                    <a:p>
                      <a:r>
                        <a:rPr lang="en-US" sz="1400" dirty="0"/>
                        <a:t>10</a:t>
                      </a:r>
                    </a:p>
                  </a:txBody>
                  <a:tcPr marL="72069" marR="72069" marT="36034" marB="36034"/>
                </a:tc>
                <a:extLst>
                  <a:ext uri="{0D108BD9-81ED-4DB2-BD59-A6C34878D82A}">
                    <a16:rowId xmlns:a16="http://schemas.microsoft.com/office/drawing/2014/main" val="3275061195"/>
                  </a:ext>
                </a:extLst>
              </a:tr>
            </a:tbl>
          </a:graphicData>
        </a:graphic>
      </p:graphicFrame>
      <p:sp>
        <p:nvSpPr>
          <p:cNvPr id="2" name="Title 1">
            <a:extLst>
              <a:ext uri="{FF2B5EF4-FFF2-40B4-BE49-F238E27FC236}">
                <a16:creationId xmlns:a16="http://schemas.microsoft.com/office/drawing/2014/main" id="{D8803AF4-B6C7-43A3-9733-966F55C17F91}"/>
              </a:ext>
            </a:extLst>
          </p:cNvPr>
          <p:cNvSpPr>
            <a:spLocks noGrp="1"/>
          </p:cNvSpPr>
          <p:nvPr>
            <p:ph type="title"/>
          </p:nvPr>
        </p:nvSpPr>
        <p:spPr>
          <a:xfrm>
            <a:off x="870204" y="606564"/>
            <a:ext cx="10451592" cy="1325563"/>
          </a:xfrm>
        </p:spPr>
        <p:txBody>
          <a:bodyPr anchor="ctr">
            <a:normAutofit/>
          </a:bodyPr>
          <a:lstStyle/>
          <a:p>
            <a:r>
              <a:rPr lang="en-US"/>
              <a:t>Descriptive Statistics</a:t>
            </a:r>
            <a:endParaRPr lang="en-US" dirty="0"/>
          </a:p>
        </p:txBody>
      </p:sp>
      <p:graphicFrame>
        <p:nvGraphicFramePr>
          <p:cNvPr id="4" name="Table 4">
            <a:extLst>
              <a:ext uri="{FF2B5EF4-FFF2-40B4-BE49-F238E27FC236}">
                <a16:creationId xmlns:a16="http://schemas.microsoft.com/office/drawing/2014/main" id="{C93A0C25-9DAC-4840-86D4-4F565BE2D712}"/>
              </a:ext>
            </a:extLst>
          </p:cNvPr>
          <p:cNvGraphicFramePr>
            <a:graphicFrameLocks noGrp="1"/>
          </p:cNvGraphicFramePr>
          <p:nvPr>
            <p:ph idx="1"/>
            <p:extLst>
              <p:ext uri="{D42A27DB-BD31-4B8C-83A1-F6EECF244321}">
                <p14:modId xmlns:p14="http://schemas.microsoft.com/office/powerpoint/2010/main" val="3678186643"/>
              </p:ext>
            </p:extLst>
          </p:nvPr>
        </p:nvGraphicFramePr>
        <p:xfrm>
          <a:off x="1000125" y="2384425"/>
          <a:ext cx="10190162" cy="1011237"/>
        </p:xfrm>
        <a:graphic>
          <a:graphicData uri="http://schemas.openxmlformats.org/drawingml/2006/table">
            <a:tbl>
              <a:tblPr firstRow="1" bandRow="1">
                <a:tableStyleId>{5C22544A-7EE6-4342-B048-85BDC9FD1C3A}</a:tableStyleId>
              </a:tblPr>
              <a:tblGrid>
                <a:gridCol w="5095081">
                  <a:extLst>
                    <a:ext uri="{9D8B030D-6E8A-4147-A177-3AD203B41FA5}">
                      <a16:colId xmlns:a16="http://schemas.microsoft.com/office/drawing/2014/main" val="1324392852"/>
                    </a:ext>
                  </a:extLst>
                </a:gridCol>
                <a:gridCol w="5095081">
                  <a:extLst>
                    <a:ext uri="{9D8B030D-6E8A-4147-A177-3AD203B41FA5}">
                      <a16:colId xmlns:a16="http://schemas.microsoft.com/office/drawing/2014/main" val="1554451572"/>
                    </a:ext>
                  </a:extLst>
                </a:gridCol>
              </a:tblGrid>
              <a:tr h="337079">
                <a:tc>
                  <a:txBody>
                    <a:bodyPr/>
                    <a:lstStyle/>
                    <a:p>
                      <a:endParaRPr lang="en-US" sz="1500"/>
                    </a:p>
                  </a:txBody>
                  <a:tcPr marL="76609" marR="76609" marT="38304" marB="38304"/>
                </a:tc>
                <a:tc>
                  <a:txBody>
                    <a:bodyPr/>
                    <a:lstStyle/>
                    <a:p>
                      <a:r>
                        <a:rPr lang="en-US" sz="1500" dirty="0"/>
                        <a:t>Results of t-Test</a:t>
                      </a:r>
                    </a:p>
                  </a:txBody>
                  <a:tcPr marL="76609" marR="76609" marT="38304" marB="38304"/>
                </a:tc>
                <a:extLst>
                  <a:ext uri="{0D108BD9-81ED-4DB2-BD59-A6C34878D82A}">
                    <a16:rowId xmlns:a16="http://schemas.microsoft.com/office/drawing/2014/main" val="9939469"/>
                  </a:ext>
                </a:extLst>
              </a:tr>
              <a:tr h="337079">
                <a:tc>
                  <a:txBody>
                    <a:bodyPr/>
                    <a:lstStyle/>
                    <a:p>
                      <a:r>
                        <a:rPr lang="en-US" sz="1500" b="1"/>
                        <a:t>Test statistic (t)</a:t>
                      </a:r>
                    </a:p>
                  </a:txBody>
                  <a:tcPr marL="76609" marR="76609" marT="38304" marB="38304"/>
                </a:tc>
                <a:tc>
                  <a:txBody>
                    <a:bodyPr/>
                    <a:lstStyle/>
                    <a:p>
                      <a:r>
                        <a:rPr lang="en-US" sz="1500"/>
                        <a:t>-3.446316177</a:t>
                      </a:r>
                    </a:p>
                  </a:txBody>
                  <a:tcPr marL="76609" marR="76609" marT="38304" marB="38304"/>
                </a:tc>
                <a:extLst>
                  <a:ext uri="{0D108BD9-81ED-4DB2-BD59-A6C34878D82A}">
                    <a16:rowId xmlns:a16="http://schemas.microsoft.com/office/drawing/2014/main" val="1975051537"/>
                  </a:ext>
                </a:extLst>
              </a:tr>
              <a:tr h="337079">
                <a:tc>
                  <a:txBody>
                    <a:bodyPr/>
                    <a:lstStyle/>
                    <a:p>
                      <a:r>
                        <a:rPr lang="en-US" sz="1500" b="1" dirty="0"/>
                        <a:t>P-value</a:t>
                      </a:r>
                    </a:p>
                  </a:txBody>
                  <a:tcPr marL="76609" marR="76609" marT="38304" marB="38304"/>
                </a:tc>
                <a:tc>
                  <a:txBody>
                    <a:bodyPr/>
                    <a:lstStyle/>
                    <a:p>
                      <a:r>
                        <a:rPr lang="en-US" sz="1500" dirty="0"/>
                        <a:t>0.006264734</a:t>
                      </a:r>
                    </a:p>
                  </a:txBody>
                  <a:tcPr marL="76609" marR="76609" marT="38304" marB="38304"/>
                </a:tc>
                <a:extLst>
                  <a:ext uri="{0D108BD9-81ED-4DB2-BD59-A6C34878D82A}">
                    <a16:rowId xmlns:a16="http://schemas.microsoft.com/office/drawing/2014/main" val="3484191043"/>
                  </a:ext>
                </a:extLst>
              </a:tr>
            </a:tbl>
          </a:graphicData>
        </a:graphic>
      </p:graphicFrame>
    </p:spTree>
    <p:extLst>
      <p:ext uri="{BB962C8B-B14F-4D97-AF65-F5344CB8AC3E}">
        <p14:creationId xmlns:p14="http://schemas.microsoft.com/office/powerpoint/2010/main" val="203072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2283634-490F-4241-BCF9-37AEDF7CD6EF}"/>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Conclusions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0D4CF90-7FAE-4EC3-8CCA-3B9F8F56AB95}"/>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P = 0.006264734 &amp; alpha = 0.05</a:t>
            </a:r>
          </a:p>
          <a:p>
            <a:r>
              <a:rPr lang="en-US" sz="2000" dirty="0">
                <a:solidFill>
                  <a:schemeClr val="tx1">
                    <a:alpha val="80000"/>
                  </a:schemeClr>
                </a:solidFill>
              </a:rPr>
              <a:t>P &lt; 0.05</a:t>
            </a:r>
          </a:p>
          <a:p>
            <a:r>
              <a:rPr lang="en-US" sz="2000" dirty="0">
                <a:solidFill>
                  <a:schemeClr val="tx1">
                    <a:alpha val="80000"/>
                  </a:schemeClr>
                </a:solidFill>
              </a:rPr>
              <a:t>Therefore, there is enough evidence to </a:t>
            </a:r>
            <a:r>
              <a:rPr lang="en-US" sz="2000" b="1" dirty="0">
                <a:solidFill>
                  <a:schemeClr val="tx1">
                    <a:alpha val="80000"/>
                  </a:schemeClr>
                </a:solidFill>
              </a:rPr>
              <a:t>reject</a:t>
            </a:r>
            <a:r>
              <a:rPr lang="en-US" sz="2000" dirty="0">
                <a:solidFill>
                  <a:schemeClr val="tx1">
                    <a:alpha val="80000"/>
                  </a:schemeClr>
                </a:solidFill>
              </a:rPr>
              <a:t> the null hypothesis.</a:t>
            </a:r>
          </a:p>
          <a:p>
            <a:r>
              <a:rPr lang="en-US" sz="2000" dirty="0">
                <a:solidFill>
                  <a:schemeClr val="tx1">
                    <a:alpha val="80000"/>
                  </a:schemeClr>
                </a:solidFill>
              </a:rPr>
              <a:t>This means that there is a difference between the airmen's heart rate before and after skydiving.</a:t>
            </a:r>
          </a:p>
          <a:p>
            <a:r>
              <a:rPr lang="en-US" sz="2000" dirty="0">
                <a:solidFill>
                  <a:schemeClr val="tx1">
                    <a:alpha val="80000"/>
                  </a:schemeClr>
                </a:solidFill>
              </a:rPr>
              <a:t>After mean &gt; Before mean</a:t>
            </a:r>
          </a:p>
          <a:p>
            <a:r>
              <a:rPr lang="en-US" sz="2000" dirty="0">
                <a:solidFill>
                  <a:schemeClr val="tx1">
                    <a:alpha val="80000"/>
                  </a:schemeClr>
                </a:solidFill>
              </a:rPr>
              <a:t>Perhaps, skydiving increases the airmen’s heart rate.</a:t>
            </a:r>
          </a:p>
          <a:p>
            <a:r>
              <a:rPr lang="en-US" sz="2000" dirty="0">
                <a:solidFill>
                  <a:schemeClr val="tx1">
                    <a:alpha val="80000"/>
                  </a:schemeClr>
                </a:solidFill>
              </a:rPr>
              <a:t>Cohen’s d = -1.0391 &lt; 0.2</a:t>
            </a:r>
          </a:p>
          <a:p>
            <a:r>
              <a:rPr lang="en-US" sz="2000" dirty="0">
                <a:solidFill>
                  <a:schemeClr val="tx1">
                    <a:alpha val="80000"/>
                  </a:schemeClr>
                </a:solidFill>
              </a:rPr>
              <a:t>Although the average difference between the airmen’s heart rate is significant, the difference is statistically negligible.</a:t>
            </a:r>
          </a:p>
          <a:p>
            <a:r>
              <a:rPr lang="en-US" sz="2000" dirty="0">
                <a:solidFill>
                  <a:schemeClr val="tx1">
                    <a:alpha val="80000"/>
                  </a:schemeClr>
                </a:solidFill>
              </a:rPr>
              <a:t>However, there is an overall increase in the airmen’s heartrates after skydiving.</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438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322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Scenario 3 - Skydive</vt:lpstr>
      <vt:lpstr>Scenario</vt:lpstr>
      <vt:lpstr>Hypothesis Testing</vt:lpstr>
      <vt:lpstr>Hypotheses</vt:lpstr>
      <vt:lpstr>Requirements for t-Tests</vt:lpstr>
      <vt:lpstr>Verifying t-test Requirements</vt:lpstr>
      <vt:lpstr>Descriptive Statistics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3 - Skydive</dc:title>
  <dc:creator>Alberta Kovatcheva</dc:creator>
  <cp:lastModifiedBy>Alberta Kovatcheva</cp:lastModifiedBy>
  <cp:revision>8</cp:revision>
  <dcterms:created xsi:type="dcterms:W3CDTF">2021-05-27T23:04:38Z</dcterms:created>
  <dcterms:modified xsi:type="dcterms:W3CDTF">2021-05-28T00:42:59Z</dcterms:modified>
</cp:coreProperties>
</file>