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4"/>
  </p:sldMasterIdLst>
  <p:notesMasterIdLst>
    <p:notesMasterId r:id="rId20"/>
  </p:notesMasterIdLst>
  <p:handoutMasterIdLst>
    <p:handoutMasterId r:id="rId21"/>
  </p:handoutMasterIdLst>
  <p:sldIdLst>
    <p:sldId id="257" r:id="rId5"/>
    <p:sldId id="258" r:id="rId6"/>
    <p:sldId id="259" r:id="rId7"/>
    <p:sldId id="260" r:id="rId8"/>
    <p:sldId id="262" r:id="rId9"/>
    <p:sldId id="263" r:id="rId10"/>
    <p:sldId id="264" r:id="rId11"/>
    <p:sldId id="268" r:id="rId12"/>
    <p:sldId id="267" r:id="rId13"/>
    <p:sldId id="265" r:id="rId14"/>
    <p:sldId id="266" r:id="rId15"/>
    <p:sldId id="270" r:id="rId16"/>
    <p:sldId id="271" r:id="rId17"/>
    <p:sldId id="269" r:id="rId18"/>
    <p:sldId id="272" r:id="rId19"/>
  </p:sldIdLst>
  <p:sldSz cx="12192000" cy="6858000"/>
  <p:notesSz cx="6858000" cy="9144000"/>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09FF7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notesViewPr>
    <p:cSldViewPr snapToGrid="0">
      <p:cViewPr varScale="1">
        <p:scale>
          <a:sx n="88" d="100"/>
          <a:sy n="88" d="100"/>
        </p:scale>
        <p:origin x="382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a:p>
        </p:txBody>
      </p:sp>
      <p:sp>
        <p:nvSpPr>
          <p:cNvPr id="3" name="Segnaposto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0667C082-C1D9-4A39-9A1E-13B8EACC8566}" type="datetime1">
              <a:rPr lang="it-IT" smtClean="0"/>
              <a:t>25/05/2022</a:t>
            </a:fld>
            <a:endParaRPr lang="it-IT"/>
          </a:p>
        </p:txBody>
      </p:sp>
      <p:sp>
        <p:nvSpPr>
          <p:cNvPr id="4" name="Segnaposto piè di pa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a:p>
        </p:txBody>
      </p:sp>
      <p:sp>
        <p:nvSpPr>
          <p:cNvPr id="5" name="Segnaposto numero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9B61BEE-A6B4-49DE-8859-2A55F155C514}" type="slidenum">
              <a:rPr lang="it-IT" smtClean="0"/>
              <a:t>‹N›</a:t>
            </a:fld>
            <a:endParaRPr lang="it-IT"/>
          </a:p>
        </p:txBody>
      </p:sp>
    </p:spTree>
    <p:extLst>
      <p:ext uri="{BB962C8B-B14F-4D97-AF65-F5344CB8AC3E}">
        <p14:creationId xmlns:p14="http://schemas.microsoft.com/office/powerpoint/2010/main" val="37849308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noProof="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C7E80170-E13D-4D1A-841C-95FF8174CA00}" type="datetime1">
              <a:rPr lang="it-IT" noProof="0" smtClean="0"/>
              <a:t>25/05/2022</a:t>
            </a:fld>
            <a:endParaRPr lang="it-IT" noProof="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noProof="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noProof="0"/>
              <a:t>Fare clic per modificare lo stile del titolo</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noProof="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6E6A182-AF03-4CC8-94DC-C0726DF52A64}" type="slidenum">
              <a:rPr lang="it-IT" noProof="0" smtClean="0"/>
              <a:t>‹N›</a:t>
            </a:fld>
            <a:endParaRPr lang="it-IT" noProof="0"/>
          </a:p>
        </p:txBody>
      </p:sp>
    </p:spTree>
    <p:extLst>
      <p:ext uri="{BB962C8B-B14F-4D97-AF65-F5344CB8AC3E}">
        <p14:creationId xmlns:p14="http://schemas.microsoft.com/office/powerpoint/2010/main" val="330364011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a:p>
        </p:txBody>
      </p:sp>
      <p:sp>
        <p:nvSpPr>
          <p:cNvPr id="4" name="Segnaposto numero diapositiva 3"/>
          <p:cNvSpPr>
            <a:spLocks noGrp="1"/>
          </p:cNvSpPr>
          <p:nvPr>
            <p:ph type="sldNum" sz="quarter" idx="10"/>
          </p:nvPr>
        </p:nvSpPr>
        <p:spPr/>
        <p:txBody>
          <a:bodyPr rtlCol="0"/>
          <a:lstStyle/>
          <a:p>
            <a:pPr rtl="0"/>
            <a:fld id="{96E6A182-AF03-4CC8-94DC-C0726DF52A64}" type="slidenum">
              <a:rPr lang="it-IT" smtClean="0"/>
              <a:t>1</a:t>
            </a:fld>
            <a:endParaRPr lang="it-IT"/>
          </a:p>
        </p:txBody>
      </p:sp>
    </p:spTree>
    <p:extLst>
      <p:ext uri="{BB962C8B-B14F-4D97-AF65-F5344CB8AC3E}">
        <p14:creationId xmlns:p14="http://schemas.microsoft.com/office/powerpoint/2010/main" val="1337753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a:p>
        </p:txBody>
      </p:sp>
      <p:sp>
        <p:nvSpPr>
          <p:cNvPr id="4" name="Segnaposto numero diapositiva 3"/>
          <p:cNvSpPr>
            <a:spLocks noGrp="1"/>
          </p:cNvSpPr>
          <p:nvPr>
            <p:ph type="sldNum" sz="quarter" idx="5"/>
          </p:nvPr>
        </p:nvSpPr>
        <p:spPr/>
        <p:txBody>
          <a:bodyPr rtlCol="0"/>
          <a:lstStyle/>
          <a:p>
            <a:pPr rtl="0"/>
            <a:fld id="{96E6A182-AF03-4CC8-94DC-C0726DF52A64}" type="slidenum">
              <a:rPr lang="it-IT" smtClean="0"/>
              <a:t>2</a:t>
            </a:fld>
            <a:endParaRPr lang="it-IT"/>
          </a:p>
        </p:txBody>
      </p:sp>
    </p:spTree>
    <p:extLst>
      <p:ext uri="{BB962C8B-B14F-4D97-AF65-F5344CB8AC3E}">
        <p14:creationId xmlns:p14="http://schemas.microsoft.com/office/powerpoint/2010/main" val="2851697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a:p>
        </p:txBody>
      </p:sp>
      <p:sp>
        <p:nvSpPr>
          <p:cNvPr id="4" name="Segnaposto numero diapositiva 3"/>
          <p:cNvSpPr>
            <a:spLocks noGrp="1"/>
          </p:cNvSpPr>
          <p:nvPr>
            <p:ph type="sldNum" sz="quarter" idx="5"/>
          </p:nvPr>
        </p:nvSpPr>
        <p:spPr/>
        <p:txBody>
          <a:bodyPr rtlCol="0"/>
          <a:lstStyle/>
          <a:p>
            <a:pPr rtl="0"/>
            <a:fld id="{96E6A182-AF03-4CC8-94DC-C0726DF52A64}" type="slidenum">
              <a:rPr lang="it-IT" smtClean="0"/>
              <a:t>3</a:t>
            </a:fld>
            <a:endParaRPr lang="it-IT"/>
          </a:p>
        </p:txBody>
      </p:sp>
    </p:spTree>
    <p:extLst>
      <p:ext uri="{BB962C8B-B14F-4D97-AF65-F5344CB8AC3E}">
        <p14:creationId xmlns:p14="http://schemas.microsoft.com/office/powerpoint/2010/main" val="41162698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rtlCol="0"/>
          <a:lstStyle/>
          <a:p>
            <a:pPr rtl="0"/>
            <a:endParaRPr lang="it-IT"/>
          </a:p>
        </p:txBody>
      </p:sp>
      <p:sp>
        <p:nvSpPr>
          <p:cNvPr id="4" name="Segnaposto numero diapositiva 3"/>
          <p:cNvSpPr>
            <a:spLocks noGrp="1"/>
          </p:cNvSpPr>
          <p:nvPr>
            <p:ph type="sldNum" sz="quarter" idx="5"/>
          </p:nvPr>
        </p:nvSpPr>
        <p:spPr/>
        <p:txBody>
          <a:bodyPr rtlCol="0"/>
          <a:lstStyle/>
          <a:p>
            <a:pPr rtl="0"/>
            <a:fld id="{96E6A182-AF03-4CC8-94DC-C0726DF52A64}" type="slidenum">
              <a:rPr lang="it-IT" smtClean="0"/>
              <a:t>4</a:t>
            </a:fld>
            <a:endParaRPr lang="it-IT"/>
          </a:p>
        </p:txBody>
      </p:sp>
    </p:spTree>
    <p:extLst>
      <p:ext uri="{BB962C8B-B14F-4D97-AF65-F5344CB8AC3E}">
        <p14:creationId xmlns:p14="http://schemas.microsoft.com/office/powerpoint/2010/main" val="42583565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8" name="Segnaposto data 27"/>
          <p:cNvSpPr>
            <a:spLocks noGrp="1"/>
          </p:cNvSpPr>
          <p:nvPr>
            <p:ph type="dt" sz="half" idx="10"/>
          </p:nvPr>
        </p:nvSpPr>
        <p:spPr/>
        <p:txBody>
          <a:bodyPr rtlCol="0"/>
          <a:lstStyle/>
          <a:p>
            <a:pPr rtl="0"/>
            <a:fld id="{78F05C0B-C743-4D1A-B768-F692B17F275E}" type="datetime1">
              <a:rPr lang="it-IT" noProof="0" smtClean="0"/>
              <a:t>25/05/2022</a:t>
            </a:fld>
            <a:endParaRPr lang="it-IT" noProof="0"/>
          </a:p>
        </p:txBody>
      </p:sp>
      <p:sp>
        <p:nvSpPr>
          <p:cNvPr id="17" name="Segnaposto piè di pagina 16"/>
          <p:cNvSpPr>
            <a:spLocks noGrp="1"/>
          </p:cNvSpPr>
          <p:nvPr>
            <p:ph type="ftr" sz="quarter" idx="11"/>
          </p:nvPr>
        </p:nvSpPr>
        <p:spPr/>
        <p:txBody>
          <a:bodyPr rtlCol="0"/>
          <a:lstStyle/>
          <a:p>
            <a:pPr rtl="0"/>
            <a:endParaRPr lang="it-IT" noProof="0"/>
          </a:p>
        </p:txBody>
      </p:sp>
      <p:sp>
        <p:nvSpPr>
          <p:cNvPr id="29" name="Segnaposto numero diapositiva 28"/>
          <p:cNvSpPr>
            <a:spLocks noGrp="1"/>
          </p:cNvSpPr>
          <p:nvPr>
            <p:ph type="sldNum" sz="quarter" idx="12"/>
          </p:nvPr>
        </p:nvSpPr>
        <p:spPr/>
        <p:txBody>
          <a:bodyPr rtlCol="0"/>
          <a:lstStyle/>
          <a:p>
            <a:pPr rtl="0"/>
            <a:fld id="{401CF334-2D5C-4859-84A6-CA7E6E43FAEB}" type="slidenum">
              <a:rPr lang="it-IT" noProof="0" smtClean="0"/>
              <a:t>‹N›</a:t>
            </a:fld>
            <a:endParaRPr lang="it-IT" noProof="0"/>
          </a:p>
        </p:txBody>
      </p:sp>
      <p:sp>
        <p:nvSpPr>
          <p:cNvPr id="9" name="Sottotitolo 8"/>
          <p:cNvSpPr>
            <a:spLocks noGrp="1"/>
          </p:cNvSpPr>
          <p:nvPr>
            <p:ph type="subTitle" idx="1"/>
          </p:nvPr>
        </p:nvSpPr>
        <p:spPr>
          <a:xfrm>
            <a:off x="562707" y="2320335"/>
            <a:ext cx="8534400" cy="1752600"/>
          </a:xfrm>
        </p:spPr>
        <p:txBody>
          <a:bodyPr rtlCol="0"/>
          <a:lstStyle>
            <a:lvl1pPr marL="0" indent="0" algn="l">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rtl="0"/>
            <a:r>
              <a:rPr lang="it-IT" noProof="0"/>
              <a:t>Fare clic per modificare lo stile del sottotitolo dello schema</a:t>
            </a:r>
          </a:p>
        </p:txBody>
      </p:sp>
      <p:sp>
        <p:nvSpPr>
          <p:cNvPr id="8" name="Titolo 7"/>
          <p:cNvSpPr>
            <a:spLocks noGrp="1"/>
          </p:cNvSpPr>
          <p:nvPr>
            <p:ph type="ctrTitle"/>
          </p:nvPr>
        </p:nvSpPr>
        <p:spPr>
          <a:xfrm>
            <a:off x="562707" y="288339"/>
            <a:ext cx="10972800" cy="1828800"/>
          </a:xfrm>
        </p:spPr>
        <p:txBody>
          <a:bodyPr vert="horz" lIns="45720" tIns="0" rIns="45720" bIns="0" rtlCol="0" anchor="b">
            <a:normAutofit/>
            <a:scene3d>
              <a:camera prst="orthographicFront"/>
              <a:lightRig rig="soft" dir="t">
                <a:rot lat="0" lon="0" rev="17220000"/>
              </a:lightRig>
            </a:scene3d>
            <a:sp3d prstMaterial="softEdge">
              <a:bevelT w="38100" h="38100"/>
            </a:sp3d>
          </a:bodyPr>
          <a:lstStyle>
            <a:lvl1pPr algn="l">
              <a:defRPr sz="4800" b="1" cap="all" baseline="0">
                <a:ln w="6350">
                  <a:noFill/>
                </a:ln>
                <a:solidFill>
                  <a:schemeClr val="accent2"/>
                </a:solidFill>
                <a:effectLst>
                  <a:outerShdw blurRad="127000" dist="200000" dir="2700000" algn="tl" rotWithShape="0">
                    <a:srgbClr val="000000">
                      <a:alpha val="30000"/>
                    </a:srgbClr>
                  </a:outerShdw>
                </a:effectLst>
              </a:defRPr>
            </a:lvl1pPr>
          </a:lstStyle>
          <a:p>
            <a:pPr rtl="0"/>
            <a:r>
              <a:rPr lang="it-IT" noProof="0"/>
              <a:t>Fare clic per modificare lo stile del titolo dello schema</a:t>
            </a:r>
            <a:endParaRPr kumimoji="0" lang="it-IT" noProof="0"/>
          </a:p>
        </p:txBody>
      </p:sp>
    </p:spTree>
    <p:extLst>
      <p:ext uri="{BB962C8B-B14F-4D97-AF65-F5344CB8AC3E}">
        <p14:creationId xmlns:p14="http://schemas.microsoft.com/office/powerpoint/2010/main" val="2386028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4" name="Segnaposto data 3"/>
          <p:cNvSpPr>
            <a:spLocks noGrp="1"/>
          </p:cNvSpPr>
          <p:nvPr>
            <p:ph type="dt" sz="half" idx="10"/>
          </p:nvPr>
        </p:nvSpPr>
        <p:spPr/>
        <p:txBody>
          <a:bodyPr rtlCol="0"/>
          <a:lstStyle/>
          <a:p>
            <a:pPr rtl="0"/>
            <a:fld id="{02572C0C-C357-43A2-B144-7891903011FC}" type="datetime1">
              <a:rPr lang="it-IT" noProof="0" smtClean="0"/>
              <a:t>25/05/2022</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401CF334-2D5C-4859-84A6-CA7E6E43FAEB}" type="slidenum">
              <a:rPr lang="it-IT" noProof="0" smtClean="0"/>
              <a:t>‹N›</a:t>
            </a:fld>
            <a:endParaRPr lang="it-IT" noProof="0"/>
          </a:p>
        </p:txBody>
      </p:sp>
      <p:sp>
        <p:nvSpPr>
          <p:cNvPr id="3" name="Segnaposto testo verticale 2"/>
          <p:cNvSpPr>
            <a:spLocks noGrp="1"/>
          </p:cNvSpPr>
          <p:nvPr>
            <p:ph type="body" orient="vert" idx="1" hasCustomPrompt="1"/>
          </p:nvPr>
        </p:nvSpPr>
        <p:spPr/>
        <p:txBody>
          <a:bodyPr vert="eaVert" rtlCol="0"/>
          <a:lstStyle/>
          <a:p>
            <a:pPr lvl="0" rtl="0" eaLnBrk="1" latinLnBrk="0" hangingPunct="1"/>
            <a:r>
              <a:rPr lang="it-IT" noProof="0"/>
              <a:t>Fare clic per modificare lo stile del titolo</a:t>
            </a:r>
          </a:p>
          <a:p>
            <a:pPr lvl="1" rtl="0" eaLnBrk="1" latinLnBrk="0" hangingPunct="1"/>
            <a:r>
              <a:rPr lang="it-IT" noProof="0"/>
              <a:t>Secondo livello</a:t>
            </a:r>
          </a:p>
          <a:p>
            <a:pPr lvl="2" rtl="0" eaLnBrk="1" latinLnBrk="0" hangingPunct="1"/>
            <a:r>
              <a:rPr lang="it-IT" noProof="0"/>
              <a:t>Terzo livello</a:t>
            </a:r>
          </a:p>
          <a:p>
            <a:pPr lvl="3" rtl="0" eaLnBrk="1" latinLnBrk="0" hangingPunct="1"/>
            <a:r>
              <a:rPr lang="it-IT" noProof="0"/>
              <a:t>Quarto livello</a:t>
            </a:r>
          </a:p>
          <a:p>
            <a:pPr lvl="4" rtl="0" eaLnBrk="1" latinLnBrk="0" hangingPunct="1"/>
            <a:r>
              <a:rPr lang="it-IT" noProof="0"/>
              <a:t>Quinto livello</a:t>
            </a:r>
            <a:endParaRPr kumimoji="0" lang="it-IT" noProof="0"/>
          </a:p>
        </p:txBody>
      </p:sp>
      <p:sp>
        <p:nvSpPr>
          <p:cNvPr id="2" name="Titolo 1"/>
          <p:cNvSpPr>
            <a:spLocks noGrp="1"/>
          </p:cNvSpPr>
          <p:nvPr>
            <p:ph type="title"/>
          </p:nvPr>
        </p:nvSpPr>
        <p:spPr/>
        <p:txBody>
          <a:bodyPr rtlCol="0"/>
          <a:lstStyle/>
          <a:p>
            <a:pPr rtl="0"/>
            <a:r>
              <a:rPr lang="it-IT" noProof="0"/>
              <a:t>Fare clic per modificare lo stile del titolo dello schema</a:t>
            </a:r>
            <a:endParaRPr kumimoji="0" lang="it-IT" noProof="0"/>
          </a:p>
        </p:txBody>
      </p:sp>
    </p:spTree>
    <p:extLst>
      <p:ext uri="{BB962C8B-B14F-4D97-AF65-F5344CB8AC3E}">
        <p14:creationId xmlns:p14="http://schemas.microsoft.com/office/powerpoint/2010/main" val="2203361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verticale e testo">
    <p:spTree>
      <p:nvGrpSpPr>
        <p:cNvPr id="1" name=""/>
        <p:cNvGrpSpPr/>
        <p:nvPr/>
      </p:nvGrpSpPr>
      <p:grpSpPr>
        <a:xfrm>
          <a:off x="0" y="0"/>
          <a:ext cx="0" cy="0"/>
          <a:chOff x="0" y="0"/>
          <a:chExt cx="0" cy="0"/>
        </a:xfrm>
      </p:grpSpPr>
      <p:sp>
        <p:nvSpPr>
          <p:cNvPr id="4" name="Segnaposto data 3"/>
          <p:cNvSpPr>
            <a:spLocks noGrp="1"/>
          </p:cNvSpPr>
          <p:nvPr>
            <p:ph type="dt" sz="half" idx="10"/>
          </p:nvPr>
        </p:nvSpPr>
        <p:spPr/>
        <p:txBody>
          <a:bodyPr rtlCol="0"/>
          <a:lstStyle/>
          <a:p>
            <a:pPr rtl="0"/>
            <a:fld id="{2E4464A4-65EF-4F6C-8CFB-828C23EA6DF4}" type="datetime1">
              <a:rPr lang="it-IT" noProof="0" smtClean="0"/>
              <a:t>25/05/2022</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401CF334-2D5C-4859-84A6-CA7E6E43FAEB}" type="slidenum">
              <a:rPr lang="it-IT" noProof="0" smtClean="0"/>
              <a:t>‹N›</a:t>
            </a:fld>
            <a:endParaRPr lang="it-IT" noProof="0"/>
          </a:p>
        </p:txBody>
      </p:sp>
      <p:sp>
        <p:nvSpPr>
          <p:cNvPr id="3" name="Segnaposto testo verticale 2"/>
          <p:cNvSpPr>
            <a:spLocks noGrp="1"/>
          </p:cNvSpPr>
          <p:nvPr>
            <p:ph type="body" orient="vert" idx="1" hasCustomPrompt="1"/>
          </p:nvPr>
        </p:nvSpPr>
        <p:spPr>
          <a:xfrm>
            <a:off x="609600" y="274639"/>
            <a:ext cx="8026400" cy="5851525"/>
          </a:xfrm>
        </p:spPr>
        <p:txBody>
          <a:bodyPr vert="eaVert" rtlCol="0"/>
          <a:lstStyle/>
          <a:p>
            <a:pPr lvl="0" rtl="0" eaLnBrk="1" latinLnBrk="0" hangingPunct="1"/>
            <a:r>
              <a:rPr lang="it-IT" noProof="0"/>
              <a:t>Fare clic per modificare lo stile del titolo</a:t>
            </a:r>
          </a:p>
          <a:p>
            <a:pPr lvl="1" rtl="0" eaLnBrk="1" latinLnBrk="0" hangingPunct="1"/>
            <a:r>
              <a:rPr lang="it-IT" noProof="0"/>
              <a:t>Secondo livello</a:t>
            </a:r>
          </a:p>
          <a:p>
            <a:pPr lvl="2" rtl="0" eaLnBrk="1" latinLnBrk="0" hangingPunct="1"/>
            <a:r>
              <a:rPr lang="it-IT" noProof="0"/>
              <a:t>Terzo livello</a:t>
            </a:r>
          </a:p>
          <a:p>
            <a:pPr lvl="3" rtl="0" eaLnBrk="1" latinLnBrk="0" hangingPunct="1"/>
            <a:r>
              <a:rPr lang="it-IT" noProof="0"/>
              <a:t>Quarto livello</a:t>
            </a:r>
          </a:p>
          <a:p>
            <a:pPr lvl="4" rtl="0" eaLnBrk="1" latinLnBrk="0" hangingPunct="1"/>
            <a:r>
              <a:rPr lang="it-IT" noProof="0"/>
              <a:t>Quinto livello</a:t>
            </a:r>
            <a:endParaRPr kumimoji="0" lang="it-IT" noProof="0"/>
          </a:p>
        </p:txBody>
      </p:sp>
      <p:sp>
        <p:nvSpPr>
          <p:cNvPr id="2" name="Titolo verticale 1"/>
          <p:cNvSpPr>
            <a:spLocks noGrp="1"/>
          </p:cNvSpPr>
          <p:nvPr>
            <p:ph type="title" orient="vert"/>
          </p:nvPr>
        </p:nvSpPr>
        <p:spPr>
          <a:xfrm>
            <a:off x="8839200" y="274639"/>
            <a:ext cx="2743200" cy="5851525"/>
          </a:xfrm>
        </p:spPr>
        <p:txBody>
          <a:bodyPr vert="eaVert" rtlCol="0"/>
          <a:lstStyle/>
          <a:p>
            <a:pPr rtl="0"/>
            <a:r>
              <a:rPr lang="it-IT" noProof="0"/>
              <a:t>Fare clic per modificare lo stile del titolo dello schema</a:t>
            </a:r>
          </a:p>
        </p:txBody>
      </p:sp>
    </p:spTree>
    <p:extLst>
      <p:ext uri="{BB962C8B-B14F-4D97-AF65-F5344CB8AC3E}">
        <p14:creationId xmlns:p14="http://schemas.microsoft.com/office/powerpoint/2010/main" val="643518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4" name="Segnaposto data 3"/>
          <p:cNvSpPr>
            <a:spLocks noGrp="1"/>
          </p:cNvSpPr>
          <p:nvPr>
            <p:ph type="dt" sz="half" idx="10"/>
          </p:nvPr>
        </p:nvSpPr>
        <p:spPr/>
        <p:txBody>
          <a:bodyPr rtlCol="0"/>
          <a:lstStyle/>
          <a:p>
            <a:pPr rtl="0"/>
            <a:fld id="{B14793C0-B094-4ADC-A7EF-0B587C0BB0FE}" type="datetime1">
              <a:rPr lang="it-IT" noProof="0" smtClean="0"/>
              <a:t>25/05/2022</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401CF334-2D5C-4859-84A6-CA7E6E43FAEB}" type="slidenum">
              <a:rPr lang="it-IT" noProof="0" smtClean="0"/>
              <a:t>‹N›</a:t>
            </a:fld>
            <a:endParaRPr lang="it-IT" noProof="0"/>
          </a:p>
        </p:txBody>
      </p:sp>
      <p:sp>
        <p:nvSpPr>
          <p:cNvPr id="3" name="Segnaposto contenuto 2"/>
          <p:cNvSpPr>
            <a:spLocks noGrp="1"/>
          </p:cNvSpPr>
          <p:nvPr>
            <p:ph idx="1" hasCustomPrompt="1"/>
          </p:nvPr>
        </p:nvSpPr>
        <p:spPr/>
        <p:txBody>
          <a:bodyPr rtlCol="0"/>
          <a:lstStyle/>
          <a:p>
            <a:pPr lvl="0" rtl="0" eaLnBrk="1" latinLnBrk="0" hangingPunct="1"/>
            <a:r>
              <a:rPr lang="it-IT" noProof="0"/>
              <a:t>Fare clic per modificare lo stile del titolo</a:t>
            </a:r>
          </a:p>
          <a:p>
            <a:pPr lvl="1" rtl="0" eaLnBrk="1" latinLnBrk="0" hangingPunct="1"/>
            <a:r>
              <a:rPr lang="it-IT" noProof="0"/>
              <a:t>Secondo livello</a:t>
            </a:r>
          </a:p>
          <a:p>
            <a:pPr lvl="2" rtl="0" eaLnBrk="1" latinLnBrk="0" hangingPunct="1"/>
            <a:r>
              <a:rPr lang="it-IT" noProof="0"/>
              <a:t>Terzo livello</a:t>
            </a:r>
          </a:p>
          <a:p>
            <a:pPr lvl="3" rtl="0" eaLnBrk="1" latinLnBrk="0" hangingPunct="1"/>
            <a:r>
              <a:rPr lang="it-IT" noProof="0"/>
              <a:t>Quarto livello</a:t>
            </a:r>
          </a:p>
          <a:p>
            <a:pPr lvl="4" rtl="0" eaLnBrk="1" latinLnBrk="0" hangingPunct="1"/>
            <a:r>
              <a:rPr lang="it-IT" noProof="0"/>
              <a:t>Quinto livello</a:t>
            </a:r>
            <a:endParaRPr kumimoji="0" lang="it-IT" noProof="0"/>
          </a:p>
        </p:txBody>
      </p:sp>
      <p:sp>
        <p:nvSpPr>
          <p:cNvPr id="2" name="Titolo 1"/>
          <p:cNvSpPr>
            <a:spLocks noGrp="1"/>
          </p:cNvSpPr>
          <p:nvPr>
            <p:ph type="title"/>
          </p:nvPr>
        </p:nvSpPr>
        <p:spPr/>
        <p:txBody>
          <a:bodyPr rtlCol="0"/>
          <a:lstStyle/>
          <a:p>
            <a:pPr rtl="0"/>
            <a:r>
              <a:rPr lang="it-IT" noProof="0"/>
              <a:t>Fare clic per modificare lo stile del titolo dello schema</a:t>
            </a:r>
          </a:p>
        </p:txBody>
      </p:sp>
    </p:spTree>
    <p:extLst>
      <p:ext uri="{BB962C8B-B14F-4D97-AF65-F5344CB8AC3E}">
        <p14:creationId xmlns:p14="http://schemas.microsoft.com/office/powerpoint/2010/main" val="920158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Intestazione della sezione">
    <p:spTree>
      <p:nvGrpSpPr>
        <p:cNvPr id="1" name=""/>
        <p:cNvGrpSpPr/>
        <p:nvPr/>
      </p:nvGrpSpPr>
      <p:grpSpPr>
        <a:xfrm>
          <a:off x="0" y="0"/>
          <a:ext cx="0" cy="0"/>
          <a:chOff x="0" y="0"/>
          <a:chExt cx="0" cy="0"/>
        </a:xfrm>
      </p:grpSpPr>
      <p:sp>
        <p:nvSpPr>
          <p:cNvPr id="4" name="Segnaposto data 3"/>
          <p:cNvSpPr>
            <a:spLocks noGrp="1"/>
          </p:cNvSpPr>
          <p:nvPr>
            <p:ph type="dt" sz="half" idx="10"/>
          </p:nvPr>
        </p:nvSpPr>
        <p:spPr/>
        <p:txBody>
          <a:bodyPr rtlCol="0"/>
          <a:lstStyle/>
          <a:p>
            <a:pPr rtl="0"/>
            <a:fld id="{7B3CEE34-1C44-44F3-9D36-ADE0C8F2D7B5}" type="datetime1">
              <a:rPr lang="it-IT" noProof="0" smtClean="0"/>
              <a:t>25/05/2022</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a:xfrm>
            <a:off x="10566400" y="6416676"/>
            <a:ext cx="1016000" cy="365125"/>
          </a:xfrm>
        </p:spPr>
        <p:txBody>
          <a:bodyPr rtlCol="0"/>
          <a:lstStyle/>
          <a:p>
            <a:pPr rtl="0"/>
            <a:fld id="{401CF334-2D5C-4859-84A6-CA7E6E43FAEB}" type="slidenum">
              <a:rPr lang="it-IT" noProof="0" smtClean="0"/>
              <a:t>‹N›</a:t>
            </a:fld>
            <a:endParaRPr lang="it-IT" noProof="0"/>
          </a:p>
        </p:txBody>
      </p:sp>
      <p:sp>
        <p:nvSpPr>
          <p:cNvPr id="8" name="Sottotitolo 8"/>
          <p:cNvSpPr>
            <a:spLocks noGrp="1"/>
          </p:cNvSpPr>
          <p:nvPr>
            <p:ph type="subTitle" idx="1"/>
          </p:nvPr>
        </p:nvSpPr>
        <p:spPr>
          <a:xfrm>
            <a:off x="562707" y="2320335"/>
            <a:ext cx="8534400" cy="1752600"/>
          </a:xfrm>
        </p:spPr>
        <p:txBody>
          <a:bodyPr rtlCol="0"/>
          <a:lstStyle>
            <a:lvl1pPr marL="0" indent="0" algn="l">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rtl="0"/>
            <a:r>
              <a:rPr lang="it-IT" noProof="0"/>
              <a:t>Fare clic per modificare lo stile del sottotitolo dello schema</a:t>
            </a:r>
          </a:p>
        </p:txBody>
      </p:sp>
      <p:sp>
        <p:nvSpPr>
          <p:cNvPr id="7" name="Titolo 7"/>
          <p:cNvSpPr>
            <a:spLocks noGrp="1"/>
          </p:cNvSpPr>
          <p:nvPr>
            <p:ph type="ctrTitle"/>
          </p:nvPr>
        </p:nvSpPr>
        <p:spPr>
          <a:xfrm>
            <a:off x="562707" y="288339"/>
            <a:ext cx="10972800" cy="1828800"/>
          </a:xfrm>
        </p:spPr>
        <p:txBody>
          <a:bodyPr vert="horz" lIns="45720" tIns="0" rIns="45720" bIns="0" rtlCol="0" anchor="b">
            <a:normAutofit/>
            <a:scene3d>
              <a:camera prst="orthographicFront"/>
              <a:lightRig rig="soft" dir="t">
                <a:rot lat="0" lon="0" rev="17220000"/>
              </a:lightRig>
            </a:scene3d>
            <a:sp3d prstMaterial="softEdge">
              <a:bevelT w="38100" h="38100"/>
            </a:sp3d>
          </a:bodyPr>
          <a:lstStyle>
            <a:lvl1pPr algn="l">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pPr rtl="0"/>
            <a:r>
              <a:rPr lang="it-IT" noProof="0"/>
              <a:t>Fare clic per modificare lo stile del titolo dello schema</a:t>
            </a:r>
            <a:endParaRPr kumimoji="0" lang="it-IT" noProof="0"/>
          </a:p>
        </p:txBody>
      </p:sp>
    </p:spTree>
    <p:extLst>
      <p:ext uri="{BB962C8B-B14F-4D97-AF65-F5344CB8AC3E}">
        <p14:creationId xmlns:p14="http://schemas.microsoft.com/office/powerpoint/2010/main" val="4226335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5" name="Segnaposto data 4"/>
          <p:cNvSpPr>
            <a:spLocks noGrp="1"/>
          </p:cNvSpPr>
          <p:nvPr>
            <p:ph type="dt" sz="half" idx="10"/>
          </p:nvPr>
        </p:nvSpPr>
        <p:spPr/>
        <p:txBody>
          <a:bodyPr rtlCol="0"/>
          <a:lstStyle/>
          <a:p>
            <a:pPr rtl="0"/>
            <a:fld id="{87F6343B-C7A3-4B5E-932C-6D9AD25ED2E7}" type="datetime1">
              <a:rPr lang="it-IT" noProof="0" smtClean="0"/>
              <a:t>25/05/2022</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401CF334-2D5C-4859-84A6-CA7E6E43FAEB}" type="slidenum">
              <a:rPr lang="it-IT" noProof="0" smtClean="0"/>
              <a:t>‹N›</a:t>
            </a:fld>
            <a:endParaRPr lang="it-IT" noProof="0"/>
          </a:p>
        </p:txBody>
      </p:sp>
      <p:sp>
        <p:nvSpPr>
          <p:cNvPr id="4" name="Segnaposto contenuto 3"/>
          <p:cNvSpPr>
            <a:spLocks noGrp="1"/>
          </p:cNvSpPr>
          <p:nvPr>
            <p:ph sz="half" idx="2" hasCustomPrompt="1"/>
          </p:nvPr>
        </p:nvSpPr>
        <p:spPr>
          <a:xfrm>
            <a:off x="6197600" y="1600201"/>
            <a:ext cx="5384800" cy="4525963"/>
          </a:xfrm>
        </p:spPr>
        <p:txBody>
          <a:bodyPr rtlCol="0"/>
          <a:lstStyle>
            <a:lvl1pPr>
              <a:defRPr sz="2600"/>
            </a:lvl1pPr>
            <a:lvl2pPr>
              <a:defRPr sz="2400"/>
            </a:lvl2pPr>
            <a:lvl3pPr>
              <a:defRPr sz="2000"/>
            </a:lvl3pPr>
            <a:lvl4pPr>
              <a:defRPr sz="1800"/>
            </a:lvl4pPr>
            <a:lvl5pPr>
              <a:defRPr sz="1800"/>
            </a:lvl5pPr>
          </a:lstStyle>
          <a:p>
            <a:pPr lvl="0" rtl="0" eaLnBrk="1" latinLnBrk="0" hangingPunct="1"/>
            <a:r>
              <a:rPr lang="it-IT" noProof="0"/>
              <a:t>Fare clic per modificare lo stile del titolo</a:t>
            </a:r>
          </a:p>
          <a:p>
            <a:pPr lvl="1" rtl="0" eaLnBrk="1" latinLnBrk="0" hangingPunct="1"/>
            <a:r>
              <a:rPr lang="it-IT" noProof="0"/>
              <a:t>Secondo livello</a:t>
            </a:r>
          </a:p>
          <a:p>
            <a:pPr lvl="2" rtl="0" eaLnBrk="1" latinLnBrk="0" hangingPunct="1"/>
            <a:r>
              <a:rPr lang="it-IT" noProof="0"/>
              <a:t>Terzo livello</a:t>
            </a:r>
          </a:p>
          <a:p>
            <a:pPr lvl="3" rtl="0" eaLnBrk="1" latinLnBrk="0" hangingPunct="1"/>
            <a:r>
              <a:rPr lang="it-IT" noProof="0"/>
              <a:t>Quarto livello</a:t>
            </a:r>
          </a:p>
          <a:p>
            <a:pPr lvl="4" rtl="0" eaLnBrk="1" latinLnBrk="0" hangingPunct="1"/>
            <a:r>
              <a:rPr lang="it-IT" noProof="0"/>
              <a:t>Quinto livello</a:t>
            </a:r>
            <a:endParaRPr kumimoji="0" lang="it-IT" noProof="0"/>
          </a:p>
        </p:txBody>
      </p:sp>
      <p:sp>
        <p:nvSpPr>
          <p:cNvPr id="3" name="Segnaposto contenuto 2"/>
          <p:cNvSpPr>
            <a:spLocks noGrp="1"/>
          </p:cNvSpPr>
          <p:nvPr>
            <p:ph sz="half" idx="1" hasCustomPrompt="1"/>
          </p:nvPr>
        </p:nvSpPr>
        <p:spPr>
          <a:xfrm>
            <a:off x="609600" y="1600201"/>
            <a:ext cx="5384800" cy="4525963"/>
          </a:xfrm>
        </p:spPr>
        <p:txBody>
          <a:bodyPr rtlCol="0"/>
          <a:lstStyle>
            <a:lvl1pPr>
              <a:defRPr sz="2600"/>
            </a:lvl1pPr>
            <a:lvl2pPr>
              <a:defRPr sz="2400"/>
            </a:lvl2pPr>
            <a:lvl3pPr>
              <a:defRPr sz="2000"/>
            </a:lvl3pPr>
            <a:lvl4pPr>
              <a:defRPr sz="1800"/>
            </a:lvl4pPr>
            <a:lvl5pPr>
              <a:defRPr sz="1800"/>
            </a:lvl5pPr>
          </a:lstStyle>
          <a:p>
            <a:pPr lvl="0" rtl="0" eaLnBrk="1" latinLnBrk="0" hangingPunct="1"/>
            <a:r>
              <a:rPr lang="it-IT" noProof="0"/>
              <a:t>Fare clic per modificare lo stile del titolo</a:t>
            </a:r>
          </a:p>
          <a:p>
            <a:pPr lvl="1" rtl="0" eaLnBrk="1" latinLnBrk="0" hangingPunct="1"/>
            <a:r>
              <a:rPr lang="it-IT" noProof="0"/>
              <a:t>Secondo livello</a:t>
            </a:r>
          </a:p>
          <a:p>
            <a:pPr lvl="2" rtl="0" eaLnBrk="1" latinLnBrk="0" hangingPunct="1"/>
            <a:r>
              <a:rPr lang="it-IT" noProof="0"/>
              <a:t>Terzo livello</a:t>
            </a:r>
          </a:p>
          <a:p>
            <a:pPr lvl="3" rtl="0" eaLnBrk="1" latinLnBrk="0" hangingPunct="1"/>
            <a:r>
              <a:rPr lang="it-IT" noProof="0"/>
              <a:t>Quarto livello</a:t>
            </a:r>
          </a:p>
          <a:p>
            <a:pPr lvl="4" rtl="0" eaLnBrk="1" latinLnBrk="0" hangingPunct="1"/>
            <a:r>
              <a:rPr lang="it-IT" noProof="0"/>
              <a:t>Quinto livello</a:t>
            </a:r>
            <a:endParaRPr kumimoji="0" lang="it-IT" noProof="0"/>
          </a:p>
        </p:txBody>
      </p:sp>
      <p:sp>
        <p:nvSpPr>
          <p:cNvPr id="2" name="Titolo 1"/>
          <p:cNvSpPr>
            <a:spLocks noGrp="1"/>
          </p:cNvSpPr>
          <p:nvPr>
            <p:ph type="title"/>
          </p:nvPr>
        </p:nvSpPr>
        <p:spPr/>
        <p:txBody>
          <a:bodyPr rtlCol="0"/>
          <a:lstStyle/>
          <a:p>
            <a:pPr rtl="0"/>
            <a:r>
              <a:rPr lang="it-IT" noProof="0"/>
              <a:t>Fare clic per modificare lo stile del titolo dello schema</a:t>
            </a:r>
          </a:p>
        </p:txBody>
      </p:sp>
    </p:spTree>
    <p:extLst>
      <p:ext uri="{BB962C8B-B14F-4D97-AF65-F5344CB8AC3E}">
        <p14:creationId xmlns:p14="http://schemas.microsoft.com/office/powerpoint/2010/main" val="3318383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7" name="Segnaposto data 6"/>
          <p:cNvSpPr>
            <a:spLocks noGrp="1"/>
          </p:cNvSpPr>
          <p:nvPr>
            <p:ph type="dt" sz="half" idx="10"/>
          </p:nvPr>
        </p:nvSpPr>
        <p:spPr/>
        <p:txBody>
          <a:bodyPr rtlCol="0"/>
          <a:lstStyle/>
          <a:p>
            <a:pPr rtl="0"/>
            <a:fld id="{9A5792A9-8D47-4181-8191-2D0C86BCD538}" type="datetime1">
              <a:rPr lang="it-IT" noProof="0" smtClean="0"/>
              <a:t>25/05/2022</a:t>
            </a:fld>
            <a:endParaRPr lang="it-IT" noProof="0"/>
          </a:p>
        </p:txBody>
      </p:sp>
      <p:sp>
        <p:nvSpPr>
          <p:cNvPr id="8" name="Segnaposto piè di pagina 7"/>
          <p:cNvSpPr>
            <a:spLocks noGrp="1"/>
          </p:cNvSpPr>
          <p:nvPr>
            <p:ph type="ftr" sz="quarter" idx="11"/>
          </p:nvPr>
        </p:nvSpPr>
        <p:spPr/>
        <p:txBody>
          <a:bodyPr rtlCol="0"/>
          <a:lstStyle/>
          <a:p>
            <a:pPr rtl="0"/>
            <a:endParaRPr lang="it-IT" noProof="0"/>
          </a:p>
        </p:txBody>
      </p:sp>
      <p:sp>
        <p:nvSpPr>
          <p:cNvPr id="9" name="Segnaposto numero diapositiva 8"/>
          <p:cNvSpPr>
            <a:spLocks noGrp="1"/>
          </p:cNvSpPr>
          <p:nvPr>
            <p:ph type="sldNum" sz="quarter" idx="12"/>
          </p:nvPr>
        </p:nvSpPr>
        <p:spPr/>
        <p:txBody>
          <a:bodyPr rtlCol="0"/>
          <a:lstStyle/>
          <a:p>
            <a:pPr rtl="0"/>
            <a:fld id="{401CF334-2D5C-4859-84A6-CA7E6E43FAEB}" type="slidenum">
              <a:rPr lang="it-IT" noProof="0" smtClean="0"/>
              <a:t>‹N›</a:t>
            </a:fld>
            <a:endParaRPr lang="it-IT" noProof="0"/>
          </a:p>
        </p:txBody>
      </p:sp>
      <p:sp>
        <p:nvSpPr>
          <p:cNvPr id="6" name="Segnaposto contenuto 5"/>
          <p:cNvSpPr>
            <a:spLocks noGrp="1"/>
          </p:cNvSpPr>
          <p:nvPr>
            <p:ph sz="quarter" idx="4" hasCustomPrompt="1"/>
          </p:nvPr>
        </p:nvSpPr>
        <p:spPr>
          <a:xfrm>
            <a:off x="6193368" y="2362201"/>
            <a:ext cx="5389033" cy="3763963"/>
          </a:xfrm>
        </p:spPr>
        <p:txBody>
          <a:bodyPr rtlCol="0"/>
          <a:lstStyle>
            <a:lvl1pPr>
              <a:defRPr sz="2400"/>
            </a:lvl1pPr>
            <a:lvl2pPr>
              <a:defRPr sz="2000"/>
            </a:lvl2pPr>
            <a:lvl3pPr>
              <a:defRPr sz="1800"/>
            </a:lvl3pPr>
            <a:lvl4pPr>
              <a:defRPr sz="1600"/>
            </a:lvl4pPr>
            <a:lvl5pPr>
              <a:defRPr sz="1600"/>
            </a:lvl5pPr>
          </a:lstStyle>
          <a:p>
            <a:pPr lvl="0" rtl="0" eaLnBrk="1" latinLnBrk="0" hangingPunct="1"/>
            <a:r>
              <a:rPr lang="it-IT" noProof="0"/>
              <a:t>Fare clic per modificare lo stile del titolo</a:t>
            </a:r>
          </a:p>
          <a:p>
            <a:pPr lvl="1" rtl="0" eaLnBrk="1" latinLnBrk="0" hangingPunct="1"/>
            <a:r>
              <a:rPr lang="it-IT" noProof="0"/>
              <a:t>Secondo livello</a:t>
            </a:r>
          </a:p>
          <a:p>
            <a:pPr lvl="2" rtl="0" eaLnBrk="1" latinLnBrk="0" hangingPunct="1"/>
            <a:r>
              <a:rPr lang="it-IT" noProof="0"/>
              <a:t>Terzo livello</a:t>
            </a:r>
          </a:p>
          <a:p>
            <a:pPr lvl="3" rtl="0" eaLnBrk="1" latinLnBrk="0" hangingPunct="1"/>
            <a:r>
              <a:rPr lang="it-IT" noProof="0"/>
              <a:t>Quarto livello</a:t>
            </a:r>
          </a:p>
          <a:p>
            <a:pPr lvl="4" rtl="0" eaLnBrk="1" latinLnBrk="0" hangingPunct="1"/>
            <a:r>
              <a:rPr lang="it-IT" noProof="0"/>
              <a:t>Quinto livello</a:t>
            </a:r>
            <a:endParaRPr kumimoji="0" lang="it-IT" noProof="0"/>
          </a:p>
        </p:txBody>
      </p:sp>
      <p:sp>
        <p:nvSpPr>
          <p:cNvPr id="4" name="Segnaposto testo 3"/>
          <p:cNvSpPr>
            <a:spLocks noGrp="1"/>
          </p:cNvSpPr>
          <p:nvPr>
            <p:ph type="body" sz="half" idx="3" hasCustomPrompt="1"/>
          </p:nvPr>
        </p:nvSpPr>
        <p:spPr>
          <a:xfrm>
            <a:off x="6193368" y="1535113"/>
            <a:ext cx="5389033" cy="750887"/>
          </a:xfrm>
        </p:spPr>
        <p:txBody>
          <a:bodyPr rtlCol="0"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rtl="0" eaLnBrk="1" latinLnBrk="0" hangingPunct="1"/>
            <a:r>
              <a:rPr lang="it-IT" noProof="0"/>
              <a:t>Fare clic per modificare lo stile del titolo</a:t>
            </a:r>
          </a:p>
        </p:txBody>
      </p:sp>
      <p:sp>
        <p:nvSpPr>
          <p:cNvPr id="5" name="Segnaposto contenuto 4"/>
          <p:cNvSpPr>
            <a:spLocks noGrp="1"/>
          </p:cNvSpPr>
          <p:nvPr>
            <p:ph sz="quarter" idx="2" hasCustomPrompt="1"/>
          </p:nvPr>
        </p:nvSpPr>
        <p:spPr>
          <a:xfrm>
            <a:off x="609600" y="2362201"/>
            <a:ext cx="5386917" cy="3763963"/>
          </a:xfrm>
        </p:spPr>
        <p:txBody>
          <a:bodyPr rtlCol="0"/>
          <a:lstStyle>
            <a:lvl1pPr>
              <a:defRPr sz="2400"/>
            </a:lvl1pPr>
            <a:lvl2pPr>
              <a:defRPr sz="2000"/>
            </a:lvl2pPr>
            <a:lvl3pPr>
              <a:defRPr sz="1800"/>
            </a:lvl3pPr>
            <a:lvl4pPr>
              <a:defRPr sz="1600"/>
            </a:lvl4pPr>
            <a:lvl5pPr>
              <a:defRPr sz="1600"/>
            </a:lvl5pPr>
          </a:lstStyle>
          <a:p>
            <a:pPr lvl="0" rtl="0" eaLnBrk="1" latinLnBrk="0" hangingPunct="1"/>
            <a:r>
              <a:rPr lang="it-IT" noProof="0"/>
              <a:t>Fare clic per modificare lo stile del titolo</a:t>
            </a:r>
          </a:p>
          <a:p>
            <a:pPr lvl="1" rtl="0" eaLnBrk="1" latinLnBrk="0" hangingPunct="1"/>
            <a:r>
              <a:rPr lang="it-IT" noProof="0"/>
              <a:t>Secondo livello</a:t>
            </a:r>
          </a:p>
          <a:p>
            <a:pPr lvl="2" rtl="0" eaLnBrk="1" latinLnBrk="0" hangingPunct="1"/>
            <a:r>
              <a:rPr lang="it-IT" noProof="0"/>
              <a:t>Terzo livello</a:t>
            </a:r>
          </a:p>
          <a:p>
            <a:pPr lvl="3" rtl="0" eaLnBrk="1" latinLnBrk="0" hangingPunct="1"/>
            <a:r>
              <a:rPr lang="it-IT" noProof="0"/>
              <a:t>Quarto livello</a:t>
            </a:r>
          </a:p>
          <a:p>
            <a:pPr lvl="4" rtl="0" eaLnBrk="1" latinLnBrk="0" hangingPunct="1"/>
            <a:r>
              <a:rPr lang="it-IT" noProof="0"/>
              <a:t>Quinto livello</a:t>
            </a:r>
            <a:endParaRPr kumimoji="0" lang="it-IT" noProof="0"/>
          </a:p>
        </p:txBody>
      </p:sp>
      <p:sp>
        <p:nvSpPr>
          <p:cNvPr id="3" name="Segnaposto testo 2"/>
          <p:cNvSpPr>
            <a:spLocks noGrp="1"/>
          </p:cNvSpPr>
          <p:nvPr>
            <p:ph type="body" idx="1" hasCustomPrompt="1"/>
          </p:nvPr>
        </p:nvSpPr>
        <p:spPr>
          <a:xfrm>
            <a:off x="609600" y="1535113"/>
            <a:ext cx="5386917" cy="750887"/>
          </a:xfrm>
        </p:spPr>
        <p:txBody>
          <a:bodyPr rtlCol="0"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rtl="0" eaLnBrk="1" latinLnBrk="0" hangingPunct="1"/>
            <a:r>
              <a:rPr lang="it-IT" noProof="0"/>
              <a:t>Fare clic per modificare lo stile del titolo</a:t>
            </a:r>
          </a:p>
        </p:txBody>
      </p:sp>
      <p:sp>
        <p:nvSpPr>
          <p:cNvPr id="2" name="Titolo 1"/>
          <p:cNvSpPr>
            <a:spLocks noGrp="1"/>
          </p:cNvSpPr>
          <p:nvPr>
            <p:ph type="title"/>
          </p:nvPr>
        </p:nvSpPr>
        <p:spPr>
          <a:xfrm>
            <a:off x="609600" y="273050"/>
            <a:ext cx="10972800" cy="1143000"/>
          </a:xfrm>
        </p:spPr>
        <p:txBody>
          <a:bodyPr rtlCol="0" anchor="ctr"/>
          <a:lstStyle>
            <a:lvl1pPr>
              <a:defRPr/>
            </a:lvl1pPr>
          </a:lstStyle>
          <a:p>
            <a:pPr rtl="0"/>
            <a:r>
              <a:rPr lang="it-IT" noProof="0"/>
              <a:t>Fare clic per modificare lo stile del titolo dello schema</a:t>
            </a:r>
          </a:p>
        </p:txBody>
      </p:sp>
    </p:spTree>
    <p:extLst>
      <p:ext uri="{BB962C8B-B14F-4D97-AF65-F5344CB8AC3E}">
        <p14:creationId xmlns:p14="http://schemas.microsoft.com/office/powerpoint/2010/main" val="2741844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3" name="Segnaposto data 2"/>
          <p:cNvSpPr>
            <a:spLocks noGrp="1"/>
          </p:cNvSpPr>
          <p:nvPr>
            <p:ph type="dt" sz="half" idx="10"/>
          </p:nvPr>
        </p:nvSpPr>
        <p:spPr/>
        <p:txBody>
          <a:bodyPr rtlCol="0"/>
          <a:lstStyle/>
          <a:p>
            <a:pPr rtl="0"/>
            <a:fld id="{11DD9CA3-EEC2-44B0-A4B0-4AA3DE700EC1}" type="datetime1">
              <a:rPr lang="it-IT" noProof="0" smtClean="0"/>
              <a:t>25/05/2022</a:t>
            </a:fld>
            <a:endParaRPr lang="it-IT" noProof="0"/>
          </a:p>
        </p:txBody>
      </p:sp>
      <p:sp>
        <p:nvSpPr>
          <p:cNvPr id="4" name="Segnaposto piè di pagina 3"/>
          <p:cNvSpPr>
            <a:spLocks noGrp="1"/>
          </p:cNvSpPr>
          <p:nvPr>
            <p:ph type="ftr" sz="quarter" idx="11"/>
          </p:nvPr>
        </p:nvSpPr>
        <p:spPr/>
        <p:txBody>
          <a:bodyPr rtlCol="0"/>
          <a:lstStyle/>
          <a:p>
            <a:pPr rtl="0"/>
            <a:endParaRPr lang="it-IT" noProof="0"/>
          </a:p>
        </p:txBody>
      </p:sp>
      <p:sp>
        <p:nvSpPr>
          <p:cNvPr id="5" name="Segnaposto numero diapositiva 4"/>
          <p:cNvSpPr>
            <a:spLocks noGrp="1"/>
          </p:cNvSpPr>
          <p:nvPr>
            <p:ph type="sldNum" sz="quarter" idx="12"/>
          </p:nvPr>
        </p:nvSpPr>
        <p:spPr/>
        <p:txBody>
          <a:bodyPr rtlCol="0"/>
          <a:lstStyle/>
          <a:p>
            <a:pPr rtl="0"/>
            <a:fld id="{401CF334-2D5C-4859-84A6-CA7E6E43FAEB}" type="slidenum">
              <a:rPr lang="it-IT" noProof="0" smtClean="0"/>
              <a:t>‹N›</a:t>
            </a:fld>
            <a:endParaRPr lang="it-IT" noProof="0"/>
          </a:p>
        </p:txBody>
      </p:sp>
      <p:sp>
        <p:nvSpPr>
          <p:cNvPr id="2" name="Titolo 1"/>
          <p:cNvSpPr>
            <a:spLocks noGrp="1"/>
          </p:cNvSpPr>
          <p:nvPr>
            <p:ph type="title"/>
          </p:nvPr>
        </p:nvSpPr>
        <p:spPr/>
        <p:txBody>
          <a:bodyPr rtlCol="0"/>
          <a:lstStyle/>
          <a:p>
            <a:pPr rtl="0"/>
            <a:r>
              <a:rPr lang="it-IT" noProof="0"/>
              <a:t>Fare clic per modificare lo stile del titolo dello schema</a:t>
            </a:r>
          </a:p>
        </p:txBody>
      </p:sp>
    </p:spTree>
    <p:extLst>
      <p:ext uri="{BB962C8B-B14F-4D97-AF65-F5344CB8AC3E}">
        <p14:creationId xmlns:p14="http://schemas.microsoft.com/office/powerpoint/2010/main" val="1793208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rtlCol="0"/>
          <a:lstStyle/>
          <a:p>
            <a:pPr rtl="0"/>
            <a:fld id="{4C47D8E0-0FAE-43FD-A68C-C43751A7C1B5}" type="datetime1">
              <a:rPr lang="it-IT" noProof="0" smtClean="0"/>
              <a:t>25/05/2022</a:t>
            </a:fld>
            <a:endParaRPr lang="it-IT" noProof="0"/>
          </a:p>
        </p:txBody>
      </p:sp>
      <p:sp>
        <p:nvSpPr>
          <p:cNvPr id="3" name="Segnaposto piè di pagina 2"/>
          <p:cNvSpPr>
            <a:spLocks noGrp="1"/>
          </p:cNvSpPr>
          <p:nvPr>
            <p:ph type="ftr" sz="quarter" idx="11"/>
          </p:nvPr>
        </p:nvSpPr>
        <p:spPr/>
        <p:txBody>
          <a:bodyPr rtlCol="0"/>
          <a:lstStyle/>
          <a:p>
            <a:pPr rtl="0"/>
            <a:endParaRPr lang="it-IT" noProof="0"/>
          </a:p>
        </p:txBody>
      </p:sp>
      <p:sp>
        <p:nvSpPr>
          <p:cNvPr id="4" name="Segnaposto numero diapositiva 3"/>
          <p:cNvSpPr>
            <a:spLocks noGrp="1"/>
          </p:cNvSpPr>
          <p:nvPr>
            <p:ph type="sldNum" sz="quarter" idx="12"/>
          </p:nvPr>
        </p:nvSpPr>
        <p:spPr/>
        <p:txBody>
          <a:bodyPr rtlCol="0"/>
          <a:lstStyle/>
          <a:p>
            <a:pPr rtl="0"/>
            <a:fld id="{401CF334-2D5C-4859-84A6-CA7E6E43FAEB}" type="slidenum">
              <a:rPr lang="it-IT" noProof="0" smtClean="0"/>
              <a:t>‹N›</a:t>
            </a:fld>
            <a:endParaRPr lang="it-IT" noProof="0"/>
          </a:p>
        </p:txBody>
      </p:sp>
    </p:spTree>
    <p:extLst>
      <p:ext uri="{BB962C8B-B14F-4D97-AF65-F5344CB8AC3E}">
        <p14:creationId xmlns:p14="http://schemas.microsoft.com/office/powerpoint/2010/main" val="4077768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5" name="Segnaposto data 4"/>
          <p:cNvSpPr>
            <a:spLocks noGrp="1"/>
          </p:cNvSpPr>
          <p:nvPr>
            <p:ph type="dt" sz="half" idx="10"/>
          </p:nvPr>
        </p:nvSpPr>
        <p:spPr/>
        <p:txBody>
          <a:bodyPr rtlCol="0"/>
          <a:lstStyle/>
          <a:p>
            <a:pPr rtl="0"/>
            <a:fld id="{ACBE0D62-147D-4563-A9EA-DC8C4779AFF8}" type="datetime1">
              <a:rPr lang="it-IT" noProof="0" smtClean="0"/>
              <a:t>25/05/2022</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401CF334-2D5C-4859-84A6-CA7E6E43FAEB}" type="slidenum">
              <a:rPr lang="it-IT" noProof="0" smtClean="0"/>
              <a:t>‹N›</a:t>
            </a:fld>
            <a:endParaRPr lang="it-IT" noProof="0"/>
          </a:p>
        </p:txBody>
      </p:sp>
      <p:sp>
        <p:nvSpPr>
          <p:cNvPr id="4" name="Segnaposto contenuto 3"/>
          <p:cNvSpPr>
            <a:spLocks noGrp="1"/>
          </p:cNvSpPr>
          <p:nvPr>
            <p:ph sz="half" idx="1" hasCustomPrompt="1"/>
          </p:nvPr>
        </p:nvSpPr>
        <p:spPr>
          <a:xfrm>
            <a:off x="4766733" y="273051"/>
            <a:ext cx="6815667" cy="5853113"/>
          </a:xfrm>
        </p:spPr>
        <p:txBody>
          <a:bodyPr rtlCol="0"/>
          <a:lstStyle>
            <a:lvl1pPr>
              <a:defRPr sz="2600"/>
            </a:lvl1pPr>
            <a:lvl2pPr>
              <a:defRPr sz="2400"/>
            </a:lvl2pPr>
            <a:lvl3pPr>
              <a:defRPr sz="2200"/>
            </a:lvl3pPr>
            <a:lvl4pPr>
              <a:defRPr sz="2000"/>
            </a:lvl4pPr>
            <a:lvl5pPr>
              <a:defRPr sz="1800"/>
            </a:lvl5pPr>
          </a:lstStyle>
          <a:p>
            <a:pPr lvl="0" rtl="0" eaLnBrk="1" latinLnBrk="0" hangingPunct="1"/>
            <a:r>
              <a:rPr lang="it-IT" noProof="0"/>
              <a:t>Fare clic per modificare lo stile del titolo</a:t>
            </a:r>
          </a:p>
          <a:p>
            <a:pPr lvl="1" rtl="0" eaLnBrk="1" latinLnBrk="0" hangingPunct="1"/>
            <a:r>
              <a:rPr lang="it-IT" noProof="0"/>
              <a:t>Secondo livello</a:t>
            </a:r>
          </a:p>
          <a:p>
            <a:pPr lvl="2" rtl="0" eaLnBrk="1" latinLnBrk="0" hangingPunct="1"/>
            <a:r>
              <a:rPr lang="it-IT" noProof="0"/>
              <a:t>Terzo livello</a:t>
            </a:r>
          </a:p>
          <a:p>
            <a:pPr lvl="3" rtl="0" eaLnBrk="1" latinLnBrk="0" hangingPunct="1"/>
            <a:r>
              <a:rPr lang="it-IT" noProof="0"/>
              <a:t>Quarto livello</a:t>
            </a:r>
          </a:p>
          <a:p>
            <a:pPr lvl="4" rtl="0" eaLnBrk="1" latinLnBrk="0" hangingPunct="1"/>
            <a:r>
              <a:rPr lang="it-IT" noProof="0"/>
              <a:t>Quinto livello</a:t>
            </a:r>
            <a:endParaRPr kumimoji="0" lang="it-IT" noProof="0"/>
          </a:p>
        </p:txBody>
      </p:sp>
      <p:sp>
        <p:nvSpPr>
          <p:cNvPr id="3" name="Segnaposto testo 2"/>
          <p:cNvSpPr>
            <a:spLocks noGrp="1"/>
          </p:cNvSpPr>
          <p:nvPr>
            <p:ph type="body" idx="2" hasCustomPrompt="1"/>
          </p:nvPr>
        </p:nvSpPr>
        <p:spPr>
          <a:xfrm>
            <a:off x="609601" y="1524001"/>
            <a:ext cx="4011084" cy="4602163"/>
          </a:xfrm>
        </p:spPr>
        <p:txBody>
          <a:bodyPr rtlCol="0"/>
          <a:lstStyle>
            <a:lvl1pPr marL="0" indent="0">
              <a:buNone/>
              <a:defRPr sz="1400"/>
            </a:lvl1pPr>
            <a:lvl2pPr>
              <a:buNone/>
              <a:defRPr sz="1200"/>
            </a:lvl2pPr>
            <a:lvl3pPr>
              <a:buNone/>
              <a:defRPr sz="1000"/>
            </a:lvl3pPr>
            <a:lvl4pPr>
              <a:buNone/>
              <a:defRPr sz="900"/>
            </a:lvl4pPr>
            <a:lvl5pPr>
              <a:buNone/>
              <a:defRPr sz="900"/>
            </a:lvl5pPr>
          </a:lstStyle>
          <a:p>
            <a:pPr lvl="0" rtl="0" eaLnBrk="1" latinLnBrk="0" hangingPunct="1"/>
            <a:r>
              <a:rPr lang="it-IT" noProof="0"/>
              <a:t>Fare clic per modificare lo stile del titolo</a:t>
            </a:r>
          </a:p>
        </p:txBody>
      </p:sp>
      <p:sp>
        <p:nvSpPr>
          <p:cNvPr id="2" name="Titolo 1"/>
          <p:cNvSpPr>
            <a:spLocks noGrp="1"/>
          </p:cNvSpPr>
          <p:nvPr>
            <p:ph type="title"/>
          </p:nvPr>
        </p:nvSpPr>
        <p:spPr>
          <a:xfrm>
            <a:off x="609601" y="273050"/>
            <a:ext cx="4011084" cy="1162050"/>
          </a:xfrm>
        </p:spPr>
        <p:txBody>
          <a:bodyPr vert="horz" rtlCol="0" anchor="b">
            <a:normAutofit/>
            <a:sp3d prstMaterial="softEdge"/>
          </a:bodyPr>
          <a:lstStyle>
            <a:lvl1pPr algn="l">
              <a:buNone/>
              <a:defRPr sz="2200" b="1">
                <a:ln w="6350">
                  <a:noFill/>
                </a:ln>
                <a:solidFill>
                  <a:schemeClr val="accent2"/>
                </a:solidFill>
                <a:effectLst>
                  <a:outerShdw blurRad="38100" dist="38100" dir="2700000" algn="tl">
                    <a:srgbClr val="000000">
                      <a:alpha val="43137"/>
                    </a:srgbClr>
                  </a:outerShdw>
                </a:effectLst>
              </a:defRPr>
            </a:lvl1pPr>
          </a:lstStyle>
          <a:p>
            <a:pPr rtl="0"/>
            <a:r>
              <a:rPr lang="it-IT" noProof="0"/>
              <a:t>Fare clic per modificare lo stile del titolo dello schema</a:t>
            </a:r>
            <a:endParaRPr kumimoji="0" lang="it-IT" noProof="0"/>
          </a:p>
        </p:txBody>
      </p:sp>
    </p:spTree>
    <p:extLst>
      <p:ext uri="{BB962C8B-B14F-4D97-AF65-F5344CB8AC3E}">
        <p14:creationId xmlns:p14="http://schemas.microsoft.com/office/powerpoint/2010/main" val="777504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5" name="Segnaposto data 4"/>
          <p:cNvSpPr>
            <a:spLocks noGrp="1"/>
          </p:cNvSpPr>
          <p:nvPr>
            <p:ph type="dt" sz="half" idx="10"/>
          </p:nvPr>
        </p:nvSpPr>
        <p:spPr/>
        <p:txBody>
          <a:bodyPr rtlCol="0"/>
          <a:lstStyle/>
          <a:p>
            <a:pPr rtl="0"/>
            <a:fld id="{92151D65-E4B2-47C4-A8FE-60D8AA86FAEC}" type="datetime1">
              <a:rPr lang="it-IT" noProof="0" smtClean="0"/>
              <a:t>25/05/2022</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401CF334-2D5C-4859-84A6-CA7E6E43FAEB}" type="slidenum">
              <a:rPr lang="it-IT" noProof="0" smtClean="0"/>
              <a:t>‹N›</a:t>
            </a:fld>
            <a:endParaRPr lang="it-IT" noProof="0"/>
          </a:p>
        </p:txBody>
      </p:sp>
      <p:sp>
        <p:nvSpPr>
          <p:cNvPr id="3" name="Segnaposto immagine 2"/>
          <p:cNvSpPr>
            <a:spLocks noGrp="1"/>
          </p:cNvSpPr>
          <p:nvPr>
            <p:ph type="pic" idx="1"/>
          </p:nvPr>
        </p:nvSpPr>
        <p:spPr>
          <a:xfrm>
            <a:off x="2438400" y="1831975"/>
            <a:ext cx="7315200" cy="3962400"/>
          </a:xfrm>
          <a:solidFill>
            <a:schemeClr val="bg2">
              <a:lumMod val="20000"/>
              <a:lumOff val="80000"/>
            </a:schemeClr>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rtlCol="0" anchor="t"/>
          <a:lstStyle>
            <a:lvl1pPr marL="0" indent="0" algn="l" rtl="0" eaLnBrk="1" latinLnBrk="0" hangingPunct="1">
              <a:buNone/>
              <a:defRPr sz="3200"/>
            </a:lvl1pPr>
          </a:lstStyle>
          <a:p>
            <a:pPr marL="0" algn="l" rtl="0" eaLnBrk="1" latinLnBrk="0" hangingPunct="1"/>
            <a:r>
              <a:rPr lang="it-IT" noProof="0">
                <a:solidFill>
                  <a:schemeClr val="lt1"/>
                </a:solidFill>
                <a:latin typeface="+mn-lt"/>
                <a:ea typeface="+mn-ea"/>
                <a:cs typeface="+mn-cs"/>
              </a:rPr>
              <a:t>Fare clic sull'icona per inserire un'immagine</a:t>
            </a:r>
            <a:endParaRPr kumimoji="0" lang="it-IT" noProof="0">
              <a:solidFill>
                <a:schemeClr val="lt1"/>
              </a:solidFill>
              <a:latin typeface="+mn-lt"/>
              <a:ea typeface="+mn-ea"/>
              <a:cs typeface="+mn-cs"/>
            </a:endParaRPr>
          </a:p>
        </p:txBody>
      </p:sp>
      <p:sp>
        <p:nvSpPr>
          <p:cNvPr id="4" name="Segnaposto testo 3"/>
          <p:cNvSpPr>
            <a:spLocks noGrp="1"/>
          </p:cNvSpPr>
          <p:nvPr>
            <p:ph type="body" sz="half" idx="2" hasCustomPrompt="1"/>
          </p:nvPr>
        </p:nvSpPr>
        <p:spPr>
          <a:xfrm>
            <a:off x="2438400" y="1166787"/>
            <a:ext cx="7315200" cy="530352"/>
          </a:xfrm>
        </p:spPr>
        <p:txBody>
          <a:bodyPr lIns="45720" tIns="45720" rIns="45720" rtlCol="0" anchor="t"/>
          <a:lstStyle>
            <a:lvl1pPr marL="0" indent="0" algn="ctr">
              <a:buNone/>
              <a:defRPr sz="1400"/>
            </a:lvl1pPr>
            <a:lvl2pPr>
              <a:defRPr sz="1200"/>
            </a:lvl2pPr>
            <a:lvl3pPr>
              <a:defRPr sz="1000"/>
            </a:lvl3pPr>
            <a:lvl4pPr>
              <a:defRPr sz="900"/>
            </a:lvl4pPr>
            <a:lvl5pPr>
              <a:defRPr sz="900"/>
            </a:lvl5pPr>
          </a:lstStyle>
          <a:p>
            <a:pPr lvl="0" rtl="0" eaLnBrk="1" latinLnBrk="0" hangingPunct="1"/>
            <a:r>
              <a:rPr lang="it-IT" noProof="0"/>
              <a:t>Fare clic per modificare lo stile del titolo</a:t>
            </a:r>
          </a:p>
        </p:txBody>
      </p:sp>
      <p:sp>
        <p:nvSpPr>
          <p:cNvPr id="2" name="Titolo 1"/>
          <p:cNvSpPr>
            <a:spLocks noGrp="1"/>
          </p:cNvSpPr>
          <p:nvPr>
            <p:ph type="title"/>
          </p:nvPr>
        </p:nvSpPr>
        <p:spPr>
          <a:xfrm>
            <a:off x="2438400" y="609600"/>
            <a:ext cx="7315200" cy="522288"/>
          </a:xfrm>
        </p:spPr>
        <p:txBody>
          <a:bodyPr lIns="45720" rIns="45720" bIns="0" rtlCol="0" anchor="b">
            <a:sp3d prstMaterial="softEdge"/>
          </a:bodyPr>
          <a:lstStyle>
            <a:lvl1pPr algn="ctr">
              <a:buNone/>
              <a:defRPr sz="2000" b="1"/>
            </a:lvl1pPr>
          </a:lstStyle>
          <a:p>
            <a:pPr rtl="0"/>
            <a:r>
              <a:rPr lang="it-IT" noProof="0"/>
              <a:t>Fare clic per modificare lo stile del titolo dello schema</a:t>
            </a:r>
            <a:endParaRPr kumimoji="0" lang="it-IT" noProof="0"/>
          </a:p>
        </p:txBody>
      </p:sp>
    </p:spTree>
    <p:extLst>
      <p:ext uri="{BB962C8B-B14F-4D97-AF65-F5344CB8AC3E}">
        <p14:creationId xmlns:p14="http://schemas.microsoft.com/office/powerpoint/2010/main" val="3144669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gradFill flip="none" rotWithShape="1">
          <a:gsLst>
            <a:gs pos="100000">
              <a:schemeClr val="accent1">
                <a:lumMod val="5000"/>
                <a:lumOff val="95000"/>
              </a:schemeClr>
            </a:gs>
            <a:gs pos="0">
              <a:schemeClr val="accent1">
                <a:lumMod val="45000"/>
                <a:lumOff val="55000"/>
              </a:schemeClr>
            </a:gs>
            <a:gs pos="37000">
              <a:schemeClr val="accent1">
                <a:lumMod val="45000"/>
                <a:lumOff val="55000"/>
              </a:schemeClr>
            </a:gs>
            <a:gs pos="64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14" name="Segnaposto data 13"/>
          <p:cNvSpPr>
            <a:spLocks noGrp="1"/>
          </p:cNvSpPr>
          <p:nvPr>
            <p:ph type="dt" sz="half" idx="2"/>
          </p:nvPr>
        </p:nvSpPr>
        <p:spPr>
          <a:xfrm>
            <a:off x="609600" y="6416676"/>
            <a:ext cx="2844800" cy="365125"/>
          </a:xfrm>
          <a:prstGeom prst="rect">
            <a:avLst/>
          </a:prstGeom>
        </p:spPr>
        <p:txBody>
          <a:bodyPr vert="horz" rtlCol="0" anchor="b"/>
          <a:lstStyle>
            <a:lvl1pPr algn="l" eaLnBrk="1" latinLnBrk="0" hangingPunct="1">
              <a:defRPr kumimoji="0" sz="1200">
                <a:solidFill>
                  <a:schemeClr val="tx1">
                    <a:shade val="50000"/>
                  </a:schemeClr>
                </a:solidFill>
              </a:defRPr>
            </a:lvl1pPr>
          </a:lstStyle>
          <a:p>
            <a:pPr rtl="0"/>
            <a:fld id="{9BA01469-3771-48ED-A7B8-54AEFC5F89FD}" type="datetime1">
              <a:rPr lang="it-IT" noProof="0" smtClean="0"/>
              <a:t>25/05/2022</a:t>
            </a:fld>
            <a:endParaRPr lang="it-IT" noProof="0" dirty="0"/>
          </a:p>
        </p:txBody>
      </p:sp>
      <p:sp>
        <p:nvSpPr>
          <p:cNvPr id="3" name="Segnaposto piè di pagina 2"/>
          <p:cNvSpPr>
            <a:spLocks noGrp="1"/>
          </p:cNvSpPr>
          <p:nvPr>
            <p:ph type="ftr" sz="quarter" idx="3"/>
          </p:nvPr>
        </p:nvSpPr>
        <p:spPr>
          <a:xfrm>
            <a:off x="4165600" y="6416676"/>
            <a:ext cx="3860800" cy="365125"/>
          </a:xfrm>
          <a:prstGeom prst="rect">
            <a:avLst/>
          </a:prstGeom>
        </p:spPr>
        <p:txBody>
          <a:bodyPr vert="horz" rtlCol="0" anchor="b"/>
          <a:lstStyle>
            <a:lvl1pPr algn="ctr" eaLnBrk="1" latinLnBrk="0" hangingPunct="1">
              <a:defRPr kumimoji="0" sz="1200">
                <a:solidFill>
                  <a:schemeClr val="tx1">
                    <a:shade val="50000"/>
                  </a:schemeClr>
                </a:solidFill>
              </a:defRPr>
            </a:lvl1pPr>
          </a:lstStyle>
          <a:p>
            <a:pPr rtl="0"/>
            <a:endParaRPr lang="it-IT" noProof="0" dirty="0"/>
          </a:p>
        </p:txBody>
      </p:sp>
      <p:sp>
        <p:nvSpPr>
          <p:cNvPr id="23" name="Segnaposto numero diapositiva 22"/>
          <p:cNvSpPr>
            <a:spLocks noGrp="1"/>
          </p:cNvSpPr>
          <p:nvPr>
            <p:ph type="sldNum" sz="quarter" idx="4"/>
          </p:nvPr>
        </p:nvSpPr>
        <p:spPr>
          <a:xfrm>
            <a:off x="10566400" y="6416676"/>
            <a:ext cx="1016000" cy="365125"/>
          </a:xfrm>
          <a:prstGeom prst="rect">
            <a:avLst/>
          </a:prstGeom>
        </p:spPr>
        <p:txBody>
          <a:bodyPr vert="horz" lIns="0" rIns="0" rtlCol="0" anchor="b"/>
          <a:lstStyle>
            <a:lvl1pPr algn="r" eaLnBrk="1" latinLnBrk="0" hangingPunct="1">
              <a:defRPr kumimoji="0" sz="1200">
                <a:solidFill>
                  <a:schemeClr val="tx1">
                    <a:shade val="50000"/>
                  </a:schemeClr>
                </a:solidFill>
              </a:defRPr>
            </a:lvl1pPr>
          </a:lstStyle>
          <a:p>
            <a:pPr rtl="0"/>
            <a:fld id="{401CF334-2D5C-4859-84A6-CA7E6E43FAEB}" type="slidenum">
              <a:rPr lang="it-IT" noProof="0" smtClean="0"/>
              <a:t>‹N›</a:t>
            </a:fld>
            <a:endParaRPr lang="it-IT" noProof="0" dirty="0"/>
          </a:p>
        </p:txBody>
      </p:sp>
      <p:grpSp>
        <p:nvGrpSpPr>
          <p:cNvPr id="24" name="Gruppo 18"/>
          <p:cNvGrpSpPr>
            <a:grpSpLocks/>
          </p:cNvGrpSpPr>
          <p:nvPr/>
        </p:nvGrpSpPr>
        <p:grpSpPr bwMode="auto">
          <a:xfrm>
            <a:off x="4263969" y="1960564"/>
            <a:ext cx="3762431" cy="4821237"/>
            <a:chOff x="1365" y="355"/>
            <a:chExt cx="3024" cy="3875"/>
          </a:xfrm>
          <a:solidFill>
            <a:schemeClr val="bg2">
              <a:lumMod val="50000"/>
              <a:alpha val="20000"/>
            </a:schemeClr>
          </a:solidFill>
        </p:grpSpPr>
        <p:sp>
          <p:nvSpPr>
            <p:cNvPr id="25" name="Figura a mano libera 2"/>
            <p:cNvSpPr>
              <a:spLocks/>
            </p:cNvSpPr>
            <p:nvPr/>
          </p:nvSpPr>
          <p:spPr bwMode="auto">
            <a:xfrm>
              <a:off x="2835" y="586"/>
              <a:ext cx="88" cy="1121"/>
            </a:xfrm>
            <a:custGeom>
              <a:avLst/>
              <a:gdLst>
                <a:gd name="T0" fmla="*/ 0 w 88"/>
                <a:gd name="T1" fmla="*/ 1120 h 1121"/>
                <a:gd name="T2" fmla="*/ 0 w 88"/>
                <a:gd name="T3" fmla="*/ 0 h 1121"/>
                <a:gd name="T4" fmla="*/ 87 w 88"/>
                <a:gd name="T5" fmla="*/ 0 h 1121"/>
                <a:gd name="T6" fmla="*/ 87 w 88"/>
                <a:gd name="T7" fmla="*/ 1085 h 1121"/>
                <a:gd name="T8" fmla="*/ 0 w 88"/>
                <a:gd name="T9" fmla="*/ 1120 h 1121"/>
              </a:gdLst>
              <a:ahLst/>
              <a:cxnLst>
                <a:cxn ang="0">
                  <a:pos x="T0" y="T1"/>
                </a:cxn>
                <a:cxn ang="0">
                  <a:pos x="T2" y="T3"/>
                </a:cxn>
                <a:cxn ang="0">
                  <a:pos x="T4" y="T5"/>
                </a:cxn>
                <a:cxn ang="0">
                  <a:pos x="T6" y="T7"/>
                </a:cxn>
                <a:cxn ang="0">
                  <a:pos x="T8" y="T9"/>
                </a:cxn>
              </a:cxnLst>
              <a:rect l="0" t="0" r="r" b="b"/>
              <a:pathLst>
                <a:path w="88" h="1121">
                  <a:moveTo>
                    <a:pt x="0" y="1120"/>
                  </a:moveTo>
                  <a:lnTo>
                    <a:pt x="0" y="0"/>
                  </a:lnTo>
                  <a:lnTo>
                    <a:pt x="87" y="0"/>
                  </a:lnTo>
                  <a:lnTo>
                    <a:pt x="87" y="1085"/>
                  </a:lnTo>
                  <a:lnTo>
                    <a:pt x="0" y="1120"/>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it-IT" noProof="0" dirty="0"/>
            </a:p>
          </p:txBody>
        </p:sp>
        <p:sp>
          <p:nvSpPr>
            <p:cNvPr id="26" name="Figura a mano libera 3"/>
            <p:cNvSpPr>
              <a:spLocks/>
            </p:cNvSpPr>
            <p:nvPr/>
          </p:nvSpPr>
          <p:spPr bwMode="auto">
            <a:xfrm>
              <a:off x="2834" y="1900"/>
              <a:ext cx="84" cy="363"/>
            </a:xfrm>
            <a:custGeom>
              <a:avLst/>
              <a:gdLst>
                <a:gd name="T0" fmla="*/ 0 w 84"/>
                <a:gd name="T1" fmla="*/ 29 h 363"/>
                <a:gd name="T2" fmla="*/ 83 w 84"/>
                <a:gd name="T3" fmla="*/ 0 h 363"/>
                <a:gd name="T4" fmla="*/ 74 w 84"/>
                <a:gd name="T5" fmla="*/ 329 h 363"/>
                <a:gd name="T6" fmla="*/ 0 w 84"/>
                <a:gd name="T7" fmla="*/ 362 h 363"/>
                <a:gd name="T8" fmla="*/ 0 w 84"/>
                <a:gd name="T9" fmla="*/ 29 h 363"/>
              </a:gdLst>
              <a:ahLst/>
              <a:cxnLst>
                <a:cxn ang="0">
                  <a:pos x="T0" y="T1"/>
                </a:cxn>
                <a:cxn ang="0">
                  <a:pos x="T2" y="T3"/>
                </a:cxn>
                <a:cxn ang="0">
                  <a:pos x="T4" y="T5"/>
                </a:cxn>
                <a:cxn ang="0">
                  <a:pos x="T6" y="T7"/>
                </a:cxn>
                <a:cxn ang="0">
                  <a:pos x="T8" y="T9"/>
                </a:cxn>
              </a:cxnLst>
              <a:rect l="0" t="0" r="r" b="b"/>
              <a:pathLst>
                <a:path w="84" h="363">
                  <a:moveTo>
                    <a:pt x="0" y="29"/>
                  </a:moveTo>
                  <a:lnTo>
                    <a:pt x="83" y="0"/>
                  </a:lnTo>
                  <a:lnTo>
                    <a:pt x="74" y="329"/>
                  </a:lnTo>
                  <a:lnTo>
                    <a:pt x="0" y="362"/>
                  </a:lnTo>
                  <a:lnTo>
                    <a:pt x="0" y="29"/>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it-IT" noProof="0" dirty="0"/>
            </a:p>
          </p:txBody>
        </p:sp>
        <p:sp>
          <p:nvSpPr>
            <p:cNvPr id="27" name="Figura a mano libera 4"/>
            <p:cNvSpPr>
              <a:spLocks/>
            </p:cNvSpPr>
            <p:nvPr/>
          </p:nvSpPr>
          <p:spPr bwMode="auto">
            <a:xfrm>
              <a:off x="2825" y="2493"/>
              <a:ext cx="84" cy="249"/>
            </a:xfrm>
            <a:custGeom>
              <a:avLst/>
              <a:gdLst>
                <a:gd name="T0" fmla="*/ 2 w 84"/>
                <a:gd name="T1" fmla="*/ 213 h 249"/>
                <a:gd name="T2" fmla="*/ 0 w 84"/>
                <a:gd name="T3" fmla="*/ 28 h 249"/>
                <a:gd name="T4" fmla="*/ 83 w 84"/>
                <a:gd name="T5" fmla="*/ 0 h 249"/>
                <a:gd name="T6" fmla="*/ 72 w 84"/>
                <a:gd name="T7" fmla="*/ 248 h 249"/>
                <a:gd name="T8" fmla="*/ 2 w 84"/>
                <a:gd name="T9" fmla="*/ 213 h 249"/>
              </a:gdLst>
              <a:ahLst/>
              <a:cxnLst>
                <a:cxn ang="0">
                  <a:pos x="T0" y="T1"/>
                </a:cxn>
                <a:cxn ang="0">
                  <a:pos x="T2" y="T3"/>
                </a:cxn>
                <a:cxn ang="0">
                  <a:pos x="T4" y="T5"/>
                </a:cxn>
                <a:cxn ang="0">
                  <a:pos x="T6" y="T7"/>
                </a:cxn>
                <a:cxn ang="0">
                  <a:pos x="T8" y="T9"/>
                </a:cxn>
              </a:cxnLst>
              <a:rect l="0" t="0" r="r" b="b"/>
              <a:pathLst>
                <a:path w="84" h="249">
                  <a:moveTo>
                    <a:pt x="2" y="213"/>
                  </a:moveTo>
                  <a:lnTo>
                    <a:pt x="0" y="28"/>
                  </a:lnTo>
                  <a:lnTo>
                    <a:pt x="83" y="0"/>
                  </a:lnTo>
                  <a:lnTo>
                    <a:pt x="72" y="248"/>
                  </a:lnTo>
                  <a:lnTo>
                    <a:pt x="2" y="213"/>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it-IT" noProof="0" dirty="0"/>
            </a:p>
          </p:txBody>
        </p:sp>
        <p:sp>
          <p:nvSpPr>
            <p:cNvPr id="45" name="Figura a mano libera 5"/>
            <p:cNvSpPr>
              <a:spLocks/>
            </p:cNvSpPr>
            <p:nvPr/>
          </p:nvSpPr>
          <p:spPr bwMode="auto">
            <a:xfrm>
              <a:off x="2831" y="2965"/>
              <a:ext cx="52" cy="232"/>
            </a:xfrm>
            <a:custGeom>
              <a:avLst/>
              <a:gdLst>
                <a:gd name="T0" fmla="*/ 13 w 52"/>
                <a:gd name="T1" fmla="*/ 204 h 232"/>
                <a:gd name="T2" fmla="*/ 0 w 52"/>
                <a:gd name="T3" fmla="*/ 0 h 232"/>
                <a:gd name="T4" fmla="*/ 51 w 52"/>
                <a:gd name="T5" fmla="*/ 26 h 232"/>
                <a:gd name="T6" fmla="*/ 47 w 52"/>
                <a:gd name="T7" fmla="*/ 231 h 232"/>
                <a:gd name="T8" fmla="*/ 13 w 52"/>
                <a:gd name="T9" fmla="*/ 204 h 232"/>
              </a:gdLst>
              <a:ahLst/>
              <a:cxnLst>
                <a:cxn ang="0">
                  <a:pos x="T0" y="T1"/>
                </a:cxn>
                <a:cxn ang="0">
                  <a:pos x="T2" y="T3"/>
                </a:cxn>
                <a:cxn ang="0">
                  <a:pos x="T4" y="T5"/>
                </a:cxn>
                <a:cxn ang="0">
                  <a:pos x="T6" y="T7"/>
                </a:cxn>
                <a:cxn ang="0">
                  <a:pos x="T8" y="T9"/>
                </a:cxn>
              </a:cxnLst>
              <a:rect l="0" t="0" r="r" b="b"/>
              <a:pathLst>
                <a:path w="52" h="232">
                  <a:moveTo>
                    <a:pt x="13" y="204"/>
                  </a:moveTo>
                  <a:lnTo>
                    <a:pt x="0" y="0"/>
                  </a:lnTo>
                  <a:lnTo>
                    <a:pt x="51" y="26"/>
                  </a:lnTo>
                  <a:lnTo>
                    <a:pt x="47" y="231"/>
                  </a:lnTo>
                  <a:lnTo>
                    <a:pt x="13" y="204"/>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it-IT" noProof="0" dirty="0"/>
            </a:p>
          </p:txBody>
        </p:sp>
        <p:sp>
          <p:nvSpPr>
            <p:cNvPr id="46" name="Figura a mano libera 6"/>
            <p:cNvSpPr>
              <a:spLocks/>
            </p:cNvSpPr>
            <p:nvPr/>
          </p:nvSpPr>
          <p:spPr bwMode="auto">
            <a:xfrm>
              <a:off x="2851" y="3354"/>
              <a:ext cx="36" cy="133"/>
            </a:xfrm>
            <a:custGeom>
              <a:avLst/>
              <a:gdLst>
                <a:gd name="T0" fmla="*/ 4 w 36"/>
                <a:gd name="T1" fmla="*/ 101 h 133"/>
                <a:gd name="T2" fmla="*/ 0 w 36"/>
                <a:gd name="T3" fmla="*/ 0 h 133"/>
                <a:gd name="T4" fmla="*/ 35 w 36"/>
                <a:gd name="T5" fmla="*/ 20 h 133"/>
                <a:gd name="T6" fmla="*/ 28 w 36"/>
                <a:gd name="T7" fmla="*/ 132 h 133"/>
                <a:gd name="T8" fmla="*/ 4 w 36"/>
                <a:gd name="T9" fmla="*/ 101 h 133"/>
              </a:gdLst>
              <a:ahLst/>
              <a:cxnLst>
                <a:cxn ang="0">
                  <a:pos x="T0" y="T1"/>
                </a:cxn>
                <a:cxn ang="0">
                  <a:pos x="T2" y="T3"/>
                </a:cxn>
                <a:cxn ang="0">
                  <a:pos x="T4" y="T5"/>
                </a:cxn>
                <a:cxn ang="0">
                  <a:pos x="T6" y="T7"/>
                </a:cxn>
                <a:cxn ang="0">
                  <a:pos x="T8" y="T9"/>
                </a:cxn>
              </a:cxnLst>
              <a:rect l="0" t="0" r="r" b="b"/>
              <a:pathLst>
                <a:path w="36" h="133">
                  <a:moveTo>
                    <a:pt x="4" y="101"/>
                  </a:moveTo>
                  <a:lnTo>
                    <a:pt x="0" y="0"/>
                  </a:lnTo>
                  <a:lnTo>
                    <a:pt x="35" y="20"/>
                  </a:lnTo>
                  <a:lnTo>
                    <a:pt x="28" y="132"/>
                  </a:lnTo>
                  <a:lnTo>
                    <a:pt x="4" y="101"/>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it-IT" noProof="0" dirty="0"/>
            </a:p>
          </p:txBody>
        </p:sp>
        <p:sp>
          <p:nvSpPr>
            <p:cNvPr id="47" name="Figura a mano libera 7"/>
            <p:cNvSpPr>
              <a:spLocks/>
            </p:cNvSpPr>
            <p:nvPr/>
          </p:nvSpPr>
          <p:spPr bwMode="auto">
            <a:xfrm>
              <a:off x="2851" y="3640"/>
              <a:ext cx="30" cy="590"/>
            </a:xfrm>
            <a:custGeom>
              <a:avLst/>
              <a:gdLst>
                <a:gd name="T0" fmla="*/ 15 w 30"/>
                <a:gd name="T1" fmla="*/ 589 h 590"/>
                <a:gd name="T2" fmla="*/ 0 w 30"/>
                <a:gd name="T3" fmla="*/ 0 h 590"/>
                <a:gd name="T4" fmla="*/ 29 w 30"/>
                <a:gd name="T5" fmla="*/ 37 h 590"/>
                <a:gd name="T6" fmla="*/ 15 w 30"/>
                <a:gd name="T7" fmla="*/ 589 h 590"/>
              </a:gdLst>
              <a:ahLst/>
              <a:cxnLst>
                <a:cxn ang="0">
                  <a:pos x="T0" y="T1"/>
                </a:cxn>
                <a:cxn ang="0">
                  <a:pos x="T2" y="T3"/>
                </a:cxn>
                <a:cxn ang="0">
                  <a:pos x="T4" y="T5"/>
                </a:cxn>
                <a:cxn ang="0">
                  <a:pos x="T6" y="T7"/>
                </a:cxn>
              </a:cxnLst>
              <a:rect l="0" t="0" r="r" b="b"/>
              <a:pathLst>
                <a:path w="30" h="590">
                  <a:moveTo>
                    <a:pt x="15" y="589"/>
                  </a:moveTo>
                  <a:lnTo>
                    <a:pt x="0" y="0"/>
                  </a:lnTo>
                  <a:lnTo>
                    <a:pt x="29" y="37"/>
                  </a:lnTo>
                  <a:lnTo>
                    <a:pt x="15" y="589"/>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it-IT" noProof="0" dirty="0"/>
            </a:p>
          </p:txBody>
        </p:sp>
        <p:sp>
          <p:nvSpPr>
            <p:cNvPr id="48" name="Figura a mano libera 8"/>
            <p:cNvSpPr>
              <a:spLocks/>
            </p:cNvSpPr>
            <p:nvPr/>
          </p:nvSpPr>
          <p:spPr bwMode="auto">
            <a:xfrm>
              <a:off x="2600" y="3595"/>
              <a:ext cx="233" cy="130"/>
            </a:xfrm>
            <a:custGeom>
              <a:avLst/>
              <a:gdLst>
                <a:gd name="T0" fmla="*/ 0 w 233"/>
                <a:gd name="T1" fmla="*/ 117 h 130"/>
                <a:gd name="T2" fmla="*/ 48 w 233"/>
                <a:gd name="T3" fmla="*/ 101 h 130"/>
                <a:gd name="T4" fmla="*/ 93 w 233"/>
                <a:gd name="T5" fmla="*/ 79 h 130"/>
                <a:gd name="T6" fmla="*/ 146 w 233"/>
                <a:gd name="T7" fmla="*/ 39 h 130"/>
                <a:gd name="T8" fmla="*/ 182 w 233"/>
                <a:gd name="T9" fmla="*/ 0 h 130"/>
                <a:gd name="T10" fmla="*/ 232 w 233"/>
                <a:gd name="T11" fmla="*/ 42 h 130"/>
                <a:gd name="T12" fmla="*/ 188 w 233"/>
                <a:gd name="T13" fmla="*/ 74 h 130"/>
                <a:gd name="T14" fmla="*/ 134 w 233"/>
                <a:gd name="T15" fmla="*/ 110 h 130"/>
                <a:gd name="T16" fmla="*/ 61 w 233"/>
                <a:gd name="T17" fmla="*/ 129 h 130"/>
                <a:gd name="T18" fmla="*/ 0 w 233"/>
                <a:gd name="T19" fmla="*/ 11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30">
                  <a:moveTo>
                    <a:pt x="0" y="117"/>
                  </a:moveTo>
                  <a:lnTo>
                    <a:pt x="48" y="101"/>
                  </a:lnTo>
                  <a:lnTo>
                    <a:pt x="93" y="79"/>
                  </a:lnTo>
                  <a:lnTo>
                    <a:pt x="146" y="39"/>
                  </a:lnTo>
                  <a:lnTo>
                    <a:pt x="182" y="0"/>
                  </a:lnTo>
                  <a:lnTo>
                    <a:pt x="232" y="42"/>
                  </a:lnTo>
                  <a:lnTo>
                    <a:pt x="188" y="74"/>
                  </a:lnTo>
                  <a:lnTo>
                    <a:pt x="134" y="110"/>
                  </a:lnTo>
                  <a:lnTo>
                    <a:pt x="61" y="129"/>
                  </a:lnTo>
                  <a:lnTo>
                    <a:pt x="0" y="117"/>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it-IT" noProof="0" dirty="0"/>
            </a:p>
          </p:txBody>
        </p:sp>
        <p:sp>
          <p:nvSpPr>
            <p:cNvPr id="49" name="Figura a mano libera 9"/>
            <p:cNvSpPr>
              <a:spLocks/>
            </p:cNvSpPr>
            <p:nvPr/>
          </p:nvSpPr>
          <p:spPr bwMode="auto">
            <a:xfrm>
              <a:off x="2583" y="2888"/>
              <a:ext cx="465" cy="646"/>
            </a:xfrm>
            <a:custGeom>
              <a:avLst/>
              <a:gdLst>
                <a:gd name="T0" fmla="*/ 359 w 465"/>
                <a:gd name="T1" fmla="*/ 645 h 646"/>
                <a:gd name="T2" fmla="*/ 405 w 465"/>
                <a:gd name="T3" fmla="*/ 616 h 646"/>
                <a:gd name="T4" fmla="*/ 447 w 465"/>
                <a:gd name="T5" fmla="*/ 580 h 646"/>
                <a:gd name="T6" fmla="*/ 460 w 465"/>
                <a:gd name="T7" fmla="*/ 552 h 646"/>
                <a:gd name="T8" fmla="*/ 464 w 465"/>
                <a:gd name="T9" fmla="*/ 515 h 646"/>
                <a:gd name="T10" fmla="*/ 451 w 465"/>
                <a:gd name="T11" fmla="*/ 468 h 646"/>
                <a:gd name="T12" fmla="*/ 424 w 465"/>
                <a:gd name="T13" fmla="*/ 424 h 646"/>
                <a:gd name="T14" fmla="*/ 380 w 465"/>
                <a:gd name="T15" fmla="*/ 385 h 646"/>
                <a:gd name="T16" fmla="*/ 168 w 465"/>
                <a:gd name="T17" fmla="*/ 259 h 646"/>
                <a:gd name="T18" fmla="*/ 133 w 465"/>
                <a:gd name="T19" fmla="*/ 235 h 646"/>
                <a:gd name="T20" fmla="*/ 111 w 465"/>
                <a:gd name="T21" fmla="*/ 208 h 646"/>
                <a:gd name="T22" fmla="*/ 104 w 465"/>
                <a:gd name="T23" fmla="*/ 166 h 646"/>
                <a:gd name="T24" fmla="*/ 117 w 465"/>
                <a:gd name="T25" fmla="*/ 124 h 646"/>
                <a:gd name="T26" fmla="*/ 155 w 465"/>
                <a:gd name="T27" fmla="*/ 95 h 646"/>
                <a:gd name="T28" fmla="*/ 222 w 465"/>
                <a:gd name="T29" fmla="*/ 52 h 646"/>
                <a:gd name="T30" fmla="*/ 124 w 465"/>
                <a:gd name="T31" fmla="*/ 0 h 646"/>
                <a:gd name="T32" fmla="*/ 55 w 465"/>
                <a:gd name="T33" fmla="*/ 41 h 646"/>
                <a:gd name="T34" fmla="*/ 27 w 465"/>
                <a:gd name="T35" fmla="*/ 70 h 646"/>
                <a:gd name="T36" fmla="*/ 2 w 465"/>
                <a:gd name="T37" fmla="*/ 123 h 646"/>
                <a:gd name="T38" fmla="*/ 0 w 465"/>
                <a:gd name="T39" fmla="*/ 189 h 646"/>
                <a:gd name="T40" fmla="*/ 29 w 465"/>
                <a:gd name="T41" fmla="*/ 257 h 646"/>
                <a:gd name="T42" fmla="*/ 78 w 465"/>
                <a:gd name="T43" fmla="*/ 300 h 646"/>
                <a:gd name="T44" fmla="*/ 311 w 465"/>
                <a:gd name="T45" fmla="*/ 442 h 646"/>
                <a:gd name="T46" fmla="*/ 358 w 465"/>
                <a:gd name="T47" fmla="*/ 474 h 646"/>
                <a:gd name="T48" fmla="*/ 375 w 465"/>
                <a:gd name="T49" fmla="*/ 516 h 646"/>
                <a:gd name="T50" fmla="*/ 375 w 465"/>
                <a:gd name="T51" fmla="*/ 550 h 646"/>
                <a:gd name="T52" fmla="*/ 308 w 465"/>
                <a:gd name="T53" fmla="*/ 608 h 646"/>
                <a:gd name="T54" fmla="*/ 359 w 465"/>
                <a:gd name="T55" fmla="*/ 645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65" h="646">
                  <a:moveTo>
                    <a:pt x="359" y="645"/>
                  </a:moveTo>
                  <a:lnTo>
                    <a:pt x="405" y="616"/>
                  </a:lnTo>
                  <a:lnTo>
                    <a:pt x="447" y="580"/>
                  </a:lnTo>
                  <a:lnTo>
                    <a:pt x="460" y="552"/>
                  </a:lnTo>
                  <a:lnTo>
                    <a:pt x="464" y="515"/>
                  </a:lnTo>
                  <a:lnTo>
                    <a:pt x="451" y="468"/>
                  </a:lnTo>
                  <a:lnTo>
                    <a:pt x="424" y="424"/>
                  </a:lnTo>
                  <a:lnTo>
                    <a:pt x="380" y="385"/>
                  </a:lnTo>
                  <a:lnTo>
                    <a:pt x="168" y="259"/>
                  </a:lnTo>
                  <a:lnTo>
                    <a:pt x="133" y="235"/>
                  </a:lnTo>
                  <a:lnTo>
                    <a:pt x="111" y="208"/>
                  </a:lnTo>
                  <a:lnTo>
                    <a:pt x="104" y="166"/>
                  </a:lnTo>
                  <a:lnTo>
                    <a:pt x="117" y="124"/>
                  </a:lnTo>
                  <a:lnTo>
                    <a:pt x="155" y="95"/>
                  </a:lnTo>
                  <a:lnTo>
                    <a:pt x="222" y="52"/>
                  </a:lnTo>
                  <a:lnTo>
                    <a:pt x="124" y="0"/>
                  </a:lnTo>
                  <a:lnTo>
                    <a:pt x="55" y="41"/>
                  </a:lnTo>
                  <a:lnTo>
                    <a:pt x="27" y="70"/>
                  </a:lnTo>
                  <a:lnTo>
                    <a:pt x="2" y="123"/>
                  </a:lnTo>
                  <a:lnTo>
                    <a:pt x="0" y="189"/>
                  </a:lnTo>
                  <a:lnTo>
                    <a:pt x="29" y="257"/>
                  </a:lnTo>
                  <a:lnTo>
                    <a:pt x="78" y="300"/>
                  </a:lnTo>
                  <a:lnTo>
                    <a:pt x="311" y="442"/>
                  </a:lnTo>
                  <a:lnTo>
                    <a:pt x="358" y="474"/>
                  </a:lnTo>
                  <a:lnTo>
                    <a:pt x="375" y="516"/>
                  </a:lnTo>
                  <a:lnTo>
                    <a:pt x="375" y="550"/>
                  </a:lnTo>
                  <a:lnTo>
                    <a:pt x="308" y="608"/>
                  </a:lnTo>
                  <a:lnTo>
                    <a:pt x="359" y="645"/>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it-IT" noProof="0" dirty="0"/>
            </a:p>
          </p:txBody>
        </p:sp>
        <p:sp>
          <p:nvSpPr>
            <p:cNvPr id="50" name="Figura a mano libera 10"/>
            <p:cNvSpPr>
              <a:spLocks/>
            </p:cNvSpPr>
            <p:nvPr/>
          </p:nvSpPr>
          <p:spPr bwMode="auto">
            <a:xfrm>
              <a:off x="2966" y="2396"/>
              <a:ext cx="318" cy="422"/>
            </a:xfrm>
            <a:custGeom>
              <a:avLst/>
              <a:gdLst>
                <a:gd name="T0" fmla="*/ 92 w 318"/>
                <a:gd name="T1" fmla="*/ 421 h 422"/>
                <a:gd name="T2" fmla="*/ 163 w 318"/>
                <a:gd name="T3" fmla="*/ 399 h 422"/>
                <a:gd name="T4" fmla="*/ 218 w 318"/>
                <a:gd name="T5" fmla="*/ 357 h 422"/>
                <a:gd name="T6" fmla="*/ 263 w 318"/>
                <a:gd name="T7" fmla="*/ 316 h 422"/>
                <a:gd name="T8" fmla="*/ 300 w 318"/>
                <a:gd name="T9" fmla="*/ 265 h 422"/>
                <a:gd name="T10" fmla="*/ 317 w 318"/>
                <a:gd name="T11" fmla="*/ 203 h 422"/>
                <a:gd name="T12" fmla="*/ 316 w 318"/>
                <a:gd name="T13" fmla="*/ 139 h 422"/>
                <a:gd name="T14" fmla="*/ 299 w 318"/>
                <a:gd name="T15" fmla="*/ 95 h 422"/>
                <a:gd name="T16" fmla="*/ 276 w 318"/>
                <a:gd name="T17" fmla="*/ 64 h 422"/>
                <a:gd name="T18" fmla="*/ 241 w 318"/>
                <a:gd name="T19" fmla="*/ 36 h 422"/>
                <a:gd name="T20" fmla="*/ 218 w 318"/>
                <a:gd name="T21" fmla="*/ 14 h 422"/>
                <a:gd name="T22" fmla="*/ 180 w 318"/>
                <a:gd name="T23" fmla="*/ 0 h 422"/>
                <a:gd name="T24" fmla="*/ 61 w 318"/>
                <a:gd name="T25" fmla="*/ 52 h 422"/>
                <a:gd name="T26" fmla="*/ 106 w 318"/>
                <a:gd name="T27" fmla="*/ 93 h 422"/>
                <a:gd name="T28" fmla="*/ 137 w 318"/>
                <a:gd name="T29" fmla="*/ 130 h 422"/>
                <a:gd name="T30" fmla="*/ 159 w 318"/>
                <a:gd name="T31" fmla="*/ 159 h 422"/>
                <a:gd name="T32" fmla="*/ 176 w 318"/>
                <a:gd name="T33" fmla="*/ 196 h 422"/>
                <a:gd name="T34" fmla="*/ 176 w 318"/>
                <a:gd name="T35" fmla="*/ 246 h 422"/>
                <a:gd name="T36" fmla="*/ 145 w 318"/>
                <a:gd name="T37" fmla="*/ 279 h 422"/>
                <a:gd name="T38" fmla="*/ 105 w 318"/>
                <a:gd name="T39" fmla="*/ 309 h 422"/>
                <a:gd name="T40" fmla="*/ 50 w 318"/>
                <a:gd name="T41" fmla="*/ 342 h 422"/>
                <a:gd name="T42" fmla="*/ 0 w 318"/>
                <a:gd name="T43" fmla="*/ 369 h 422"/>
                <a:gd name="T44" fmla="*/ 92 w 318"/>
                <a:gd name="T45" fmla="*/ 421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8" h="422">
                  <a:moveTo>
                    <a:pt x="92" y="421"/>
                  </a:moveTo>
                  <a:lnTo>
                    <a:pt x="163" y="399"/>
                  </a:lnTo>
                  <a:lnTo>
                    <a:pt x="218" y="357"/>
                  </a:lnTo>
                  <a:lnTo>
                    <a:pt x="263" y="316"/>
                  </a:lnTo>
                  <a:lnTo>
                    <a:pt x="300" y="265"/>
                  </a:lnTo>
                  <a:lnTo>
                    <a:pt x="317" y="203"/>
                  </a:lnTo>
                  <a:lnTo>
                    <a:pt x="316" y="139"/>
                  </a:lnTo>
                  <a:lnTo>
                    <a:pt x="299" y="95"/>
                  </a:lnTo>
                  <a:lnTo>
                    <a:pt x="276" y="64"/>
                  </a:lnTo>
                  <a:lnTo>
                    <a:pt x="241" y="36"/>
                  </a:lnTo>
                  <a:lnTo>
                    <a:pt x="218" y="14"/>
                  </a:lnTo>
                  <a:lnTo>
                    <a:pt x="180" y="0"/>
                  </a:lnTo>
                  <a:lnTo>
                    <a:pt x="61" y="52"/>
                  </a:lnTo>
                  <a:lnTo>
                    <a:pt x="106" y="93"/>
                  </a:lnTo>
                  <a:lnTo>
                    <a:pt x="137" y="130"/>
                  </a:lnTo>
                  <a:lnTo>
                    <a:pt x="159" y="159"/>
                  </a:lnTo>
                  <a:lnTo>
                    <a:pt x="176" y="196"/>
                  </a:lnTo>
                  <a:lnTo>
                    <a:pt x="176" y="246"/>
                  </a:lnTo>
                  <a:lnTo>
                    <a:pt x="145" y="279"/>
                  </a:lnTo>
                  <a:lnTo>
                    <a:pt x="105" y="309"/>
                  </a:lnTo>
                  <a:lnTo>
                    <a:pt x="50" y="342"/>
                  </a:lnTo>
                  <a:lnTo>
                    <a:pt x="0" y="369"/>
                  </a:lnTo>
                  <a:lnTo>
                    <a:pt x="92" y="421"/>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it-IT" noProof="0" dirty="0"/>
            </a:p>
          </p:txBody>
        </p:sp>
        <p:sp>
          <p:nvSpPr>
            <p:cNvPr id="51" name="Figura a mano libera 11"/>
            <p:cNvSpPr>
              <a:spLocks/>
            </p:cNvSpPr>
            <p:nvPr/>
          </p:nvSpPr>
          <p:spPr bwMode="auto">
            <a:xfrm>
              <a:off x="2308" y="1190"/>
              <a:ext cx="1404" cy="1153"/>
            </a:xfrm>
            <a:custGeom>
              <a:avLst/>
              <a:gdLst>
                <a:gd name="T0" fmla="*/ 466 w 1404"/>
                <a:gd name="T1" fmla="*/ 1084 h 1153"/>
                <a:gd name="T2" fmla="*/ 370 w 1404"/>
                <a:gd name="T3" fmla="*/ 1066 h 1153"/>
                <a:gd name="T4" fmla="*/ 299 w 1404"/>
                <a:gd name="T5" fmla="*/ 1035 h 1153"/>
                <a:gd name="T6" fmla="*/ 257 w 1404"/>
                <a:gd name="T7" fmla="*/ 1002 h 1153"/>
                <a:gd name="T8" fmla="*/ 220 w 1404"/>
                <a:gd name="T9" fmla="*/ 956 h 1153"/>
                <a:gd name="T10" fmla="*/ 209 w 1404"/>
                <a:gd name="T11" fmla="*/ 914 h 1153"/>
                <a:gd name="T12" fmla="*/ 215 w 1404"/>
                <a:gd name="T13" fmla="*/ 873 h 1153"/>
                <a:gd name="T14" fmla="*/ 231 w 1404"/>
                <a:gd name="T15" fmla="*/ 836 h 1153"/>
                <a:gd name="T16" fmla="*/ 273 w 1404"/>
                <a:gd name="T17" fmla="*/ 798 h 1153"/>
                <a:gd name="T18" fmla="*/ 330 w 1404"/>
                <a:gd name="T19" fmla="*/ 774 h 1153"/>
                <a:gd name="T20" fmla="*/ 400 w 1404"/>
                <a:gd name="T21" fmla="*/ 748 h 1153"/>
                <a:gd name="T22" fmla="*/ 1110 w 1404"/>
                <a:gd name="T23" fmla="*/ 499 h 1153"/>
                <a:gd name="T24" fmla="*/ 1207 w 1404"/>
                <a:gd name="T25" fmla="*/ 451 h 1153"/>
                <a:gd name="T26" fmla="*/ 1289 w 1404"/>
                <a:gd name="T27" fmla="*/ 398 h 1153"/>
                <a:gd name="T28" fmla="*/ 1344 w 1404"/>
                <a:gd name="T29" fmla="*/ 356 h 1153"/>
                <a:gd name="T30" fmla="*/ 1381 w 1404"/>
                <a:gd name="T31" fmla="*/ 310 h 1153"/>
                <a:gd name="T32" fmla="*/ 1403 w 1404"/>
                <a:gd name="T33" fmla="*/ 249 h 1153"/>
                <a:gd name="T34" fmla="*/ 1401 w 1404"/>
                <a:gd name="T35" fmla="*/ 185 h 1153"/>
                <a:gd name="T36" fmla="*/ 1386 w 1404"/>
                <a:gd name="T37" fmla="*/ 136 h 1153"/>
                <a:gd name="T38" fmla="*/ 1370 w 1404"/>
                <a:gd name="T39" fmla="*/ 90 h 1153"/>
                <a:gd name="T40" fmla="*/ 1335 w 1404"/>
                <a:gd name="T41" fmla="*/ 55 h 1153"/>
                <a:gd name="T42" fmla="*/ 1280 w 1404"/>
                <a:gd name="T43" fmla="*/ 18 h 1153"/>
                <a:gd name="T44" fmla="*/ 1214 w 1404"/>
                <a:gd name="T45" fmla="*/ 0 h 1153"/>
                <a:gd name="T46" fmla="*/ 1172 w 1404"/>
                <a:gd name="T47" fmla="*/ 4 h 1153"/>
                <a:gd name="T48" fmla="*/ 1111 w 1404"/>
                <a:gd name="T49" fmla="*/ 7 h 1153"/>
                <a:gd name="T50" fmla="*/ 1053 w 1404"/>
                <a:gd name="T51" fmla="*/ 20 h 1153"/>
                <a:gd name="T52" fmla="*/ 989 w 1404"/>
                <a:gd name="T53" fmla="*/ 46 h 1153"/>
                <a:gd name="T54" fmla="*/ 939 w 1404"/>
                <a:gd name="T55" fmla="*/ 79 h 1153"/>
                <a:gd name="T56" fmla="*/ 899 w 1404"/>
                <a:gd name="T57" fmla="*/ 106 h 1153"/>
                <a:gd name="T58" fmla="*/ 878 w 1404"/>
                <a:gd name="T59" fmla="*/ 149 h 1153"/>
                <a:gd name="T60" fmla="*/ 897 w 1404"/>
                <a:gd name="T61" fmla="*/ 187 h 1153"/>
                <a:gd name="T62" fmla="*/ 939 w 1404"/>
                <a:gd name="T63" fmla="*/ 183 h 1153"/>
                <a:gd name="T64" fmla="*/ 987 w 1404"/>
                <a:gd name="T65" fmla="*/ 171 h 1153"/>
                <a:gd name="T66" fmla="*/ 1033 w 1404"/>
                <a:gd name="T67" fmla="*/ 158 h 1153"/>
                <a:gd name="T68" fmla="*/ 1069 w 1404"/>
                <a:gd name="T69" fmla="*/ 150 h 1153"/>
                <a:gd name="T70" fmla="*/ 1111 w 1404"/>
                <a:gd name="T71" fmla="*/ 150 h 1153"/>
                <a:gd name="T72" fmla="*/ 1154 w 1404"/>
                <a:gd name="T73" fmla="*/ 163 h 1153"/>
                <a:gd name="T74" fmla="*/ 1183 w 1404"/>
                <a:gd name="T75" fmla="*/ 204 h 1153"/>
                <a:gd name="T76" fmla="*/ 1179 w 1404"/>
                <a:gd name="T77" fmla="*/ 248 h 1153"/>
                <a:gd name="T78" fmla="*/ 1157 w 1404"/>
                <a:gd name="T79" fmla="*/ 286 h 1153"/>
                <a:gd name="T80" fmla="*/ 1121 w 1404"/>
                <a:gd name="T81" fmla="*/ 323 h 1153"/>
                <a:gd name="T82" fmla="*/ 1047 w 1404"/>
                <a:gd name="T83" fmla="*/ 361 h 1153"/>
                <a:gd name="T84" fmla="*/ 908 w 1404"/>
                <a:gd name="T85" fmla="*/ 415 h 1153"/>
                <a:gd name="T86" fmla="*/ 194 w 1404"/>
                <a:gd name="T87" fmla="*/ 675 h 1153"/>
                <a:gd name="T88" fmla="*/ 123 w 1404"/>
                <a:gd name="T89" fmla="*/ 715 h 1153"/>
                <a:gd name="T90" fmla="*/ 68 w 1404"/>
                <a:gd name="T91" fmla="*/ 763 h 1153"/>
                <a:gd name="T92" fmla="*/ 29 w 1404"/>
                <a:gd name="T93" fmla="*/ 809 h 1153"/>
                <a:gd name="T94" fmla="*/ 6 w 1404"/>
                <a:gd name="T95" fmla="*/ 858 h 1153"/>
                <a:gd name="T96" fmla="*/ 0 w 1404"/>
                <a:gd name="T97" fmla="*/ 912 h 1153"/>
                <a:gd name="T98" fmla="*/ 8 w 1404"/>
                <a:gd name="T99" fmla="*/ 952 h 1153"/>
                <a:gd name="T100" fmla="*/ 22 w 1404"/>
                <a:gd name="T101" fmla="*/ 992 h 1153"/>
                <a:gd name="T102" fmla="*/ 59 w 1404"/>
                <a:gd name="T103" fmla="*/ 1036 h 1153"/>
                <a:gd name="T104" fmla="*/ 127 w 1404"/>
                <a:gd name="T105" fmla="*/ 1095 h 1153"/>
                <a:gd name="T106" fmla="*/ 198 w 1404"/>
                <a:gd name="T107" fmla="*/ 1135 h 1153"/>
                <a:gd name="T108" fmla="*/ 273 w 1404"/>
                <a:gd name="T109" fmla="*/ 1152 h 1153"/>
                <a:gd name="T110" fmla="*/ 466 w 1404"/>
                <a:gd name="T111" fmla="*/ 1084 h 1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04" h="1153">
                  <a:moveTo>
                    <a:pt x="466" y="1084"/>
                  </a:moveTo>
                  <a:lnTo>
                    <a:pt x="370" y="1066"/>
                  </a:lnTo>
                  <a:lnTo>
                    <a:pt x="299" y="1035"/>
                  </a:lnTo>
                  <a:lnTo>
                    <a:pt x="257" y="1002"/>
                  </a:lnTo>
                  <a:lnTo>
                    <a:pt x="220" y="956"/>
                  </a:lnTo>
                  <a:lnTo>
                    <a:pt x="209" y="914"/>
                  </a:lnTo>
                  <a:lnTo>
                    <a:pt x="215" y="873"/>
                  </a:lnTo>
                  <a:lnTo>
                    <a:pt x="231" y="836"/>
                  </a:lnTo>
                  <a:lnTo>
                    <a:pt x="273" y="798"/>
                  </a:lnTo>
                  <a:lnTo>
                    <a:pt x="330" y="774"/>
                  </a:lnTo>
                  <a:lnTo>
                    <a:pt x="400" y="748"/>
                  </a:lnTo>
                  <a:lnTo>
                    <a:pt x="1110" y="499"/>
                  </a:lnTo>
                  <a:lnTo>
                    <a:pt x="1207" y="451"/>
                  </a:lnTo>
                  <a:lnTo>
                    <a:pt x="1289" y="398"/>
                  </a:lnTo>
                  <a:lnTo>
                    <a:pt x="1344" y="356"/>
                  </a:lnTo>
                  <a:lnTo>
                    <a:pt x="1381" y="310"/>
                  </a:lnTo>
                  <a:lnTo>
                    <a:pt x="1403" y="249"/>
                  </a:lnTo>
                  <a:lnTo>
                    <a:pt x="1401" y="185"/>
                  </a:lnTo>
                  <a:lnTo>
                    <a:pt x="1386" y="136"/>
                  </a:lnTo>
                  <a:lnTo>
                    <a:pt x="1370" y="90"/>
                  </a:lnTo>
                  <a:lnTo>
                    <a:pt x="1335" y="55"/>
                  </a:lnTo>
                  <a:lnTo>
                    <a:pt x="1280" y="18"/>
                  </a:lnTo>
                  <a:lnTo>
                    <a:pt x="1214" y="0"/>
                  </a:lnTo>
                  <a:lnTo>
                    <a:pt x="1172" y="4"/>
                  </a:lnTo>
                  <a:lnTo>
                    <a:pt x="1111" y="7"/>
                  </a:lnTo>
                  <a:lnTo>
                    <a:pt x="1053" y="20"/>
                  </a:lnTo>
                  <a:lnTo>
                    <a:pt x="989" y="46"/>
                  </a:lnTo>
                  <a:lnTo>
                    <a:pt x="939" y="79"/>
                  </a:lnTo>
                  <a:lnTo>
                    <a:pt x="899" y="106"/>
                  </a:lnTo>
                  <a:lnTo>
                    <a:pt x="878" y="149"/>
                  </a:lnTo>
                  <a:lnTo>
                    <a:pt x="897" y="187"/>
                  </a:lnTo>
                  <a:lnTo>
                    <a:pt x="939" y="183"/>
                  </a:lnTo>
                  <a:lnTo>
                    <a:pt x="987" y="171"/>
                  </a:lnTo>
                  <a:lnTo>
                    <a:pt x="1033" y="158"/>
                  </a:lnTo>
                  <a:lnTo>
                    <a:pt x="1069" y="150"/>
                  </a:lnTo>
                  <a:lnTo>
                    <a:pt x="1111" y="150"/>
                  </a:lnTo>
                  <a:lnTo>
                    <a:pt x="1154" y="163"/>
                  </a:lnTo>
                  <a:lnTo>
                    <a:pt x="1183" y="204"/>
                  </a:lnTo>
                  <a:lnTo>
                    <a:pt x="1179" y="248"/>
                  </a:lnTo>
                  <a:lnTo>
                    <a:pt x="1157" y="286"/>
                  </a:lnTo>
                  <a:lnTo>
                    <a:pt x="1121" y="323"/>
                  </a:lnTo>
                  <a:lnTo>
                    <a:pt x="1047" y="361"/>
                  </a:lnTo>
                  <a:lnTo>
                    <a:pt x="908" y="415"/>
                  </a:lnTo>
                  <a:lnTo>
                    <a:pt x="194" y="675"/>
                  </a:lnTo>
                  <a:lnTo>
                    <a:pt x="123" y="715"/>
                  </a:lnTo>
                  <a:lnTo>
                    <a:pt x="68" y="763"/>
                  </a:lnTo>
                  <a:lnTo>
                    <a:pt x="29" y="809"/>
                  </a:lnTo>
                  <a:lnTo>
                    <a:pt x="6" y="858"/>
                  </a:lnTo>
                  <a:lnTo>
                    <a:pt x="0" y="912"/>
                  </a:lnTo>
                  <a:lnTo>
                    <a:pt x="8" y="952"/>
                  </a:lnTo>
                  <a:lnTo>
                    <a:pt x="22" y="992"/>
                  </a:lnTo>
                  <a:lnTo>
                    <a:pt x="59" y="1036"/>
                  </a:lnTo>
                  <a:lnTo>
                    <a:pt x="127" y="1095"/>
                  </a:lnTo>
                  <a:lnTo>
                    <a:pt x="198" y="1135"/>
                  </a:lnTo>
                  <a:lnTo>
                    <a:pt x="273" y="1152"/>
                  </a:lnTo>
                  <a:lnTo>
                    <a:pt x="466" y="1084"/>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it-IT" noProof="0" dirty="0"/>
            </a:p>
          </p:txBody>
        </p:sp>
        <p:sp>
          <p:nvSpPr>
            <p:cNvPr id="52" name="Figura a mano libera 12"/>
            <p:cNvSpPr>
              <a:spLocks/>
            </p:cNvSpPr>
            <p:nvPr/>
          </p:nvSpPr>
          <p:spPr bwMode="auto">
            <a:xfrm>
              <a:off x="2711" y="3280"/>
              <a:ext cx="368" cy="422"/>
            </a:xfrm>
            <a:custGeom>
              <a:avLst/>
              <a:gdLst>
                <a:gd name="T0" fmla="*/ 367 w 368"/>
                <a:gd name="T1" fmla="*/ 421 h 422"/>
                <a:gd name="T2" fmla="*/ 171 w 368"/>
                <a:gd name="T3" fmla="*/ 340 h 422"/>
                <a:gd name="T4" fmla="*/ 117 w 368"/>
                <a:gd name="T5" fmla="*/ 304 h 422"/>
                <a:gd name="T6" fmla="*/ 73 w 368"/>
                <a:gd name="T7" fmla="*/ 265 h 422"/>
                <a:gd name="T8" fmla="*/ 31 w 368"/>
                <a:gd name="T9" fmla="*/ 219 h 422"/>
                <a:gd name="T10" fmla="*/ 9 w 368"/>
                <a:gd name="T11" fmla="*/ 179 h 422"/>
                <a:gd name="T12" fmla="*/ 0 w 368"/>
                <a:gd name="T13" fmla="*/ 137 h 422"/>
                <a:gd name="T14" fmla="*/ 2 w 368"/>
                <a:gd name="T15" fmla="*/ 95 h 422"/>
                <a:gd name="T16" fmla="*/ 19 w 368"/>
                <a:gd name="T17" fmla="*/ 51 h 422"/>
                <a:gd name="T18" fmla="*/ 44 w 368"/>
                <a:gd name="T19" fmla="*/ 0 h 422"/>
                <a:gd name="T20" fmla="*/ 120 w 368"/>
                <a:gd name="T21" fmla="*/ 52 h 422"/>
                <a:gd name="T22" fmla="*/ 95 w 368"/>
                <a:gd name="T23" fmla="*/ 98 h 422"/>
                <a:gd name="T24" fmla="*/ 95 w 368"/>
                <a:gd name="T25" fmla="*/ 143 h 422"/>
                <a:gd name="T26" fmla="*/ 122 w 368"/>
                <a:gd name="T27" fmla="*/ 191 h 422"/>
                <a:gd name="T28" fmla="*/ 162 w 368"/>
                <a:gd name="T29" fmla="*/ 235 h 422"/>
                <a:gd name="T30" fmla="*/ 223 w 368"/>
                <a:gd name="T31" fmla="*/ 284 h 422"/>
                <a:gd name="T32" fmla="*/ 290 w 368"/>
                <a:gd name="T33" fmla="*/ 317 h 422"/>
                <a:gd name="T34" fmla="*/ 332 w 368"/>
                <a:gd name="T35" fmla="*/ 351 h 422"/>
                <a:gd name="T36" fmla="*/ 351 w 368"/>
                <a:gd name="T37" fmla="*/ 378 h 422"/>
                <a:gd name="T38" fmla="*/ 367 w 368"/>
                <a:gd name="T39" fmla="*/ 421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8" h="422">
                  <a:moveTo>
                    <a:pt x="367" y="421"/>
                  </a:moveTo>
                  <a:lnTo>
                    <a:pt x="171" y="340"/>
                  </a:lnTo>
                  <a:lnTo>
                    <a:pt x="117" y="304"/>
                  </a:lnTo>
                  <a:lnTo>
                    <a:pt x="73" y="265"/>
                  </a:lnTo>
                  <a:lnTo>
                    <a:pt x="31" y="219"/>
                  </a:lnTo>
                  <a:lnTo>
                    <a:pt x="9" y="179"/>
                  </a:lnTo>
                  <a:lnTo>
                    <a:pt x="0" y="137"/>
                  </a:lnTo>
                  <a:lnTo>
                    <a:pt x="2" y="95"/>
                  </a:lnTo>
                  <a:lnTo>
                    <a:pt x="19" y="51"/>
                  </a:lnTo>
                  <a:lnTo>
                    <a:pt x="44" y="0"/>
                  </a:lnTo>
                  <a:lnTo>
                    <a:pt x="120" y="52"/>
                  </a:lnTo>
                  <a:lnTo>
                    <a:pt x="95" y="98"/>
                  </a:lnTo>
                  <a:lnTo>
                    <a:pt x="95" y="143"/>
                  </a:lnTo>
                  <a:lnTo>
                    <a:pt x="122" y="191"/>
                  </a:lnTo>
                  <a:lnTo>
                    <a:pt x="162" y="235"/>
                  </a:lnTo>
                  <a:lnTo>
                    <a:pt x="223" y="284"/>
                  </a:lnTo>
                  <a:lnTo>
                    <a:pt x="290" y="317"/>
                  </a:lnTo>
                  <a:lnTo>
                    <a:pt x="332" y="351"/>
                  </a:lnTo>
                  <a:lnTo>
                    <a:pt x="351" y="378"/>
                  </a:lnTo>
                  <a:lnTo>
                    <a:pt x="367" y="421"/>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it-IT" noProof="0" dirty="0"/>
            </a:p>
          </p:txBody>
        </p:sp>
        <p:sp>
          <p:nvSpPr>
            <p:cNvPr id="53" name="Figura a mano libera 13"/>
            <p:cNvSpPr>
              <a:spLocks/>
            </p:cNvSpPr>
            <p:nvPr/>
          </p:nvSpPr>
          <p:spPr bwMode="auto">
            <a:xfrm>
              <a:off x="2432" y="1792"/>
              <a:ext cx="989" cy="1439"/>
            </a:xfrm>
            <a:custGeom>
              <a:avLst/>
              <a:gdLst>
                <a:gd name="T0" fmla="*/ 525 w 989"/>
                <a:gd name="T1" fmla="*/ 1438 h 1439"/>
                <a:gd name="T2" fmla="*/ 582 w 989"/>
                <a:gd name="T3" fmla="*/ 1409 h 1439"/>
                <a:gd name="T4" fmla="*/ 647 w 989"/>
                <a:gd name="T5" fmla="*/ 1355 h 1439"/>
                <a:gd name="T6" fmla="*/ 670 w 989"/>
                <a:gd name="T7" fmla="*/ 1304 h 1439"/>
                <a:gd name="T8" fmla="*/ 686 w 989"/>
                <a:gd name="T9" fmla="*/ 1255 h 1439"/>
                <a:gd name="T10" fmla="*/ 677 w 989"/>
                <a:gd name="T11" fmla="*/ 1198 h 1439"/>
                <a:gd name="T12" fmla="*/ 637 w 989"/>
                <a:gd name="T13" fmla="*/ 1125 h 1439"/>
                <a:gd name="T14" fmla="*/ 609 w 989"/>
                <a:gd name="T15" fmla="*/ 1092 h 1439"/>
                <a:gd name="T16" fmla="*/ 569 w 989"/>
                <a:gd name="T17" fmla="*/ 1063 h 1439"/>
                <a:gd name="T18" fmla="*/ 259 w 989"/>
                <a:gd name="T19" fmla="*/ 905 h 1439"/>
                <a:gd name="T20" fmla="*/ 201 w 989"/>
                <a:gd name="T21" fmla="*/ 863 h 1439"/>
                <a:gd name="T22" fmla="*/ 177 w 989"/>
                <a:gd name="T23" fmla="*/ 843 h 1439"/>
                <a:gd name="T24" fmla="*/ 160 w 989"/>
                <a:gd name="T25" fmla="*/ 800 h 1439"/>
                <a:gd name="T26" fmla="*/ 171 w 989"/>
                <a:gd name="T27" fmla="*/ 766 h 1439"/>
                <a:gd name="T28" fmla="*/ 215 w 989"/>
                <a:gd name="T29" fmla="*/ 738 h 1439"/>
                <a:gd name="T30" fmla="*/ 294 w 989"/>
                <a:gd name="T31" fmla="*/ 709 h 1439"/>
                <a:gd name="T32" fmla="*/ 780 w 989"/>
                <a:gd name="T33" fmla="*/ 521 h 1439"/>
                <a:gd name="T34" fmla="*/ 856 w 989"/>
                <a:gd name="T35" fmla="*/ 471 h 1439"/>
                <a:gd name="T36" fmla="*/ 918 w 989"/>
                <a:gd name="T37" fmla="*/ 417 h 1439"/>
                <a:gd name="T38" fmla="*/ 953 w 989"/>
                <a:gd name="T39" fmla="*/ 379 h 1439"/>
                <a:gd name="T40" fmla="*/ 984 w 989"/>
                <a:gd name="T41" fmla="*/ 334 h 1439"/>
                <a:gd name="T42" fmla="*/ 988 w 989"/>
                <a:gd name="T43" fmla="*/ 274 h 1439"/>
                <a:gd name="T44" fmla="*/ 972 w 989"/>
                <a:gd name="T45" fmla="*/ 214 h 1439"/>
                <a:gd name="T46" fmla="*/ 953 w 989"/>
                <a:gd name="T47" fmla="*/ 167 h 1439"/>
                <a:gd name="T48" fmla="*/ 920 w 989"/>
                <a:gd name="T49" fmla="*/ 126 h 1439"/>
                <a:gd name="T50" fmla="*/ 875 w 989"/>
                <a:gd name="T51" fmla="*/ 85 h 1439"/>
                <a:gd name="T52" fmla="*/ 828 w 989"/>
                <a:gd name="T53" fmla="*/ 50 h 1439"/>
                <a:gd name="T54" fmla="*/ 803 w 989"/>
                <a:gd name="T55" fmla="*/ 29 h 1439"/>
                <a:gd name="T56" fmla="*/ 756 w 989"/>
                <a:gd name="T57" fmla="*/ 0 h 1439"/>
                <a:gd name="T58" fmla="*/ 588 w 989"/>
                <a:gd name="T59" fmla="*/ 61 h 1439"/>
                <a:gd name="T60" fmla="*/ 649 w 989"/>
                <a:gd name="T61" fmla="*/ 104 h 1439"/>
                <a:gd name="T62" fmla="*/ 694 w 989"/>
                <a:gd name="T63" fmla="*/ 145 h 1439"/>
                <a:gd name="T64" fmla="*/ 739 w 989"/>
                <a:gd name="T65" fmla="*/ 182 h 1439"/>
                <a:gd name="T66" fmla="*/ 780 w 989"/>
                <a:gd name="T67" fmla="*/ 223 h 1439"/>
                <a:gd name="T68" fmla="*/ 803 w 989"/>
                <a:gd name="T69" fmla="*/ 272 h 1439"/>
                <a:gd name="T70" fmla="*/ 787 w 989"/>
                <a:gd name="T71" fmla="*/ 323 h 1439"/>
                <a:gd name="T72" fmla="*/ 729 w 989"/>
                <a:gd name="T73" fmla="*/ 369 h 1439"/>
                <a:gd name="T74" fmla="*/ 639 w 989"/>
                <a:gd name="T75" fmla="*/ 413 h 1439"/>
                <a:gd name="T76" fmla="*/ 212 w 989"/>
                <a:gd name="T77" fmla="*/ 589 h 1439"/>
                <a:gd name="T78" fmla="*/ 160 w 989"/>
                <a:gd name="T79" fmla="*/ 608 h 1439"/>
                <a:gd name="T80" fmla="*/ 88 w 989"/>
                <a:gd name="T81" fmla="*/ 653 h 1439"/>
                <a:gd name="T82" fmla="*/ 43 w 989"/>
                <a:gd name="T83" fmla="*/ 698 h 1439"/>
                <a:gd name="T84" fmla="*/ 9 w 989"/>
                <a:gd name="T85" fmla="*/ 755 h 1439"/>
                <a:gd name="T86" fmla="*/ 0 w 989"/>
                <a:gd name="T87" fmla="*/ 820 h 1439"/>
                <a:gd name="T88" fmla="*/ 10 w 989"/>
                <a:gd name="T89" fmla="*/ 872 h 1439"/>
                <a:gd name="T90" fmla="*/ 40 w 989"/>
                <a:gd name="T91" fmla="*/ 914 h 1439"/>
                <a:gd name="T92" fmla="*/ 84 w 989"/>
                <a:gd name="T93" fmla="*/ 949 h 1439"/>
                <a:gd name="T94" fmla="*/ 159 w 989"/>
                <a:gd name="T95" fmla="*/ 999 h 1439"/>
                <a:gd name="T96" fmla="*/ 487 w 989"/>
                <a:gd name="T97" fmla="*/ 1164 h 1439"/>
                <a:gd name="T98" fmla="*/ 530 w 989"/>
                <a:gd name="T99" fmla="*/ 1197 h 1439"/>
                <a:gd name="T100" fmla="*/ 569 w 989"/>
                <a:gd name="T101" fmla="*/ 1236 h 1439"/>
                <a:gd name="T102" fmla="*/ 557 w 989"/>
                <a:gd name="T103" fmla="*/ 1292 h 1439"/>
                <a:gd name="T104" fmla="*/ 502 w 989"/>
                <a:gd name="T105" fmla="*/ 1354 h 1439"/>
                <a:gd name="T106" fmla="*/ 434 w 989"/>
                <a:gd name="T107" fmla="*/ 1394 h 1439"/>
                <a:gd name="T108" fmla="*/ 525 w 989"/>
                <a:gd name="T109" fmla="*/ 1438 h 1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89" h="1439">
                  <a:moveTo>
                    <a:pt x="525" y="1438"/>
                  </a:moveTo>
                  <a:lnTo>
                    <a:pt x="582" y="1409"/>
                  </a:lnTo>
                  <a:lnTo>
                    <a:pt x="647" y="1355"/>
                  </a:lnTo>
                  <a:lnTo>
                    <a:pt x="670" y="1304"/>
                  </a:lnTo>
                  <a:lnTo>
                    <a:pt x="686" y="1255"/>
                  </a:lnTo>
                  <a:lnTo>
                    <a:pt x="677" y="1198"/>
                  </a:lnTo>
                  <a:lnTo>
                    <a:pt x="637" y="1125"/>
                  </a:lnTo>
                  <a:lnTo>
                    <a:pt x="609" y="1092"/>
                  </a:lnTo>
                  <a:lnTo>
                    <a:pt x="569" y="1063"/>
                  </a:lnTo>
                  <a:lnTo>
                    <a:pt x="259" y="905"/>
                  </a:lnTo>
                  <a:lnTo>
                    <a:pt x="201" y="863"/>
                  </a:lnTo>
                  <a:lnTo>
                    <a:pt x="177" y="843"/>
                  </a:lnTo>
                  <a:lnTo>
                    <a:pt x="160" y="800"/>
                  </a:lnTo>
                  <a:lnTo>
                    <a:pt x="171" y="766"/>
                  </a:lnTo>
                  <a:lnTo>
                    <a:pt x="215" y="738"/>
                  </a:lnTo>
                  <a:lnTo>
                    <a:pt x="294" y="709"/>
                  </a:lnTo>
                  <a:lnTo>
                    <a:pt x="780" y="521"/>
                  </a:lnTo>
                  <a:lnTo>
                    <a:pt x="856" y="471"/>
                  </a:lnTo>
                  <a:lnTo>
                    <a:pt x="918" y="417"/>
                  </a:lnTo>
                  <a:lnTo>
                    <a:pt x="953" y="379"/>
                  </a:lnTo>
                  <a:lnTo>
                    <a:pt x="984" y="334"/>
                  </a:lnTo>
                  <a:lnTo>
                    <a:pt x="988" y="274"/>
                  </a:lnTo>
                  <a:lnTo>
                    <a:pt x="972" y="214"/>
                  </a:lnTo>
                  <a:lnTo>
                    <a:pt x="953" y="167"/>
                  </a:lnTo>
                  <a:lnTo>
                    <a:pt x="920" y="126"/>
                  </a:lnTo>
                  <a:lnTo>
                    <a:pt x="875" y="85"/>
                  </a:lnTo>
                  <a:lnTo>
                    <a:pt x="828" y="50"/>
                  </a:lnTo>
                  <a:lnTo>
                    <a:pt x="803" y="29"/>
                  </a:lnTo>
                  <a:lnTo>
                    <a:pt x="756" y="0"/>
                  </a:lnTo>
                  <a:lnTo>
                    <a:pt x="588" y="61"/>
                  </a:lnTo>
                  <a:lnTo>
                    <a:pt x="649" y="104"/>
                  </a:lnTo>
                  <a:lnTo>
                    <a:pt x="694" y="145"/>
                  </a:lnTo>
                  <a:lnTo>
                    <a:pt x="739" y="182"/>
                  </a:lnTo>
                  <a:lnTo>
                    <a:pt x="780" y="223"/>
                  </a:lnTo>
                  <a:lnTo>
                    <a:pt x="803" y="272"/>
                  </a:lnTo>
                  <a:lnTo>
                    <a:pt x="787" y="323"/>
                  </a:lnTo>
                  <a:lnTo>
                    <a:pt x="729" y="369"/>
                  </a:lnTo>
                  <a:lnTo>
                    <a:pt x="639" y="413"/>
                  </a:lnTo>
                  <a:lnTo>
                    <a:pt x="212" y="589"/>
                  </a:lnTo>
                  <a:lnTo>
                    <a:pt x="160" y="608"/>
                  </a:lnTo>
                  <a:lnTo>
                    <a:pt x="88" y="653"/>
                  </a:lnTo>
                  <a:lnTo>
                    <a:pt x="43" y="698"/>
                  </a:lnTo>
                  <a:lnTo>
                    <a:pt x="9" y="755"/>
                  </a:lnTo>
                  <a:lnTo>
                    <a:pt x="0" y="820"/>
                  </a:lnTo>
                  <a:lnTo>
                    <a:pt x="10" y="872"/>
                  </a:lnTo>
                  <a:lnTo>
                    <a:pt x="40" y="914"/>
                  </a:lnTo>
                  <a:lnTo>
                    <a:pt x="84" y="949"/>
                  </a:lnTo>
                  <a:lnTo>
                    <a:pt x="159" y="999"/>
                  </a:lnTo>
                  <a:lnTo>
                    <a:pt x="487" y="1164"/>
                  </a:lnTo>
                  <a:lnTo>
                    <a:pt x="530" y="1197"/>
                  </a:lnTo>
                  <a:lnTo>
                    <a:pt x="569" y="1236"/>
                  </a:lnTo>
                  <a:lnTo>
                    <a:pt x="557" y="1292"/>
                  </a:lnTo>
                  <a:lnTo>
                    <a:pt x="502" y="1354"/>
                  </a:lnTo>
                  <a:lnTo>
                    <a:pt x="434" y="1394"/>
                  </a:lnTo>
                  <a:lnTo>
                    <a:pt x="525" y="1438"/>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it-IT" noProof="0" dirty="0"/>
            </a:p>
          </p:txBody>
        </p:sp>
        <p:sp>
          <p:nvSpPr>
            <p:cNvPr id="54" name="Figura a mano libera 14"/>
            <p:cNvSpPr>
              <a:spLocks/>
            </p:cNvSpPr>
            <p:nvPr/>
          </p:nvSpPr>
          <p:spPr bwMode="auto">
            <a:xfrm>
              <a:off x="2100" y="1162"/>
              <a:ext cx="669" cy="582"/>
            </a:xfrm>
            <a:custGeom>
              <a:avLst/>
              <a:gdLst>
                <a:gd name="T0" fmla="*/ 668 w 669"/>
                <a:gd name="T1" fmla="*/ 553 h 582"/>
                <a:gd name="T2" fmla="*/ 668 w 669"/>
                <a:gd name="T3" fmla="*/ 450 h 582"/>
                <a:gd name="T4" fmla="*/ 562 w 669"/>
                <a:gd name="T5" fmla="*/ 435 h 582"/>
                <a:gd name="T6" fmla="*/ 448 w 669"/>
                <a:gd name="T7" fmla="*/ 420 h 582"/>
                <a:gd name="T8" fmla="*/ 367 w 669"/>
                <a:gd name="T9" fmla="*/ 400 h 582"/>
                <a:gd name="T10" fmla="*/ 314 w 669"/>
                <a:gd name="T11" fmla="*/ 378 h 582"/>
                <a:gd name="T12" fmla="*/ 257 w 669"/>
                <a:gd name="T13" fmla="*/ 349 h 582"/>
                <a:gd name="T14" fmla="*/ 220 w 669"/>
                <a:gd name="T15" fmla="*/ 314 h 582"/>
                <a:gd name="T16" fmla="*/ 193 w 669"/>
                <a:gd name="T17" fmla="*/ 274 h 582"/>
                <a:gd name="T18" fmla="*/ 180 w 669"/>
                <a:gd name="T19" fmla="*/ 231 h 582"/>
                <a:gd name="T20" fmla="*/ 180 w 669"/>
                <a:gd name="T21" fmla="*/ 189 h 582"/>
                <a:gd name="T22" fmla="*/ 193 w 669"/>
                <a:gd name="T23" fmla="*/ 165 h 582"/>
                <a:gd name="T24" fmla="*/ 209 w 669"/>
                <a:gd name="T25" fmla="*/ 143 h 582"/>
                <a:gd name="T26" fmla="*/ 255 w 669"/>
                <a:gd name="T27" fmla="*/ 127 h 582"/>
                <a:gd name="T28" fmla="*/ 297 w 669"/>
                <a:gd name="T29" fmla="*/ 127 h 582"/>
                <a:gd name="T30" fmla="*/ 345 w 669"/>
                <a:gd name="T31" fmla="*/ 141 h 582"/>
                <a:gd name="T32" fmla="*/ 396 w 669"/>
                <a:gd name="T33" fmla="*/ 156 h 582"/>
                <a:gd name="T34" fmla="*/ 448 w 669"/>
                <a:gd name="T35" fmla="*/ 163 h 582"/>
                <a:gd name="T36" fmla="*/ 477 w 669"/>
                <a:gd name="T37" fmla="*/ 125 h 582"/>
                <a:gd name="T38" fmla="*/ 464 w 669"/>
                <a:gd name="T39" fmla="*/ 86 h 582"/>
                <a:gd name="T40" fmla="*/ 415 w 669"/>
                <a:gd name="T41" fmla="*/ 42 h 582"/>
                <a:gd name="T42" fmla="*/ 363 w 669"/>
                <a:gd name="T43" fmla="*/ 18 h 582"/>
                <a:gd name="T44" fmla="*/ 319 w 669"/>
                <a:gd name="T45" fmla="*/ 7 h 582"/>
                <a:gd name="T46" fmla="*/ 273 w 669"/>
                <a:gd name="T47" fmla="*/ 2 h 582"/>
                <a:gd name="T48" fmla="*/ 222 w 669"/>
                <a:gd name="T49" fmla="*/ 0 h 582"/>
                <a:gd name="T50" fmla="*/ 176 w 669"/>
                <a:gd name="T51" fmla="*/ 4 h 582"/>
                <a:gd name="T52" fmla="*/ 136 w 669"/>
                <a:gd name="T53" fmla="*/ 15 h 582"/>
                <a:gd name="T54" fmla="*/ 86 w 669"/>
                <a:gd name="T55" fmla="*/ 33 h 582"/>
                <a:gd name="T56" fmla="*/ 50 w 669"/>
                <a:gd name="T57" fmla="*/ 66 h 582"/>
                <a:gd name="T58" fmla="*/ 22 w 669"/>
                <a:gd name="T59" fmla="*/ 99 h 582"/>
                <a:gd name="T60" fmla="*/ 6 w 669"/>
                <a:gd name="T61" fmla="*/ 145 h 582"/>
                <a:gd name="T62" fmla="*/ 0 w 669"/>
                <a:gd name="T63" fmla="*/ 189 h 582"/>
                <a:gd name="T64" fmla="*/ 9 w 669"/>
                <a:gd name="T65" fmla="*/ 237 h 582"/>
                <a:gd name="T66" fmla="*/ 22 w 669"/>
                <a:gd name="T67" fmla="*/ 285 h 582"/>
                <a:gd name="T68" fmla="*/ 50 w 669"/>
                <a:gd name="T69" fmla="*/ 330 h 582"/>
                <a:gd name="T70" fmla="*/ 81 w 669"/>
                <a:gd name="T71" fmla="*/ 375 h 582"/>
                <a:gd name="T72" fmla="*/ 125 w 669"/>
                <a:gd name="T73" fmla="*/ 419 h 582"/>
                <a:gd name="T74" fmla="*/ 169 w 669"/>
                <a:gd name="T75" fmla="*/ 457 h 582"/>
                <a:gd name="T76" fmla="*/ 217 w 669"/>
                <a:gd name="T77" fmla="*/ 488 h 582"/>
                <a:gd name="T78" fmla="*/ 266 w 669"/>
                <a:gd name="T79" fmla="*/ 514 h 582"/>
                <a:gd name="T80" fmla="*/ 310 w 669"/>
                <a:gd name="T81" fmla="*/ 534 h 582"/>
                <a:gd name="T82" fmla="*/ 369 w 669"/>
                <a:gd name="T83" fmla="*/ 549 h 582"/>
                <a:gd name="T84" fmla="*/ 437 w 669"/>
                <a:gd name="T85" fmla="*/ 568 h 582"/>
                <a:gd name="T86" fmla="*/ 516 w 669"/>
                <a:gd name="T87" fmla="*/ 581 h 582"/>
                <a:gd name="T88" fmla="*/ 595 w 669"/>
                <a:gd name="T89" fmla="*/ 577 h 582"/>
                <a:gd name="T90" fmla="*/ 668 w 669"/>
                <a:gd name="T91" fmla="*/ 553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9" h="582">
                  <a:moveTo>
                    <a:pt x="668" y="553"/>
                  </a:moveTo>
                  <a:lnTo>
                    <a:pt x="668" y="450"/>
                  </a:lnTo>
                  <a:lnTo>
                    <a:pt x="562" y="435"/>
                  </a:lnTo>
                  <a:lnTo>
                    <a:pt x="448" y="420"/>
                  </a:lnTo>
                  <a:lnTo>
                    <a:pt x="367" y="400"/>
                  </a:lnTo>
                  <a:lnTo>
                    <a:pt x="314" y="378"/>
                  </a:lnTo>
                  <a:lnTo>
                    <a:pt x="257" y="349"/>
                  </a:lnTo>
                  <a:lnTo>
                    <a:pt x="220" y="314"/>
                  </a:lnTo>
                  <a:lnTo>
                    <a:pt x="193" y="274"/>
                  </a:lnTo>
                  <a:lnTo>
                    <a:pt x="180" y="231"/>
                  </a:lnTo>
                  <a:lnTo>
                    <a:pt x="180" y="189"/>
                  </a:lnTo>
                  <a:lnTo>
                    <a:pt x="193" y="165"/>
                  </a:lnTo>
                  <a:lnTo>
                    <a:pt x="209" y="143"/>
                  </a:lnTo>
                  <a:lnTo>
                    <a:pt x="255" y="127"/>
                  </a:lnTo>
                  <a:lnTo>
                    <a:pt x="297" y="127"/>
                  </a:lnTo>
                  <a:lnTo>
                    <a:pt x="345" y="141"/>
                  </a:lnTo>
                  <a:lnTo>
                    <a:pt x="396" y="156"/>
                  </a:lnTo>
                  <a:lnTo>
                    <a:pt x="448" y="163"/>
                  </a:lnTo>
                  <a:lnTo>
                    <a:pt x="477" y="125"/>
                  </a:lnTo>
                  <a:lnTo>
                    <a:pt x="464" y="86"/>
                  </a:lnTo>
                  <a:lnTo>
                    <a:pt x="415" y="42"/>
                  </a:lnTo>
                  <a:lnTo>
                    <a:pt x="363" y="18"/>
                  </a:lnTo>
                  <a:lnTo>
                    <a:pt x="319" y="7"/>
                  </a:lnTo>
                  <a:lnTo>
                    <a:pt x="273" y="2"/>
                  </a:lnTo>
                  <a:lnTo>
                    <a:pt x="222" y="0"/>
                  </a:lnTo>
                  <a:lnTo>
                    <a:pt x="176" y="4"/>
                  </a:lnTo>
                  <a:lnTo>
                    <a:pt x="136" y="15"/>
                  </a:lnTo>
                  <a:lnTo>
                    <a:pt x="86" y="33"/>
                  </a:lnTo>
                  <a:lnTo>
                    <a:pt x="50" y="66"/>
                  </a:lnTo>
                  <a:lnTo>
                    <a:pt x="22" y="99"/>
                  </a:lnTo>
                  <a:lnTo>
                    <a:pt x="6" y="145"/>
                  </a:lnTo>
                  <a:lnTo>
                    <a:pt x="0" y="189"/>
                  </a:lnTo>
                  <a:lnTo>
                    <a:pt x="9" y="237"/>
                  </a:lnTo>
                  <a:lnTo>
                    <a:pt x="22" y="285"/>
                  </a:lnTo>
                  <a:lnTo>
                    <a:pt x="50" y="330"/>
                  </a:lnTo>
                  <a:lnTo>
                    <a:pt x="81" y="375"/>
                  </a:lnTo>
                  <a:lnTo>
                    <a:pt x="125" y="419"/>
                  </a:lnTo>
                  <a:lnTo>
                    <a:pt x="169" y="457"/>
                  </a:lnTo>
                  <a:lnTo>
                    <a:pt x="217" y="488"/>
                  </a:lnTo>
                  <a:lnTo>
                    <a:pt x="266" y="514"/>
                  </a:lnTo>
                  <a:lnTo>
                    <a:pt x="310" y="534"/>
                  </a:lnTo>
                  <a:lnTo>
                    <a:pt x="369" y="549"/>
                  </a:lnTo>
                  <a:lnTo>
                    <a:pt x="437" y="568"/>
                  </a:lnTo>
                  <a:lnTo>
                    <a:pt x="516" y="581"/>
                  </a:lnTo>
                  <a:lnTo>
                    <a:pt x="595" y="577"/>
                  </a:lnTo>
                  <a:lnTo>
                    <a:pt x="668" y="553"/>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it-IT" noProof="0" dirty="0"/>
            </a:p>
          </p:txBody>
        </p:sp>
        <p:sp>
          <p:nvSpPr>
            <p:cNvPr id="55" name="Figura a mano libera 15"/>
            <p:cNvSpPr>
              <a:spLocks/>
            </p:cNvSpPr>
            <p:nvPr/>
          </p:nvSpPr>
          <p:spPr bwMode="auto">
            <a:xfrm>
              <a:off x="1365" y="583"/>
              <a:ext cx="1413" cy="549"/>
            </a:xfrm>
            <a:custGeom>
              <a:avLst/>
              <a:gdLst>
                <a:gd name="T0" fmla="*/ 1412 w 1413"/>
                <a:gd name="T1" fmla="*/ 548 h 549"/>
                <a:gd name="T2" fmla="*/ 1316 w 1413"/>
                <a:gd name="T3" fmla="*/ 537 h 549"/>
                <a:gd name="T4" fmla="*/ 1237 w 1413"/>
                <a:gd name="T5" fmla="*/ 524 h 549"/>
                <a:gd name="T6" fmla="*/ 1179 w 1413"/>
                <a:gd name="T7" fmla="*/ 511 h 549"/>
                <a:gd name="T8" fmla="*/ 1118 w 1413"/>
                <a:gd name="T9" fmla="*/ 499 h 549"/>
                <a:gd name="T10" fmla="*/ 1060 w 1413"/>
                <a:gd name="T11" fmla="*/ 493 h 549"/>
                <a:gd name="T12" fmla="*/ 1000 w 1413"/>
                <a:gd name="T13" fmla="*/ 495 h 549"/>
                <a:gd name="T14" fmla="*/ 939 w 1413"/>
                <a:gd name="T15" fmla="*/ 499 h 549"/>
                <a:gd name="T16" fmla="*/ 894 w 1413"/>
                <a:gd name="T17" fmla="*/ 482 h 549"/>
                <a:gd name="T18" fmla="*/ 962 w 1413"/>
                <a:gd name="T19" fmla="*/ 440 h 549"/>
                <a:gd name="T20" fmla="*/ 1005 w 1413"/>
                <a:gd name="T21" fmla="*/ 411 h 549"/>
                <a:gd name="T22" fmla="*/ 1043 w 1413"/>
                <a:gd name="T23" fmla="*/ 381 h 549"/>
                <a:gd name="T24" fmla="*/ 1069 w 1413"/>
                <a:gd name="T25" fmla="*/ 348 h 549"/>
                <a:gd name="T26" fmla="*/ 962 w 1413"/>
                <a:gd name="T27" fmla="*/ 383 h 549"/>
                <a:gd name="T28" fmla="*/ 855 w 1413"/>
                <a:gd name="T29" fmla="*/ 418 h 549"/>
                <a:gd name="T30" fmla="*/ 783 w 1413"/>
                <a:gd name="T31" fmla="*/ 436 h 549"/>
                <a:gd name="T32" fmla="*/ 670 w 1413"/>
                <a:gd name="T33" fmla="*/ 449 h 549"/>
                <a:gd name="T34" fmla="*/ 597 w 1413"/>
                <a:gd name="T35" fmla="*/ 449 h 549"/>
                <a:gd name="T36" fmla="*/ 531 w 1413"/>
                <a:gd name="T37" fmla="*/ 444 h 549"/>
                <a:gd name="T38" fmla="*/ 486 w 1413"/>
                <a:gd name="T39" fmla="*/ 427 h 549"/>
                <a:gd name="T40" fmla="*/ 459 w 1413"/>
                <a:gd name="T41" fmla="*/ 407 h 549"/>
                <a:gd name="T42" fmla="*/ 527 w 1413"/>
                <a:gd name="T43" fmla="*/ 389 h 549"/>
                <a:gd name="T44" fmla="*/ 572 w 1413"/>
                <a:gd name="T45" fmla="*/ 365 h 549"/>
                <a:gd name="T46" fmla="*/ 599 w 1413"/>
                <a:gd name="T47" fmla="*/ 339 h 549"/>
                <a:gd name="T48" fmla="*/ 634 w 1413"/>
                <a:gd name="T49" fmla="*/ 308 h 549"/>
                <a:gd name="T50" fmla="*/ 544 w 1413"/>
                <a:gd name="T51" fmla="*/ 334 h 549"/>
                <a:gd name="T52" fmla="*/ 463 w 1413"/>
                <a:gd name="T53" fmla="*/ 348 h 549"/>
                <a:gd name="T54" fmla="*/ 378 w 1413"/>
                <a:gd name="T55" fmla="*/ 356 h 549"/>
                <a:gd name="T56" fmla="*/ 303 w 1413"/>
                <a:gd name="T57" fmla="*/ 352 h 549"/>
                <a:gd name="T58" fmla="*/ 254 w 1413"/>
                <a:gd name="T59" fmla="*/ 334 h 549"/>
                <a:gd name="T60" fmla="*/ 233 w 1413"/>
                <a:gd name="T61" fmla="*/ 312 h 549"/>
                <a:gd name="T62" fmla="*/ 281 w 1413"/>
                <a:gd name="T63" fmla="*/ 291 h 549"/>
                <a:gd name="T64" fmla="*/ 313 w 1413"/>
                <a:gd name="T65" fmla="*/ 269 h 549"/>
                <a:gd name="T66" fmla="*/ 341 w 1413"/>
                <a:gd name="T67" fmla="*/ 244 h 549"/>
                <a:gd name="T68" fmla="*/ 339 w 1413"/>
                <a:gd name="T69" fmla="*/ 229 h 549"/>
                <a:gd name="T70" fmla="*/ 262 w 1413"/>
                <a:gd name="T71" fmla="*/ 246 h 549"/>
                <a:gd name="T72" fmla="*/ 179 w 1413"/>
                <a:gd name="T73" fmla="*/ 255 h 549"/>
                <a:gd name="T74" fmla="*/ 109 w 1413"/>
                <a:gd name="T75" fmla="*/ 254 h 549"/>
                <a:gd name="T76" fmla="*/ 51 w 1413"/>
                <a:gd name="T77" fmla="*/ 244 h 549"/>
                <a:gd name="T78" fmla="*/ 19 w 1413"/>
                <a:gd name="T79" fmla="*/ 229 h 549"/>
                <a:gd name="T80" fmla="*/ 0 w 1413"/>
                <a:gd name="T81" fmla="*/ 205 h 549"/>
                <a:gd name="T82" fmla="*/ 120 w 1413"/>
                <a:gd name="T83" fmla="*/ 187 h 549"/>
                <a:gd name="T84" fmla="*/ 309 w 1413"/>
                <a:gd name="T85" fmla="*/ 156 h 549"/>
                <a:gd name="T86" fmla="*/ 544 w 1413"/>
                <a:gd name="T87" fmla="*/ 119 h 549"/>
                <a:gd name="T88" fmla="*/ 742 w 1413"/>
                <a:gd name="T89" fmla="*/ 71 h 549"/>
                <a:gd name="T90" fmla="*/ 926 w 1413"/>
                <a:gd name="T91" fmla="*/ 26 h 549"/>
                <a:gd name="T92" fmla="*/ 1020 w 1413"/>
                <a:gd name="T93" fmla="*/ 9 h 549"/>
                <a:gd name="T94" fmla="*/ 1098 w 1413"/>
                <a:gd name="T95" fmla="*/ 0 h 549"/>
                <a:gd name="T96" fmla="*/ 1165 w 1413"/>
                <a:gd name="T97" fmla="*/ 2 h 549"/>
                <a:gd name="T98" fmla="*/ 1211 w 1413"/>
                <a:gd name="T99" fmla="*/ 7 h 549"/>
                <a:gd name="T100" fmla="*/ 1254 w 1413"/>
                <a:gd name="T101" fmla="*/ 27 h 549"/>
                <a:gd name="T102" fmla="*/ 1288 w 1413"/>
                <a:gd name="T103" fmla="*/ 71 h 549"/>
                <a:gd name="T104" fmla="*/ 1301 w 1413"/>
                <a:gd name="T105" fmla="*/ 117 h 549"/>
                <a:gd name="T106" fmla="*/ 1316 w 1413"/>
                <a:gd name="T107" fmla="*/ 148 h 549"/>
                <a:gd name="T108" fmla="*/ 1344 w 1413"/>
                <a:gd name="T109" fmla="*/ 159 h 549"/>
                <a:gd name="T110" fmla="*/ 1384 w 1413"/>
                <a:gd name="T111" fmla="*/ 156 h 549"/>
                <a:gd name="T112" fmla="*/ 1412 w 1413"/>
                <a:gd name="T113" fmla="*/ 145 h 549"/>
                <a:gd name="T114" fmla="*/ 1412 w 1413"/>
                <a:gd name="T115" fmla="*/ 548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13" h="549">
                  <a:moveTo>
                    <a:pt x="1412" y="548"/>
                  </a:moveTo>
                  <a:lnTo>
                    <a:pt x="1316" y="537"/>
                  </a:lnTo>
                  <a:lnTo>
                    <a:pt x="1237" y="524"/>
                  </a:lnTo>
                  <a:lnTo>
                    <a:pt x="1179" y="511"/>
                  </a:lnTo>
                  <a:lnTo>
                    <a:pt x="1118" y="499"/>
                  </a:lnTo>
                  <a:lnTo>
                    <a:pt x="1060" y="493"/>
                  </a:lnTo>
                  <a:lnTo>
                    <a:pt x="1000" y="495"/>
                  </a:lnTo>
                  <a:lnTo>
                    <a:pt x="939" y="499"/>
                  </a:lnTo>
                  <a:lnTo>
                    <a:pt x="894" y="482"/>
                  </a:lnTo>
                  <a:lnTo>
                    <a:pt x="962" y="440"/>
                  </a:lnTo>
                  <a:lnTo>
                    <a:pt x="1005" y="411"/>
                  </a:lnTo>
                  <a:lnTo>
                    <a:pt x="1043" y="381"/>
                  </a:lnTo>
                  <a:lnTo>
                    <a:pt x="1069" y="348"/>
                  </a:lnTo>
                  <a:lnTo>
                    <a:pt x="962" y="383"/>
                  </a:lnTo>
                  <a:lnTo>
                    <a:pt x="855" y="418"/>
                  </a:lnTo>
                  <a:lnTo>
                    <a:pt x="783" y="436"/>
                  </a:lnTo>
                  <a:lnTo>
                    <a:pt x="670" y="449"/>
                  </a:lnTo>
                  <a:lnTo>
                    <a:pt x="597" y="449"/>
                  </a:lnTo>
                  <a:lnTo>
                    <a:pt x="531" y="444"/>
                  </a:lnTo>
                  <a:lnTo>
                    <a:pt x="486" y="427"/>
                  </a:lnTo>
                  <a:lnTo>
                    <a:pt x="459" y="407"/>
                  </a:lnTo>
                  <a:lnTo>
                    <a:pt x="527" y="389"/>
                  </a:lnTo>
                  <a:lnTo>
                    <a:pt x="572" y="365"/>
                  </a:lnTo>
                  <a:lnTo>
                    <a:pt x="599" y="339"/>
                  </a:lnTo>
                  <a:lnTo>
                    <a:pt x="634" y="308"/>
                  </a:lnTo>
                  <a:lnTo>
                    <a:pt x="544" y="334"/>
                  </a:lnTo>
                  <a:lnTo>
                    <a:pt x="463" y="348"/>
                  </a:lnTo>
                  <a:lnTo>
                    <a:pt x="378" y="356"/>
                  </a:lnTo>
                  <a:lnTo>
                    <a:pt x="303" y="352"/>
                  </a:lnTo>
                  <a:lnTo>
                    <a:pt x="254" y="334"/>
                  </a:lnTo>
                  <a:lnTo>
                    <a:pt x="233" y="312"/>
                  </a:lnTo>
                  <a:lnTo>
                    <a:pt x="281" y="291"/>
                  </a:lnTo>
                  <a:lnTo>
                    <a:pt x="313" y="269"/>
                  </a:lnTo>
                  <a:lnTo>
                    <a:pt x="341" y="244"/>
                  </a:lnTo>
                  <a:lnTo>
                    <a:pt x="339" y="229"/>
                  </a:lnTo>
                  <a:lnTo>
                    <a:pt x="262" y="246"/>
                  </a:lnTo>
                  <a:lnTo>
                    <a:pt x="179" y="255"/>
                  </a:lnTo>
                  <a:lnTo>
                    <a:pt x="109" y="254"/>
                  </a:lnTo>
                  <a:lnTo>
                    <a:pt x="51" y="244"/>
                  </a:lnTo>
                  <a:lnTo>
                    <a:pt x="19" y="229"/>
                  </a:lnTo>
                  <a:lnTo>
                    <a:pt x="0" y="205"/>
                  </a:lnTo>
                  <a:lnTo>
                    <a:pt x="120" y="187"/>
                  </a:lnTo>
                  <a:lnTo>
                    <a:pt x="309" y="156"/>
                  </a:lnTo>
                  <a:lnTo>
                    <a:pt x="544" y="119"/>
                  </a:lnTo>
                  <a:lnTo>
                    <a:pt x="742" y="71"/>
                  </a:lnTo>
                  <a:lnTo>
                    <a:pt x="926" y="26"/>
                  </a:lnTo>
                  <a:lnTo>
                    <a:pt x="1020" y="9"/>
                  </a:lnTo>
                  <a:lnTo>
                    <a:pt x="1098" y="0"/>
                  </a:lnTo>
                  <a:lnTo>
                    <a:pt x="1165" y="2"/>
                  </a:lnTo>
                  <a:lnTo>
                    <a:pt x="1211" y="7"/>
                  </a:lnTo>
                  <a:lnTo>
                    <a:pt x="1254" y="27"/>
                  </a:lnTo>
                  <a:lnTo>
                    <a:pt x="1288" y="71"/>
                  </a:lnTo>
                  <a:lnTo>
                    <a:pt x="1301" y="117"/>
                  </a:lnTo>
                  <a:lnTo>
                    <a:pt x="1316" y="148"/>
                  </a:lnTo>
                  <a:lnTo>
                    <a:pt x="1344" y="159"/>
                  </a:lnTo>
                  <a:lnTo>
                    <a:pt x="1384" y="156"/>
                  </a:lnTo>
                  <a:lnTo>
                    <a:pt x="1412" y="145"/>
                  </a:lnTo>
                  <a:lnTo>
                    <a:pt x="1412" y="548"/>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it-IT" noProof="0" dirty="0"/>
            </a:p>
          </p:txBody>
        </p:sp>
        <p:sp>
          <p:nvSpPr>
            <p:cNvPr id="56" name="Ovale 16"/>
            <p:cNvSpPr>
              <a:spLocks noChangeArrowheads="1"/>
            </p:cNvSpPr>
            <p:nvPr/>
          </p:nvSpPr>
          <p:spPr bwMode="auto">
            <a:xfrm>
              <a:off x="2785" y="355"/>
              <a:ext cx="187" cy="198"/>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it-IT" noProof="0" dirty="0"/>
            </a:p>
          </p:txBody>
        </p:sp>
        <p:sp>
          <p:nvSpPr>
            <p:cNvPr id="57" name="Figura a mano libera 17"/>
            <p:cNvSpPr>
              <a:spLocks/>
            </p:cNvSpPr>
            <p:nvPr/>
          </p:nvSpPr>
          <p:spPr bwMode="auto">
            <a:xfrm>
              <a:off x="2976" y="583"/>
              <a:ext cx="1413" cy="549"/>
            </a:xfrm>
            <a:custGeom>
              <a:avLst/>
              <a:gdLst>
                <a:gd name="T0" fmla="*/ 0 w 1413"/>
                <a:gd name="T1" fmla="*/ 548 h 549"/>
                <a:gd name="T2" fmla="*/ 96 w 1413"/>
                <a:gd name="T3" fmla="*/ 537 h 549"/>
                <a:gd name="T4" fmla="*/ 175 w 1413"/>
                <a:gd name="T5" fmla="*/ 524 h 549"/>
                <a:gd name="T6" fmla="*/ 233 w 1413"/>
                <a:gd name="T7" fmla="*/ 511 h 549"/>
                <a:gd name="T8" fmla="*/ 294 w 1413"/>
                <a:gd name="T9" fmla="*/ 499 h 549"/>
                <a:gd name="T10" fmla="*/ 352 w 1413"/>
                <a:gd name="T11" fmla="*/ 493 h 549"/>
                <a:gd name="T12" fmla="*/ 412 w 1413"/>
                <a:gd name="T13" fmla="*/ 495 h 549"/>
                <a:gd name="T14" fmla="*/ 473 w 1413"/>
                <a:gd name="T15" fmla="*/ 499 h 549"/>
                <a:gd name="T16" fmla="*/ 518 w 1413"/>
                <a:gd name="T17" fmla="*/ 482 h 549"/>
                <a:gd name="T18" fmla="*/ 450 w 1413"/>
                <a:gd name="T19" fmla="*/ 440 h 549"/>
                <a:gd name="T20" fmla="*/ 407 w 1413"/>
                <a:gd name="T21" fmla="*/ 411 h 549"/>
                <a:gd name="T22" fmla="*/ 369 w 1413"/>
                <a:gd name="T23" fmla="*/ 381 h 549"/>
                <a:gd name="T24" fmla="*/ 343 w 1413"/>
                <a:gd name="T25" fmla="*/ 348 h 549"/>
                <a:gd name="T26" fmla="*/ 450 w 1413"/>
                <a:gd name="T27" fmla="*/ 383 h 549"/>
                <a:gd name="T28" fmla="*/ 557 w 1413"/>
                <a:gd name="T29" fmla="*/ 418 h 549"/>
                <a:gd name="T30" fmla="*/ 629 w 1413"/>
                <a:gd name="T31" fmla="*/ 436 h 549"/>
                <a:gd name="T32" fmla="*/ 742 w 1413"/>
                <a:gd name="T33" fmla="*/ 449 h 549"/>
                <a:gd name="T34" fmla="*/ 815 w 1413"/>
                <a:gd name="T35" fmla="*/ 449 h 549"/>
                <a:gd name="T36" fmla="*/ 881 w 1413"/>
                <a:gd name="T37" fmla="*/ 444 h 549"/>
                <a:gd name="T38" fmla="*/ 926 w 1413"/>
                <a:gd name="T39" fmla="*/ 427 h 549"/>
                <a:gd name="T40" fmla="*/ 953 w 1413"/>
                <a:gd name="T41" fmla="*/ 407 h 549"/>
                <a:gd name="T42" fmla="*/ 885 w 1413"/>
                <a:gd name="T43" fmla="*/ 389 h 549"/>
                <a:gd name="T44" fmla="*/ 840 w 1413"/>
                <a:gd name="T45" fmla="*/ 365 h 549"/>
                <a:gd name="T46" fmla="*/ 809 w 1413"/>
                <a:gd name="T47" fmla="*/ 339 h 549"/>
                <a:gd name="T48" fmla="*/ 778 w 1413"/>
                <a:gd name="T49" fmla="*/ 308 h 549"/>
                <a:gd name="T50" fmla="*/ 868 w 1413"/>
                <a:gd name="T51" fmla="*/ 334 h 549"/>
                <a:gd name="T52" fmla="*/ 949 w 1413"/>
                <a:gd name="T53" fmla="*/ 348 h 549"/>
                <a:gd name="T54" fmla="*/ 1034 w 1413"/>
                <a:gd name="T55" fmla="*/ 356 h 549"/>
                <a:gd name="T56" fmla="*/ 1109 w 1413"/>
                <a:gd name="T57" fmla="*/ 352 h 549"/>
                <a:gd name="T58" fmla="*/ 1158 w 1413"/>
                <a:gd name="T59" fmla="*/ 334 h 549"/>
                <a:gd name="T60" fmla="*/ 1179 w 1413"/>
                <a:gd name="T61" fmla="*/ 312 h 549"/>
                <a:gd name="T62" fmla="*/ 1131 w 1413"/>
                <a:gd name="T63" fmla="*/ 291 h 549"/>
                <a:gd name="T64" fmla="*/ 1099 w 1413"/>
                <a:gd name="T65" fmla="*/ 269 h 549"/>
                <a:gd name="T66" fmla="*/ 1071 w 1413"/>
                <a:gd name="T67" fmla="*/ 244 h 549"/>
                <a:gd name="T68" fmla="*/ 1073 w 1413"/>
                <a:gd name="T69" fmla="*/ 229 h 549"/>
                <a:gd name="T70" fmla="*/ 1150 w 1413"/>
                <a:gd name="T71" fmla="*/ 246 h 549"/>
                <a:gd name="T72" fmla="*/ 1233 w 1413"/>
                <a:gd name="T73" fmla="*/ 255 h 549"/>
                <a:gd name="T74" fmla="*/ 1311 w 1413"/>
                <a:gd name="T75" fmla="*/ 253 h 549"/>
                <a:gd name="T76" fmla="*/ 1361 w 1413"/>
                <a:gd name="T77" fmla="*/ 244 h 549"/>
                <a:gd name="T78" fmla="*/ 1393 w 1413"/>
                <a:gd name="T79" fmla="*/ 229 h 549"/>
                <a:gd name="T80" fmla="*/ 1412 w 1413"/>
                <a:gd name="T81" fmla="*/ 205 h 549"/>
                <a:gd name="T82" fmla="*/ 1292 w 1413"/>
                <a:gd name="T83" fmla="*/ 187 h 549"/>
                <a:gd name="T84" fmla="*/ 1087 w 1413"/>
                <a:gd name="T85" fmla="*/ 158 h 549"/>
                <a:gd name="T86" fmla="*/ 868 w 1413"/>
                <a:gd name="T87" fmla="*/ 119 h 549"/>
                <a:gd name="T88" fmla="*/ 670 w 1413"/>
                <a:gd name="T89" fmla="*/ 71 h 549"/>
                <a:gd name="T90" fmla="*/ 486 w 1413"/>
                <a:gd name="T91" fmla="*/ 26 h 549"/>
                <a:gd name="T92" fmla="*/ 392 w 1413"/>
                <a:gd name="T93" fmla="*/ 9 h 549"/>
                <a:gd name="T94" fmla="*/ 314 w 1413"/>
                <a:gd name="T95" fmla="*/ 0 h 549"/>
                <a:gd name="T96" fmla="*/ 247 w 1413"/>
                <a:gd name="T97" fmla="*/ 2 h 549"/>
                <a:gd name="T98" fmla="*/ 201 w 1413"/>
                <a:gd name="T99" fmla="*/ 7 h 549"/>
                <a:gd name="T100" fmla="*/ 158 w 1413"/>
                <a:gd name="T101" fmla="*/ 27 h 549"/>
                <a:gd name="T102" fmla="*/ 124 w 1413"/>
                <a:gd name="T103" fmla="*/ 71 h 549"/>
                <a:gd name="T104" fmla="*/ 111 w 1413"/>
                <a:gd name="T105" fmla="*/ 117 h 549"/>
                <a:gd name="T106" fmla="*/ 96 w 1413"/>
                <a:gd name="T107" fmla="*/ 148 h 549"/>
                <a:gd name="T108" fmla="*/ 68 w 1413"/>
                <a:gd name="T109" fmla="*/ 159 h 549"/>
                <a:gd name="T110" fmla="*/ 28 w 1413"/>
                <a:gd name="T111" fmla="*/ 156 h 549"/>
                <a:gd name="T112" fmla="*/ 0 w 1413"/>
                <a:gd name="T113" fmla="*/ 145 h 549"/>
                <a:gd name="T114" fmla="*/ 0 w 1413"/>
                <a:gd name="T115" fmla="*/ 548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13" h="549">
                  <a:moveTo>
                    <a:pt x="0" y="548"/>
                  </a:moveTo>
                  <a:lnTo>
                    <a:pt x="96" y="537"/>
                  </a:lnTo>
                  <a:lnTo>
                    <a:pt x="175" y="524"/>
                  </a:lnTo>
                  <a:lnTo>
                    <a:pt x="233" y="511"/>
                  </a:lnTo>
                  <a:lnTo>
                    <a:pt x="294" y="499"/>
                  </a:lnTo>
                  <a:lnTo>
                    <a:pt x="352" y="493"/>
                  </a:lnTo>
                  <a:lnTo>
                    <a:pt x="412" y="495"/>
                  </a:lnTo>
                  <a:lnTo>
                    <a:pt x="473" y="499"/>
                  </a:lnTo>
                  <a:lnTo>
                    <a:pt x="518" y="482"/>
                  </a:lnTo>
                  <a:lnTo>
                    <a:pt x="450" y="440"/>
                  </a:lnTo>
                  <a:lnTo>
                    <a:pt x="407" y="411"/>
                  </a:lnTo>
                  <a:lnTo>
                    <a:pt x="369" y="381"/>
                  </a:lnTo>
                  <a:lnTo>
                    <a:pt x="343" y="348"/>
                  </a:lnTo>
                  <a:lnTo>
                    <a:pt x="450" y="383"/>
                  </a:lnTo>
                  <a:lnTo>
                    <a:pt x="557" y="418"/>
                  </a:lnTo>
                  <a:lnTo>
                    <a:pt x="629" y="436"/>
                  </a:lnTo>
                  <a:lnTo>
                    <a:pt x="742" y="449"/>
                  </a:lnTo>
                  <a:lnTo>
                    <a:pt x="815" y="449"/>
                  </a:lnTo>
                  <a:lnTo>
                    <a:pt x="881" y="444"/>
                  </a:lnTo>
                  <a:lnTo>
                    <a:pt x="926" y="427"/>
                  </a:lnTo>
                  <a:lnTo>
                    <a:pt x="953" y="407"/>
                  </a:lnTo>
                  <a:lnTo>
                    <a:pt x="885" y="389"/>
                  </a:lnTo>
                  <a:lnTo>
                    <a:pt x="840" y="365"/>
                  </a:lnTo>
                  <a:lnTo>
                    <a:pt x="809" y="339"/>
                  </a:lnTo>
                  <a:lnTo>
                    <a:pt x="778" y="308"/>
                  </a:lnTo>
                  <a:lnTo>
                    <a:pt x="868" y="334"/>
                  </a:lnTo>
                  <a:lnTo>
                    <a:pt x="949" y="348"/>
                  </a:lnTo>
                  <a:lnTo>
                    <a:pt x="1034" y="356"/>
                  </a:lnTo>
                  <a:lnTo>
                    <a:pt x="1109" y="352"/>
                  </a:lnTo>
                  <a:lnTo>
                    <a:pt x="1158" y="334"/>
                  </a:lnTo>
                  <a:lnTo>
                    <a:pt x="1179" y="312"/>
                  </a:lnTo>
                  <a:lnTo>
                    <a:pt x="1131" y="291"/>
                  </a:lnTo>
                  <a:lnTo>
                    <a:pt x="1099" y="269"/>
                  </a:lnTo>
                  <a:lnTo>
                    <a:pt x="1071" y="244"/>
                  </a:lnTo>
                  <a:lnTo>
                    <a:pt x="1073" y="229"/>
                  </a:lnTo>
                  <a:lnTo>
                    <a:pt x="1150" y="246"/>
                  </a:lnTo>
                  <a:lnTo>
                    <a:pt x="1233" y="255"/>
                  </a:lnTo>
                  <a:lnTo>
                    <a:pt x="1311" y="253"/>
                  </a:lnTo>
                  <a:lnTo>
                    <a:pt x="1361" y="244"/>
                  </a:lnTo>
                  <a:lnTo>
                    <a:pt x="1393" y="229"/>
                  </a:lnTo>
                  <a:lnTo>
                    <a:pt x="1412" y="205"/>
                  </a:lnTo>
                  <a:lnTo>
                    <a:pt x="1292" y="187"/>
                  </a:lnTo>
                  <a:lnTo>
                    <a:pt x="1087" y="158"/>
                  </a:lnTo>
                  <a:lnTo>
                    <a:pt x="868" y="119"/>
                  </a:lnTo>
                  <a:lnTo>
                    <a:pt x="670" y="71"/>
                  </a:lnTo>
                  <a:lnTo>
                    <a:pt x="486" y="26"/>
                  </a:lnTo>
                  <a:lnTo>
                    <a:pt x="392" y="9"/>
                  </a:lnTo>
                  <a:lnTo>
                    <a:pt x="314" y="0"/>
                  </a:lnTo>
                  <a:lnTo>
                    <a:pt x="247" y="2"/>
                  </a:lnTo>
                  <a:lnTo>
                    <a:pt x="201" y="7"/>
                  </a:lnTo>
                  <a:lnTo>
                    <a:pt x="158" y="27"/>
                  </a:lnTo>
                  <a:lnTo>
                    <a:pt x="124" y="71"/>
                  </a:lnTo>
                  <a:lnTo>
                    <a:pt x="111" y="117"/>
                  </a:lnTo>
                  <a:lnTo>
                    <a:pt x="96" y="148"/>
                  </a:lnTo>
                  <a:lnTo>
                    <a:pt x="68" y="159"/>
                  </a:lnTo>
                  <a:lnTo>
                    <a:pt x="28" y="156"/>
                  </a:lnTo>
                  <a:lnTo>
                    <a:pt x="0" y="145"/>
                  </a:lnTo>
                  <a:lnTo>
                    <a:pt x="0" y="548"/>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tlCol="0"/>
            <a:lstStyle/>
            <a:p>
              <a:pPr rtl="0"/>
              <a:endParaRPr lang="it-IT" noProof="0" dirty="0"/>
            </a:p>
          </p:txBody>
        </p:sp>
      </p:grpSp>
      <p:sp>
        <p:nvSpPr>
          <p:cNvPr id="13" name="Segnaposto testo 12"/>
          <p:cNvSpPr>
            <a:spLocks noGrp="1"/>
          </p:cNvSpPr>
          <p:nvPr>
            <p:ph type="body" idx="1"/>
          </p:nvPr>
        </p:nvSpPr>
        <p:spPr>
          <a:xfrm>
            <a:off x="609600" y="1600200"/>
            <a:ext cx="10972800" cy="4709160"/>
          </a:xfrm>
          <a:prstGeom prst="rect">
            <a:avLst/>
          </a:prstGeom>
        </p:spPr>
        <p:txBody>
          <a:bodyPr vert="horz" rtlCol="0">
            <a:normAutofit/>
          </a:bodyPr>
          <a:lstStyle/>
          <a:p>
            <a:pPr lvl="0" rtl="0"/>
            <a:r>
              <a:rPr lang="it-IT" noProof="0" dirty="0"/>
              <a:t>Fare clic per modificare lo stile del titolo</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22" name="Segnaposto titolo 21"/>
          <p:cNvSpPr>
            <a:spLocks noGrp="1"/>
          </p:cNvSpPr>
          <p:nvPr>
            <p:ph type="title"/>
          </p:nvPr>
        </p:nvSpPr>
        <p:spPr>
          <a:xfrm>
            <a:off x="609600" y="274638"/>
            <a:ext cx="10972800" cy="1143000"/>
          </a:xfrm>
          <a:prstGeom prst="rect">
            <a:avLst/>
          </a:prstGeom>
        </p:spPr>
        <p:txBody>
          <a:bodyPr vert="horz" rtlCol="0" anchor="ctr">
            <a:normAutofit/>
            <a:scene3d>
              <a:camera prst="orthographicFront"/>
              <a:lightRig rig="soft" dir="t">
                <a:rot lat="0" lon="0" rev="16800000"/>
              </a:lightRig>
            </a:scene3d>
            <a:sp3d prstMaterial="softEdge">
              <a:bevelT w="38100" h="38100"/>
            </a:sp3d>
          </a:bodyPr>
          <a:lstStyle/>
          <a:p>
            <a:pPr rtl="0"/>
            <a:r>
              <a:rPr lang="it-IT" noProof="0" dirty="0"/>
              <a:t>Fare clic per modificare lo stile del titolo</a:t>
            </a:r>
          </a:p>
        </p:txBody>
      </p:sp>
    </p:spTree>
    <p:extLst>
      <p:ext uri="{BB962C8B-B14F-4D97-AF65-F5344CB8AC3E}">
        <p14:creationId xmlns:p14="http://schemas.microsoft.com/office/powerpoint/2010/main" val="116562128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ctr" rtl="0" eaLnBrk="1" latinLnBrk="0" hangingPunct="1">
        <a:spcBef>
          <a:spcPct val="0"/>
        </a:spcBef>
        <a:buNone/>
        <a:defRPr kumimoji="0" sz="4100" b="1" kern="1200" cap="none" baseline="0">
          <a:ln w="6350">
            <a:noFill/>
          </a:ln>
          <a:solidFill>
            <a:schemeClr val="accent2"/>
          </a:soli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bg2"/>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bg2"/>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bg2"/>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bg2"/>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bg2"/>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bg2"/>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7pPr>
      <a:lvl8pPr marL="2167128"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8pPr>
      <a:lvl9pPr marL="2368296" indent="-182880" algn="l" rtl="0" eaLnBrk="1" latinLnBrk="0" hangingPunct="1">
        <a:spcBef>
          <a:spcPct val="20000"/>
        </a:spcBef>
        <a:buClr>
          <a:schemeClr val="bg2"/>
        </a:buClr>
        <a:buFont typeface="Wingdings 2"/>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16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image" Target="../media/image23.png"/><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40.png"/><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4.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ttotitolo 2"/>
          <p:cNvSpPr>
            <a:spLocks noGrp="1"/>
          </p:cNvSpPr>
          <p:nvPr>
            <p:ph type="subTitle" idx="1"/>
          </p:nvPr>
        </p:nvSpPr>
        <p:spPr>
          <a:xfrm>
            <a:off x="1300024" y="5428421"/>
            <a:ext cx="3233438" cy="515229"/>
          </a:xfrm>
        </p:spPr>
        <p:txBody>
          <a:bodyPr rtlCol="0">
            <a:normAutofit lnSpcReduction="10000"/>
          </a:bodyPr>
          <a:lstStyle/>
          <a:p>
            <a:r>
              <a:rPr lang="it-IT" dirty="0">
                <a:solidFill>
                  <a:schemeClr val="bg2"/>
                </a:solidFill>
              </a:rPr>
              <a:t>ALBERTO AMADESSI</a:t>
            </a:r>
          </a:p>
        </p:txBody>
      </p:sp>
      <p:sp>
        <p:nvSpPr>
          <p:cNvPr id="2" name="Titolo 1"/>
          <p:cNvSpPr>
            <a:spLocks noGrp="1"/>
          </p:cNvSpPr>
          <p:nvPr>
            <p:ph type="ctrTitle"/>
          </p:nvPr>
        </p:nvSpPr>
        <p:spPr>
          <a:xfrm>
            <a:off x="1828800" y="430068"/>
            <a:ext cx="8534400" cy="707439"/>
          </a:xfrm>
        </p:spPr>
        <p:txBody>
          <a:bodyPr rtlCol="0" anchor="b">
            <a:normAutofit fontScale="90000"/>
          </a:bodyPr>
          <a:lstStyle/>
          <a:p>
            <a:pPr algn="ctr" rtl="0"/>
            <a:r>
              <a:rPr lang="it-IT" dirty="0">
                <a:solidFill>
                  <a:schemeClr val="accent1"/>
                </a:solidFill>
                <a:effectLst/>
              </a:rPr>
              <a:t>METODI</a:t>
            </a:r>
            <a:r>
              <a:rPr lang="it-IT" dirty="0">
                <a:solidFill>
                  <a:schemeClr val="accent1"/>
                </a:solidFill>
              </a:rPr>
              <a:t> </a:t>
            </a:r>
            <a:r>
              <a:rPr lang="it-IT" dirty="0">
                <a:solidFill>
                  <a:schemeClr val="accent1"/>
                </a:solidFill>
                <a:effectLst/>
              </a:rPr>
              <a:t>STATISTICI</a:t>
            </a:r>
            <a:r>
              <a:rPr lang="it-IT" dirty="0">
                <a:solidFill>
                  <a:schemeClr val="accent1"/>
                </a:solidFill>
              </a:rPr>
              <a:t> </a:t>
            </a:r>
            <a:r>
              <a:rPr lang="it-IT" dirty="0">
                <a:solidFill>
                  <a:schemeClr val="accent1"/>
                </a:solidFill>
                <a:effectLst/>
              </a:rPr>
              <a:t>IN</a:t>
            </a:r>
            <a:r>
              <a:rPr lang="it-IT" dirty="0">
                <a:solidFill>
                  <a:schemeClr val="accent1"/>
                </a:solidFill>
              </a:rPr>
              <a:t> </a:t>
            </a:r>
            <a:r>
              <a:rPr lang="it-IT" dirty="0">
                <a:solidFill>
                  <a:schemeClr val="accent1"/>
                </a:solidFill>
                <a:effectLst/>
              </a:rPr>
              <a:t>BIOMEDICINA</a:t>
            </a:r>
          </a:p>
        </p:txBody>
      </p:sp>
      <p:sp>
        <p:nvSpPr>
          <p:cNvPr id="5" name="CasellaDiTesto 4">
            <a:extLst>
              <a:ext uri="{FF2B5EF4-FFF2-40B4-BE49-F238E27FC236}">
                <a16:creationId xmlns:a16="http://schemas.microsoft.com/office/drawing/2014/main" id="{701C1687-44AB-DAAA-7A54-F1FFF7692305}"/>
              </a:ext>
            </a:extLst>
          </p:cNvPr>
          <p:cNvSpPr txBox="1"/>
          <p:nvPr/>
        </p:nvSpPr>
        <p:spPr>
          <a:xfrm>
            <a:off x="2571353" y="1359180"/>
            <a:ext cx="7049294" cy="523220"/>
          </a:xfrm>
          <a:prstGeom prst="rect">
            <a:avLst/>
          </a:prstGeom>
          <a:noFill/>
        </p:spPr>
        <p:txBody>
          <a:bodyPr wrap="square" rtlCol="0">
            <a:spAutoFit/>
          </a:bodyPr>
          <a:lstStyle/>
          <a:p>
            <a:r>
              <a:rPr lang="it-IT" sz="2800" dirty="0">
                <a:solidFill>
                  <a:schemeClr val="bg2"/>
                </a:solidFill>
              </a:rPr>
              <a:t>STUDIO SU ANTIGENE PROSTATITICO SPECIFICO </a:t>
            </a:r>
          </a:p>
        </p:txBody>
      </p:sp>
      <p:sp>
        <p:nvSpPr>
          <p:cNvPr id="6" name="CasellaDiTesto 5">
            <a:extLst>
              <a:ext uri="{FF2B5EF4-FFF2-40B4-BE49-F238E27FC236}">
                <a16:creationId xmlns:a16="http://schemas.microsoft.com/office/drawing/2014/main" id="{DA46776D-2DE7-3369-5FC8-EC9F32332322}"/>
              </a:ext>
            </a:extLst>
          </p:cNvPr>
          <p:cNvSpPr txBox="1"/>
          <p:nvPr/>
        </p:nvSpPr>
        <p:spPr>
          <a:xfrm>
            <a:off x="8682182" y="5428421"/>
            <a:ext cx="1681018" cy="523220"/>
          </a:xfrm>
          <a:prstGeom prst="rect">
            <a:avLst/>
          </a:prstGeom>
          <a:noFill/>
        </p:spPr>
        <p:txBody>
          <a:bodyPr wrap="square" rtlCol="0">
            <a:spAutoFit/>
          </a:bodyPr>
          <a:lstStyle/>
          <a:p>
            <a:r>
              <a:rPr lang="it-IT" sz="2800" dirty="0">
                <a:solidFill>
                  <a:schemeClr val="bg2"/>
                </a:solidFill>
              </a:rPr>
              <a:t>S4821511</a:t>
            </a:r>
          </a:p>
        </p:txBody>
      </p:sp>
    </p:spTree>
    <p:extLst>
      <p:ext uri="{BB962C8B-B14F-4D97-AF65-F5344CB8AC3E}">
        <p14:creationId xmlns:p14="http://schemas.microsoft.com/office/powerpoint/2010/main" val="1297645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magine 5" descr="Immagine che contiene tavolo&#10;&#10;Descrizione generata automaticamente">
            <a:extLst>
              <a:ext uri="{FF2B5EF4-FFF2-40B4-BE49-F238E27FC236}">
                <a16:creationId xmlns:a16="http://schemas.microsoft.com/office/drawing/2014/main" id="{6FF54855-F9C6-59DE-09CE-2DE7D96012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1963" y="1341957"/>
            <a:ext cx="3371272" cy="2158625"/>
          </a:xfrm>
          <a:prstGeom prst="rect">
            <a:avLst/>
          </a:prstGeom>
          <a:noFill/>
        </p:spPr>
      </p:pic>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97F84BFB-0C06-1D0C-F7CA-D2F62CBCD457}"/>
                  </a:ext>
                </a:extLst>
              </p:cNvPr>
              <p:cNvSpPr>
                <a:spLocks noGrp="1"/>
              </p:cNvSpPr>
              <p:nvPr>
                <p:ph sz="half" idx="1"/>
              </p:nvPr>
            </p:nvSpPr>
            <p:spPr>
              <a:xfrm>
                <a:off x="92359" y="1341957"/>
                <a:ext cx="7934036" cy="5163983"/>
              </a:xfrm>
            </p:spPr>
            <p:txBody>
              <a:bodyPr>
                <a:noAutofit/>
              </a:bodyPr>
              <a:lstStyle/>
              <a:p>
                <a:pPr marL="137160" indent="0">
                  <a:lnSpc>
                    <a:spcPct val="90000"/>
                  </a:lnSpc>
                  <a:buNone/>
                </a:pPr>
                <a:r>
                  <a:rPr lang="it-IT" sz="2200" dirty="0">
                    <a:solidFill>
                      <a:schemeClr val="bg2"/>
                    </a:solidFill>
                  </a:rPr>
                  <a:t>Al fine di verificare se il trattamento ha ridotto significativamente i livelli finali di PSA viene sviluppato il seguente modello di regressione multiplo ad errore normale:</a:t>
                </a:r>
              </a:p>
              <a:p>
                <a:pPr marL="137160" indent="0">
                  <a:lnSpc>
                    <a:spcPct val="90000"/>
                  </a:lnSpc>
                  <a:buNone/>
                </a:pPr>
                <a:endParaRPr lang="it-IT" sz="2200" dirty="0">
                  <a:solidFill>
                    <a:schemeClr val="bg2"/>
                  </a:solidFill>
                </a:endParaRPr>
              </a:p>
              <a:p>
                <a:pPr marL="137160" indent="0">
                  <a:lnSpc>
                    <a:spcPct val="90000"/>
                  </a:lnSpc>
                  <a:buNone/>
                </a:pPr>
                <a14:m>
                  <m:oMathPara xmlns:m="http://schemas.openxmlformats.org/officeDocument/2006/math">
                    <m:oMathParaPr>
                      <m:jc m:val="left"/>
                    </m:oMathParaPr>
                    <m:oMath xmlns:m="http://schemas.openxmlformats.org/officeDocument/2006/math">
                      <m:r>
                        <a:rPr lang="it-IT" sz="2200" b="0" i="1" smtClean="0">
                          <a:solidFill>
                            <a:schemeClr val="bg2"/>
                          </a:solidFill>
                          <a:latin typeface="Cambria Math" panose="02040503050406030204" pitchFamily="18" charset="0"/>
                        </a:rPr>
                        <m:t>𝐿𝑜𝑔</m:t>
                      </m:r>
                      <m:d>
                        <m:dPr>
                          <m:ctrlPr>
                            <a:rPr lang="it-IT" sz="2200" b="0" i="1" smtClean="0">
                              <a:solidFill>
                                <a:schemeClr val="bg2"/>
                              </a:solidFill>
                              <a:latin typeface="Cambria Math" panose="02040503050406030204" pitchFamily="18" charset="0"/>
                            </a:rPr>
                          </m:ctrlPr>
                        </m:dPr>
                        <m:e>
                          <m:sSub>
                            <m:sSubPr>
                              <m:ctrlPr>
                                <a:rPr lang="it-IT" sz="2200" b="0" i="1" smtClean="0">
                                  <a:solidFill>
                                    <a:schemeClr val="bg2"/>
                                  </a:solidFill>
                                  <a:latin typeface="Cambria Math" panose="02040503050406030204" pitchFamily="18" charset="0"/>
                                </a:rPr>
                              </m:ctrlPr>
                            </m:sSubPr>
                            <m:e>
                              <m:r>
                                <a:rPr lang="it-IT" sz="2200" b="0" i="1" smtClean="0">
                                  <a:solidFill>
                                    <a:schemeClr val="bg2"/>
                                  </a:solidFill>
                                  <a:latin typeface="Cambria Math" panose="02040503050406030204" pitchFamily="18" charset="0"/>
                                </a:rPr>
                                <m:t>𝑃𝑆𝐴</m:t>
                              </m:r>
                            </m:e>
                            <m:sub>
                              <m:r>
                                <a:rPr lang="it-IT" sz="2200" b="0" i="1" smtClean="0">
                                  <a:solidFill>
                                    <a:schemeClr val="bg2"/>
                                  </a:solidFill>
                                  <a:latin typeface="Cambria Math" panose="02040503050406030204" pitchFamily="18" charset="0"/>
                                </a:rPr>
                                <m:t>2</m:t>
                              </m:r>
                            </m:sub>
                          </m:sSub>
                        </m:e>
                      </m:d>
                      <m:sSub>
                        <m:sSubPr>
                          <m:ctrlPr>
                            <a:rPr lang="it-IT" sz="2200" i="1" dirty="0" smtClean="0">
                              <a:solidFill>
                                <a:schemeClr val="bg2"/>
                              </a:solidFill>
                              <a:latin typeface="Cambria Math" panose="02040503050406030204" pitchFamily="18" charset="0"/>
                            </a:rPr>
                          </m:ctrlPr>
                        </m:sSubPr>
                        <m:e>
                          <m:r>
                            <a:rPr lang="it-IT" sz="2200" b="0" i="1" dirty="0" smtClean="0">
                              <a:solidFill>
                                <a:schemeClr val="bg2"/>
                              </a:solidFill>
                              <a:latin typeface="Cambria Math" panose="02040503050406030204" pitchFamily="18" charset="0"/>
                            </a:rPr>
                            <m:t>=</m:t>
                          </m:r>
                          <m:r>
                            <a:rPr lang="it-IT" sz="2200" i="1" dirty="0" smtClean="0">
                              <a:solidFill>
                                <a:schemeClr val="bg2"/>
                              </a:solidFill>
                              <a:latin typeface="Cambria Math" panose="02040503050406030204" pitchFamily="18" charset="0"/>
                            </a:rPr>
                            <m:t>𝛽</m:t>
                          </m:r>
                        </m:e>
                        <m:sub>
                          <m:r>
                            <a:rPr lang="it-IT" sz="2200" b="0" i="1" dirty="0" smtClean="0">
                              <a:solidFill>
                                <a:schemeClr val="bg2"/>
                              </a:solidFill>
                              <a:latin typeface="Cambria Math" panose="02040503050406030204" pitchFamily="18" charset="0"/>
                            </a:rPr>
                            <m:t>0</m:t>
                          </m:r>
                        </m:sub>
                      </m:sSub>
                      <m:r>
                        <a:rPr lang="it-IT" sz="2200" b="0" i="1" dirty="0" smtClean="0">
                          <a:solidFill>
                            <a:schemeClr val="bg2"/>
                          </a:solidFill>
                          <a:latin typeface="Cambria Math" panose="02040503050406030204" pitchFamily="18" charset="0"/>
                        </a:rPr>
                        <m:t>+ </m:t>
                      </m:r>
                      <m:sSub>
                        <m:sSubPr>
                          <m:ctrlPr>
                            <a:rPr lang="it-IT" sz="2200" b="0" i="1" dirty="0" smtClean="0">
                              <a:solidFill>
                                <a:schemeClr val="bg2"/>
                              </a:solidFill>
                              <a:latin typeface="Cambria Math" panose="02040503050406030204" pitchFamily="18" charset="0"/>
                            </a:rPr>
                          </m:ctrlPr>
                        </m:sSubPr>
                        <m:e>
                          <m:r>
                            <a:rPr lang="it-IT" sz="2200" b="0" i="1" dirty="0" smtClean="0">
                              <a:solidFill>
                                <a:schemeClr val="bg2"/>
                              </a:solidFill>
                              <a:latin typeface="Cambria Math" panose="02040503050406030204" pitchFamily="18" charset="0"/>
                            </a:rPr>
                            <m:t>𝛽</m:t>
                          </m:r>
                        </m:e>
                        <m:sub>
                          <m:r>
                            <a:rPr lang="it-IT" sz="2200" b="0" i="1" dirty="0" smtClean="0">
                              <a:solidFill>
                                <a:schemeClr val="bg2"/>
                              </a:solidFill>
                              <a:latin typeface="Cambria Math" panose="02040503050406030204" pitchFamily="18" charset="0"/>
                            </a:rPr>
                            <m:t>1</m:t>
                          </m:r>
                        </m:sub>
                      </m:sSub>
                      <m:r>
                        <a:rPr lang="it-IT" sz="2200" b="0" i="1" dirty="0" smtClean="0">
                          <a:solidFill>
                            <a:schemeClr val="bg2"/>
                          </a:solidFill>
                          <a:latin typeface="Cambria Math" panose="02040503050406030204" pitchFamily="18" charset="0"/>
                        </a:rPr>
                        <m:t>∗</m:t>
                      </m:r>
                      <m:r>
                        <a:rPr lang="it-IT" sz="2200" i="1">
                          <a:solidFill>
                            <a:schemeClr val="bg2"/>
                          </a:solidFill>
                          <a:latin typeface="Cambria Math" panose="02040503050406030204" pitchFamily="18" charset="0"/>
                        </a:rPr>
                        <m:t>𝐿𝑜𝑔</m:t>
                      </m:r>
                      <m:d>
                        <m:dPr>
                          <m:ctrlPr>
                            <a:rPr lang="it-IT" sz="2200" i="1">
                              <a:solidFill>
                                <a:schemeClr val="bg2"/>
                              </a:solidFill>
                              <a:latin typeface="Cambria Math" panose="02040503050406030204" pitchFamily="18" charset="0"/>
                            </a:rPr>
                          </m:ctrlPr>
                        </m:dPr>
                        <m:e>
                          <m:sSub>
                            <m:sSubPr>
                              <m:ctrlPr>
                                <a:rPr lang="it-IT" sz="2200" i="1">
                                  <a:solidFill>
                                    <a:schemeClr val="bg2"/>
                                  </a:solidFill>
                                  <a:latin typeface="Cambria Math" panose="02040503050406030204" pitchFamily="18" charset="0"/>
                                </a:rPr>
                              </m:ctrlPr>
                            </m:sSubPr>
                            <m:e>
                              <m:r>
                                <a:rPr lang="it-IT" sz="2200" i="1">
                                  <a:solidFill>
                                    <a:schemeClr val="bg2"/>
                                  </a:solidFill>
                                  <a:latin typeface="Cambria Math" panose="02040503050406030204" pitchFamily="18" charset="0"/>
                                </a:rPr>
                                <m:t>𝑃𝑆𝐴</m:t>
                              </m:r>
                            </m:e>
                            <m:sub>
                              <m:r>
                                <a:rPr lang="it-IT" sz="2200" b="0" i="1" smtClean="0">
                                  <a:solidFill>
                                    <a:schemeClr val="bg2"/>
                                  </a:solidFill>
                                  <a:latin typeface="Cambria Math" panose="02040503050406030204" pitchFamily="18" charset="0"/>
                                </a:rPr>
                                <m:t>1</m:t>
                              </m:r>
                            </m:sub>
                          </m:sSub>
                        </m:e>
                      </m:d>
                      <m:r>
                        <a:rPr lang="it-IT" sz="2200" b="0" i="0" smtClean="0">
                          <a:solidFill>
                            <a:schemeClr val="bg2"/>
                          </a:solidFill>
                          <a:latin typeface="Cambria Math" panose="02040503050406030204" pitchFamily="18" charset="0"/>
                        </a:rPr>
                        <m:t>+</m:t>
                      </m:r>
                      <m:sSub>
                        <m:sSubPr>
                          <m:ctrlPr>
                            <a:rPr lang="it-IT" sz="2200" b="0" i="1" smtClean="0">
                              <a:solidFill>
                                <a:schemeClr val="bg2"/>
                              </a:solidFill>
                              <a:latin typeface="Cambria Math" panose="02040503050406030204" pitchFamily="18" charset="0"/>
                            </a:rPr>
                          </m:ctrlPr>
                        </m:sSubPr>
                        <m:e>
                          <m:r>
                            <a:rPr lang="it-IT" sz="2200" b="0" i="1" smtClean="0">
                              <a:solidFill>
                                <a:schemeClr val="bg2"/>
                              </a:solidFill>
                              <a:latin typeface="Cambria Math" panose="02040503050406030204" pitchFamily="18" charset="0"/>
                            </a:rPr>
                            <m:t>𝛽</m:t>
                          </m:r>
                        </m:e>
                        <m:sub>
                          <m:r>
                            <a:rPr lang="it-IT" sz="2200" b="0" i="1" smtClean="0">
                              <a:solidFill>
                                <a:schemeClr val="bg2"/>
                              </a:solidFill>
                              <a:latin typeface="Cambria Math" panose="02040503050406030204" pitchFamily="18" charset="0"/>
                            </a:rPr>
                            <m:t>2</m:t>
                          </m:r>
                        </m:sub>
                      </m:sSub>
                      <m:r>
                        <a:rPr lang="it-IT" sz="2200" b="0" i="1" smtClean="0">
                          <a:solidFill>
                            <a:schemeClr val="bg2"/>
                          </a:solidFill>
                          <a:latin typeface="Cambria Math" panose="02040503050406030204" pitchFamily="18" charset="0"/>
                        </a:rPr>
                        <m:t>∗</m:t>
                      </m:r>
                      <m:sSub>
                        <m:sSubPr>
                          <m:ctrlPr>
                            <a:rPr lang="it-IT" sz="2200" b="0" i="1" smtClean="0">
                              <a:solidFill>
                                <a:schemeClr val="bg2"/>
                              </a:solidFill>
                              <a:latin typeface="Cambria Math" panose="02040503050406030204" pitchFamily="18" charset="0"/>
                            </a:rPr>
                          </m:ctrlPr>
                        </m:sSubPr>
                        <m:e>
                          <m:r>
                            <a:rPr lang="it-IT" sz="2200" b="0" i="1" smtClean="0">
                              <a:solidFill>
                                <a:schemeClr val="bg2"/>
                              </a:solidFill>
                              <a:latin typeface="Cambria Math" panose="02040503050406030204" pitchFamily="18" charset="0"/>
                            </a:rPr>
                            <m:t>𝑇𝑟𝑎𝑡𝑡𝑎𝑚𝑒𝑛𝑡𝑜</m:t>
                          </m:r>
                        </m:e>
                        <m:sub>
                          <m:r>
                            <a:rPr lang="it-IT" sz="2200" b="0" i="1" smtClean="0">
                              <a:solidFill>
                                <a:schemeClr val="bg2"/>
                              </a:solidFill>
                              <a:latin typeface="Cambria Math" panose="02040503050406030204" pitchFamily="18" charset="0"/>
                            </a:rPr>
                            <m:t>2</m:t>
                          </m:r>
                        </m:sub>
                      </m:sSub>
                      <m:r>
                        <a:rPr lang="it-IT" sz="2200" b="0" i="1" smtClean="0">
                          <a:solidFill>
                            <a:schemeClr val="bg2"/>
                          </a:solidFill>
                          <a:latin typeface="Cambria Math" panose="02040503050406030204" pitchFamily="18" charset="0"/>
                        </a:rPr>
                        <m:t>+</m:t>
                      </m:r>
                      <m:sSub>
                        <m:sSubPr>
                          <m:ctrlPr>
                            <a:rPr lang="it-IT" sz="2200" i="1" dirty="0">
                              <a:solidFill>
                                <a:schemeClr val="bg2"/>
                              </a:solidFill>
                              <a:latin typeface="Cambria Math" panose="02040503050406030204" pitchFamily="18" charset="0"/>
                            </a:rPr>
                          </m:ctrlPr>
                        </m:sSubPr>
                        <m:e>
                          <m:r>
                            <a:rPr lang="it-IT" sz="2200" i="1" dirty="0">
                              <a:solidFill>
                                <a:schemeClr val="bg2"/>
                              </a:solidFill>
                              <a:latin typeface="Cambria Math" panose="02040503050406030204" pitchFamily="18" charset="0"/>
                            </a:rPr>
                            <m:t>𝛽</m:t>
                          </m:r>
                        </m:e>
                        <m:sub>
                          <m:r>
                            <a:rPr lang="it-IT" sz="2200" b="0" i="1" dirty="0" smtClean="0">
                              <a:solidFill>
                                <a:schemeClr val="bg2"/>
                              </a:solidFill>
                              <a:latin typeface="Cambria Math" panose="02040503050406030204" pitchFamily="18" charset="0"/>
                            </a:rPr>
                            <m:t>3</m:t>
                          </m:r>
                        </m:sub>
                      </m:sSub>
                      <m:r>
                        <a:rPr lang="it-IT" sz="2200" i="1" dirty="0">
                          <a:solidFill>
                            <a:schemeClr val="bg2"/>
                          </a:solidFill>
                          <a:latin typeface="Cambria Math" panose="02040503050406030204" pitchFamily="18" charset="0"/>
                        </a:rPr>
                        <m:t>∗</m:t>
                      </m:r>
                      <m:sSub>
                        <m:sSubPr>
                          <m:ctrlPr>
                            <a:rPr lang="it-IT" sz="2200" i="1">
                              <a:solidFill>
                                <a:schemeClr val="bg2"/>
                              </a:solidFill>
                              <a:latin typeface="Cambria Math" panose="02040503050406030204" pitchFamily="18" charset="0"/>
                            </a:rPr>
                          </m:ctrlPr>
                        </m:sSubPr>
                        <m:e>
                          <m:r>
                            <a:rPr lang="it-IT" sz="2200" b="0" i="1" smtClean="0">
                              <a:solidFill>
                                <a:schemeClr val="bg2"/>
                              </a:solidFill>
                              <a:latin typeface="Cambria Math" panose="02040503050406030204" pitchFamily="18" charset="0"/>
                            </a:rPr>
                            <m:t>𝐸𝑡</m:t>
                          </m:r>
                          <m:r>
                            <a:rPr lang="it-IT" sz="2200" b="0" i="1" smtClean="0">
                              <a:solidFill>
                                <a:schemeClr val="bg2"/>
                              </a:solidFill>
                              <a:latin typeface="Cambria Math" panose="02040503050406030204" pitchFamily="18" charset="0"/>
                            </a:rPr>
                            <m:t>à</m:t>
                          </m:r>
                        </m:e>
                        <m:sub>
                          <m:r>
                            <a:rPr lang="it-IT" sz="2200" b="0" i="1" smtClean="0">
                              <a:solidFill>
                                <a:schemeClr val="bg2"/>
                              </a:solidFill>
                              <a:latin typeface="Cambria Math" panose="02040503050406030204" pitchFamily="18" charset="0"/>
                            </a:rPr>
                            <m:t>40</m:t>
                          </m:r>
                        </m:sub>
                      </m:sSub>
                      <m:r>
                        <a:rPr lang="it-IT" sz="2200" smtClean="0">
                          <a:solidFill>
                            <a:schemeClr val="bg2"/>
                          </a:solidFill>
                          <a:latin typeface="Cambria Math" panose="02040503050406030204" pitchFamily="18" charset="0"/>
                        </a:rPr>
                        <m:t>+</m:t>
                      </m:r>
                      <m:r>
                        <a:rPr lang="it-IT" sz="2200" b="0" i="0" smtClean="0">
                          <a:solidFill>
                            <a:schemeClr val="bg2"/>
                          </a:solidFill>
                          <a:latin typeface="Cambria Math" panose="02040503050406030204" pitchFamily="18" charset="0"/>
                        </a:rPr>
                        <m:t> </m:t>
                      </m:r>
                      <m:sSub>
                        <m:sSubPr>
                          <m:ctrlPr>
                            <a:rPr lang="it-IT" sz="2200" i="1">
                              <a:solidFill>
                                <a:schemeClr val="bg2"/>
                              </a:solidFill>
                              <a:latin typeface="Cambria Math" panose="02040503050406030204" pitchFamily="18" charset="0"/>
                            </a:rPr>
                          </m:ctrlPr>
                        </m:sSubPr>
                        <m:e>
                          <m:r>
                            <a:rPr lang="it-IT" sz="2200" i="1">
                              <a:solidFill>
                                <a:schemeClr val="bg2"/>
                              </a:solidFill>
                              <a:latin typeface="Cambria Math" panose="02040503050406030204" pitchFamily="18" charset="0"/>
                            </a:rPr>
                            <m:t>𝛽</m:t>
                          </m:r>
                        </m:e>
                        <m:sub>
                          <m:r>
                            <a:rPr lang="it-IT" sz="2200" b="0" i="1" smtClean="0">
                              <a:solidFill>
                                <a:schemeClr val="bg2"/>
                              </a:solidFill>
                              <a:latin typeface="Cambria Math" panose="02040503050406030204" pitchFamily="18" charset="0"/>
                            </a:rPr>
                            <m:t>4</m:t>
                          </m:r>
                        </m:sub>
                      </m:sSub>
                      <m:r>
                        <a:rPr lang="it-IT" sz="2200" i="1">
                          <a:solidFill>
                            <a:schemeClr val="bg2"/>
                          </a:solidFill>
                          <a:latin typeface="Cambria Math" panose="02040503050406030204" pitchFamily="18" charset="0"/>
                        </a:rPr>
                        <m:t>∗</m:t>
                      </m:r>
                      <m:sSub>
                        <m:sSubPr>
                          <m:ctrlPr>
                            <a:rPr lang="it-IT" sz="2200" i="1" smtClean="0">
                              <a:solidFill>
                                <a:schemeClr val="bg2"/>
                              </a:solidFill>
                              <a:latin typeface="Cambria Math" panose="02040503050406030204" pitchFamily="18" charset="0"/>
                            </a:rPr>
                          </m:ctrlPr>
                        </m:sSubPr>
                        <m:e>
                          <m:r>
                            <a:rPr lang="it-IT" sz="2200" b="0" i="1" smtClean="0">
                              <a:solidFill>
                                <a:schemeClr val="bg2"/>
                              </a:solidFill>
                              <a:latin typeface="Cambria Math" panose="02040503050406030204" pitchFamily="18" charset="0"/>
                            </a:rPr>
                            <m:t>𝑆𝑡𝑎𝑔𝑖𝑜𝑛𝑒</m:t>
                          </m:r>
                        </m:e>
                        <m:sub>
                          <m:r>
                            <a:rPr lang="it-IT" sz="2200" b="0" i="1" smtClean="0">
                              <a:solidFill>
                                <a:schemeClr val="bg2"/>
                              </a:solidFill>
                              <a:latin typeface="Cambria Math" panose="02040503050406030204" pitchFamily="18" charset="0"/>
                            </a:rPr>
                            <m:t>𝐴𝑢𝑡𝑢𝑛𝑛𝑜</m:t>
                          </m:r>
                        </m:sub>
                      </m:sSub>
                      <m:r>
                        <a:rPr lang="it-IT" sz="2200">
                          <a:solidFill>
                            <a:schemeClr val="bg2"/>
                          </a:solidFill>
                          <a:latin typeface="Cambria Math" panose="02040503050406030204" pitchFamily="18" charset="0"/>
                        </a:rPr>
                        <m:t>+</m:t>
                      </m:r>
                      <m:sSub>
                        <m:sSubPr>
                          <m:ctrlPr>
                            <a:rPr lang="it-IT" sz="2200" i="1">
                              <a:solidFill>
                                <a:schemeClr val="bg2"/>
                              </a:solidFill>
                              <a:latin typeface="Cambria Math" panose="02040503050406030204" pitchFamily="18" charset="0"/>
                            </a:rPr>
                          </m:ctrlPr>
                        </m:sSubPr>
                        <m:e>
                          <m:r>
                            <a:rPr lang="it-IT" sz="2200" i="1">
                              <a:solidFill>
                                <a:schemeClr val="bg2"/>
                              </a:solidFill>
                              <a:latin typeface="Cambria Math" panose="02040503050406030204" pitchFamily="18" charset="0"/>
                            </a:rPr>
                            <m:t>𝛽</m:t>
                          </m:r>
                        </m:e>
                        <m:sub>
                          <m:r>
                            <a:rPr lang="it-IT" sz="2200" b="0" i="1" smtClean="0">
                              <a:solidFill>
                                <a:schemeClr val="bg2"/>
                              </a:solidFill>
                              <a:latin typeface="Cambria Math" panose="02040503050406030204" pitchFamily="18" charset="0"/>
                            </a:rPr>
                            <m:t>5</m:t>
                          </m:r>
                        </m:sub>
                      </m:sSub>
                      <m:r>
                        <a:rPr lang="it-IT" sz="2200" i="1">
                          <a:solidFill>
                            <a:schemeClr val="bg2"/>
                          </a:solidFill>
                          <a:latin typeface="Cambria Math" panose="02040503050406030204" pitchFamily="18" charset="0"/>
                        </a:rPr>
                        <m:t>∗</m:t>
                      </m:r>
                      <m:r>
                        <a:rPr lang="it-IT" sz="2200" b="0" i="1" smtClean="0">
                          <a:solidFill>
                            <a:schemeClr val="bg2"/>
                          </a:solidFill>
                          <a:latin typeface="Cambria Math" panose="02040503050406030204" pitchFamily="18" charset="0"/>
                        </a:rPr>
                        <m:t> </m:t>
                      </m:r>
                      <m:sSub>
                        <m:sSubPr>
                          <m:ctrlPr>
                            <a:rPr lang="it-IT" sz="2200" i="1">
                              <a:solidFill>
                                <a:schemeClr val="bg2"/>
                              </a:solidFill>
                              <a:latin typeface="Cambria Math" panose="02040503050406030204" pitchFamily="18" charset="0"/>
                            </a:rPr>
                          </m:ctrlPr>
                        </m:sSubPr>
                        <m:e>
                          <m:r>
                            <a:rPr lang="it-IT" sz="2200" i="1">
                              <a:solidFill>
                                <a:schemeClr val="bg2"/>
                              </a:solidFill>
                              <a:latin typeface="Cambria Math" panose="02040503050406030204" pitchFamily="18" charset="0"/>
                            </a:rPr>
                            <m:t>𝑆𝑡𝑎𝑔𝑖𝑜𝑛𝑒</m:t>
                          </m:r>
                        </m:e>
                        <m:sub>
                          <m:r>
                            <a:rPr lang="it-IT" sz="2200" b="0" i="1" smtClean="0">
                              <a:solidFill>
                                <a:schemeClr val="bg2"/>
                              </a:solidFill>
                              <a:latin typeface="Cambria Math" panose="02040503050406030204" pitchFamily="18" charset="0"/>
                            </a:rPr>
                            <m:t>𝐸𝑠𝑡𝑎𝑡𝑒</m:t>
                          </m:r>
                        </m:sub>
                      </m:sSub>
                      <m:r>
                        <a:rPr lang="it-IT" sz="2200">
                          <a:solidFill>
                            <a:schemeClr val="bg2"/>
                          </a:solidFill>
                          <a:latin typeface="Cambria Math" panose="02040503050406030204" pitchFamily="18" charset="0"/>
                        </a:rPr>
                        <m:t>+</m:t>
                      </m:r>
                      <m:sSub>
                        <m:sSubPr>
                          <m:ctrlPr>
                            <a:rPr lang="it-IT" sz="2200" i="1">
                              <a:solidFill>
                                <a:schemeClr val="bg2"/>
                              </a:solidFill>
                              <a:latin typeface="Cambria Math" panose="02040503050406030204" pitchFamily="18" charset="0"/>
                            </a:rPr>
                          </m:ctrlPr>
                        </m:sSubPr>
                        <m:e>
                          <m:r>
                            <a:rPr lang="it-IT" sz="2200" i="1">
                              <a:solidFill>
                                <a:schemeClr val="bg2"/>
                              </a:solidFill>
                              <a:latin typeface="Cambria Math" panose="02040503050406030204" pitchFamily="18" charset="0"/>
                            </a:rPr>
                            <m:t>𝛽</m:t>
                          </m:r>
                        </m:e>
                        <m:sub>
                          <m:r>
                            <a:rPr lang="it-IT" sz="2200" b="0" i="1" smtClean="0">
                              <a:solidFill>
                                <a:schemeClr val="bg2"/>
                              </a:solidFill>
                              <a:latin typeface="Cambria Math" panose="02040503050406030204" pitchFamily="18" charset="0"/>
                            </a:rPr>
                            <m:t>6</m:t>
                          </m:r>
                        </m:sub>
                      </m:sSub>
                      <m:r>
                        <a:rPr lang="it-IT" sz="2200" i="1">
                          <a:solidFill>
                            <a:schemeClr val="bg2"/>
                          </a:solidFill>
                          <a:latin typeface="Cambria Math" panose="02040503050406030204" pitchFamily="18" charset="0"/>
                        </a:rPr>
                        <m:t>∗</m:t>
                      </m:r>
                      <m:sSub>
                        <m:sSubPr>
                          <m:ctrlPr>
                            <a:rPr lang="it-IT" sz="2200" i="1">
                              <a:solidFill>
                                <a:schemeClr val="bg2"/>
                              </a:solidFill>
                              <a:latin typeface="Cambria Math" panose="02040503050406030204" pitchFamily="18" charset="0"/>
                            </a:rPr>
                          </m:ctrlPr>
                        </m:sSubPr>
                        <m:e>
                          <m:r>
                            <a:rPr lang="it-IT" sz="2200" i="1">
                              <a:solidFill>
                                <a:schemeClr val="bg2"/>
                              </a:solidFill>
                              <a:latin typeface="Cambria Math" panose="02040503050406030204" pitchFamily="18" charset="0"/>
                            </a:rPr>
                            <m:t>𝑆𝑡𝑎𝑔𝑖𝑜𝑛𝑒</m:t>
                          </m:r>
                        </m:e>
                        <m:sub>
                          <m:r>
                            <a:rPr lang="it-IT" sz="2200" b="0" i="1" smtClean="0">
                              <a:solidFill>
                                <a:schemeClr val="bg2"/>
                              </a:solidFill>
                              <a:latin typeface="Cambria Math" panose="02040503050406030204" pitchFamily="18" charset="0"/>
                            </a:rPr>
                            <m:t>𝑃𝑟𝑖𝑚𝑎𝑣𝑒𝑟𝑎</m:t>
                          </m:r>
                        </m:sub>
                      </m:sSub>
                      <m:r>
                        <a:rPr lang="it-IT" sz="2200" b="0" i="1" smtClean="0">
                          <a:solidFill>
                            <a:schemeClr val="bg2"/>
                          </a:solidFill>
                          <a:latin typeface="Cambria Math" panose="02040503050406030204" pitchFamily="18" charset="0"/>
                        </a:rPr>
                        <m:t>+ </m:t>
                      </m:r>
                      <m:sSub>
                        <m:sSubPr>
                          <m:ctrlPr>
                            <a:rPr lang="it-IT" sz="2200" i="1">
                              <a:solidFill>
                                <a:schemeClr val="bg2"/>
                              </a:solidFill>
                              <a:latin typeface="Cambria Math" panose="02040503050406030204" pitchFamily="18" charset="0"/>
                            </a:rPr>
                          </m:ctrlPr>
                        </m:sSubPr>
                        <m:e>
                          <m:r>
                            <a:rPr lang="it-IT" sz="2200" i="1">
                              <a:solidFill>
                                <a:schemeClr val="bg2"/>
                              </a:solidFill>
                              <a:latin typeface="Cambria Math" panose="02040503050406030204" pitchFamily="18" charset="0"/>
                            </a:rPr>
                            <m:t>𝛽</m:t>
                          </m:r>
                        </m:e>
                        <m:sub>
                          <m:r>
                            <a:rPr lang="it-IT" sz="2200" b="0" i="1" smtClean="0">
                              <a:solidFill>
                                <a:schemeClr val="bg2"/>
                              </a:solidFill>
                              <a:latin typeface="Cambria Math" panose="02040503050406030204" pitchFamily="18" charset="0"/>
                            </a:rPr>
                            <m:t>7</m:t>
                          </m:r>
                        </m:sub>
                      </m:sSub>
                      <m:r>
                        <a:rPr lang="it-IT" sz="2200" i="1">
                          <a:solidFill>
                            <a:schemeClr val="bg2"/>
                          </a:solidFill>
                          <a:latin typeface="Cambria Math" panose="02040503050406030204" pitchFamily="18" charset="0"/>
                        </a:rPr>
                        <m:t>∗</m:t>
                      </m:r>
                      <m:sSub>
                        <m:sSubPr>
                          <m:ctrlPr>
                            <a:rPr lang="it-IT" sz="2200" i="1" smtClean="0">
                              <a:solidFill>
                                <a:schemeClr val="bg2"/>
                              </a:solidFill>
                              <a:latin typeface="Cambria Math" panose="02040503050406030204" pitchFamily="18" charset="0"/>
                            </a:rPr>
                          </m:ctrlPr>
                        </m:sSubPr>
                        <m:e>
                          <m:r>
                            <a:rPr lang="it-IT" sz="2200" b="0" i="1" smtClean="0">
                              <a:solidFill>
                                <a:schemeClr val="bg2"/>
                              </a:solidFill>
                              <a:latin typeface="Cambria Math" panose="02040503050406030204" pitchFamily="18" charset="0"/>
                            </a:rPr>
                            <m:t>𝐴𝑛𝑛𝑜</m:t>
                          </m:r>
                        </m:e>
                        <m:sub>
                          <m:r>
                            <a:rPr lang="it-IT" sz="2200" i="1">
                              <a:solidFill>
                                <a:schemeClr val="bg2"/>
                              </a:solidFill>
                              <a:latin typeface="Cambria Math" panose="02040503050406030204" pitchFamily="18" charset="0"/>
                            </a:rPr>
                            <m:t>2</m:t>
                          </m:r>
                          <m:r>
                            <a:rPr lang="it-IT" sz="2200" b="0" i="1" smtClean="0">
                              <a:solidFill>
                                <a:schemeClr val="bg2"/>
                              </a:solidFill>
                              <a:latin typeface="Cambria Math" panose="02040503050406030204" pitchFamily="18" charset="0"/>
                            </a:rPr>
                            <m:t>006</m:t>
                          </m:r>
                        </m:sub>
                      </m:sSub>
                      <m:r>
                        <a:rPr lang="it-IT" sz="2200" b="0" i="1" smtClean="0">
                          <a:solidFill>
                            <a:schemeClr val="bg2"/>
                          </a:solidFill>
                          <a:latin typeface="Cambria Math" panose="02040503050406030204" pitchFamily="18" charset="0"/>
                        </a:rPr>
                        <m:t>+</m:t>
                      </m:r>
                      <m:sSub>
                        <m:sSubPr>
                          <m:ctrlPr>
                            <a:rPr lang="it-IT" sz="2200" i="1">
                              <a:solidFill>
                                <a:schemeClr val="bg2"/>
                              </a:solidFill>
                              <a:latin typeface="Cambria Math" panose="02040503050406030204" pitchFamily="18" charset="0"/>
                            </a:rPr>
                          </m:ctrlPr>
                        </m:sSubPr>
                        <m:e>
                          <m:r>
                            <a:rPr lang="it-IT" sz="2200" i="1">
                              <a:solidFill>
                                <a:schemeClr val="bg2"/>
                              </a:solidFill>
                              <a:latin typeface="Cambria Math" panose="02040503050406030204" pitchFamily="18" charset="0"/>
                            </a:rPr>
                            <m:t>𝛽</m:t>
                          </m:r>
                        </m:e>
                        <m:sub>
                          <m:r>
                            <a:rPr lang="it-IT" sz="2200" b="0" i="1" smtClean="0">
                              <a:solidFill>
                                <a:schemeClr val="bg2"/>
                              </a:solidFill>
                              <a:latin typeface="Cambria Math" panose="02040503050406030204" pitchFamily="18" charset="0"/>
                            </a:rPr>
                            <m:t>8</m:t>
                          </m:r>
                        </m:sub>
                      </m:sSub>
                      <m:r>
                        <a:rPr lang="it-IT" sz="2200" i="1">
                          <a:solidFill>
                            <a:schemeClr val="bg2"/>
                          </a:solidFill>
                          <a:latin typeface="Cambria Math" panose="02040503050406030204" pitchFamily="18" charset="0"/>
                        </a:rPr>
                        <m:t>∗</m:t>
                      </m:r>
                      <m:sSub>
                        <m:sSubPr>
                          <m:ctrlPr>
                            <a:rPr lang="it-IT" sz="2200" i="1">
                              <a:solidFill>
                                <a:schemeClr val="bg2"/>
                              </a:solidFill>
                              <a:latin typeface="Cambria Math" panose="02040503050406030204" pitchFamily="18" charset="0"/>
                            </a:rPr>
                          </m:ctrlPr>
                        </m:sSubPr>
                        <m:e>
                          <m:r>
                            <a:rPr lang="it-IT" sz="2200" b="0" i="1" smtClean="0">
                              <a:solidFill>
                                <a:schemeClr val="bg2"/>
                              </a:solidFill>
                              <a:latin typeface="Cambria Math" panose="02040503050406030204" pitchFamily="18" charset="0"/>
                            </a:rPr>
                            <m:t>𝐴𝑛𝑛𝑜</m:t>
                          </m:r>
                        </m:e>
                        <m:sub>
                          <m:r>
                            <a:rPr lang="it-IT" sz="2200" i="1">
                              <a:solidFill>
                                <a:schemeClr val="bg2"/>
                              </a:solidFill>
                              <a:latin typeface="Cambria Math" panose="02040503050406030204" pitchFamily="18" charset="0"/>
                            </a:rPr>
                            <m:t>2</m:t>
                          </m:r>
                          <m:r>
                            <a:rPr lang="it-IT" sz="2200" b="0" i="1" smtClean="0">
                              <a:solidFill>
                                <a:schemeClr val="bg2"/>
                              </a:solidFill>
                              <a:latin typeface="Cambria Math" panose="02040503050406030204" pitchFamily="18" charset="0"/>
                            </a:rPr>
                            <m:t>007</m:t>
                          </m:r>
                        </m:sub>
                      </m:sSub>
                      <m:r>
                        <a:rPr lang="it-IT" sz="2200" b="0" i="1" smtClean="0">
                          <a:solidFill>
                            <a:schemeClr val="bg2"/>
                          </a:solidFill>
                          <a:latin typeface="Cambria Math" panose="02040503050406030204" pitchFamily="18" charset="0"/>
                        </a:rPr>
                        <m:t>.</m:t>
                      </m:r>
                    </m:oMath>
                  </m:oMathPara>
                </a14:m>
                <a:endParaRPr lang="it-IT" sz="2200" dirty="0">
                  <a:solidFill>
                    <a:schemeClr val="bg2"/>
                  </a:solidFill>
                </a:endParaRPr>
              </a:p>
              <a:p>
                <a:pPr marL="137160" indent="0">
                  <a:lnSpc>
                    <a:spcPct val="90000"/>
                  </a:lnSpc>
                  <a:buNone/>
                </a:pPr>
                <a:endParaRPr lang="it-IT" sz="2200" dirty="0">
                  <a:solidFill>
                    <a:schemeClr val="bg2"/>
                  </a:solidFill>
                </a:endParaRPr>
              </a:p>
              <a:p>
                <a:pPr marL="137160" indent="0">
                  <a:lnSpc>
                    <a:spcPct val="90000"/>
                  </a:lnSpc>
                  <a:buNone/>
                </a:pPr>
                <a:r>
                  <a:rPr lang="it-IT" sz="2200" dirty="0">
                    <a:solidFill>
                      <a:schemeClr val="bg2"/>
                    </a:solidFill>
                    <a:effectLst/>
                  </a:rPr>
                  <a:t>Questo modello di tipo strutturato risulta in grado di controllare il possibile effetto di confondimento operato da tutte le altre variabili a disposizione</a:t>
                </a:r>
                <a:r>
                  <a:rPr lang="it-IT" sz="2200" dirty="0">
                    <a:solidFill>
                      <a:schemeClr val="bg2"/>
                    </a:solidFill>
                  </a:rPr>
                  <a:t> e vede scalate le variabili Età ed Anno ai valori di minimo.</a:t>
                </a:r>
              </a:p>
              <a:p>
                <a:pPr marL="137160" indent="0">
                  <a:lnSpc>
                    <a:spcPct val="90000"/>
                  </a:lnSpc>
                  <a:buNone/>
                </a:pPr>
                <a:r>
                  <a:rPr lang="it-IT" sz="2200" dirty="0">
                    <a:solidFill>
                      <a:schemeClr val="bg2"/>
                    </a:solidFill>
                  </a:rPr>
                  <a:t>L’Ipertrofia Prostatica non è stata considerata nel modello in quanto ritenuta non statisticamente significativa mentre vengono riportate le stime esponenziali degli altri parametri con i relativi intervalli di confidenza.</a:t>
                </a:r>
                <a:endParaRPr lang="it-IT" sz="2200" i="1" dirty="0">
                  <a:solidFill>
                    <a:schemeClr val="bg2"/>
                  </a:solidFill>
                </a:endParaRPr>
              </a:p>
            </p:txBody>
          </p:sp>
        </mc:Choice>
        <mc:Fallback xmlns="">
          <p:sp>
            <p:nvSpPr>
              <p:cNvPr id="3" name="Segnaposto contenuto 2">
                <a:extLst>
                  <a:ext uri="{FF2B5EF4-FFF2-40B4-BE49-F238E27FC236}">
                    <a16:creationId xmlns:a16="http://schemas.microsoft.com/office/drawing/2014/main" id="{97F84BFB-0C06-1D0C-F7CA-D2F62CBCD457}"/>
                  </a:ext>
                </a:extLst>
              </p:cNvPr>
              <p:cNvSpPr>
                <a:spLocks noGrp="1" noRot="1" noChangeAspect="1" noMove="1" noResize="1" noEditPoints="1" noAdjustHandles="1" noChangeArrowheads="1" noChangeShapeType="1" noTextEdit="1"/>
              </p:cNvSpPr>
              <p:nvPr>
                <p:ph sz="half" idx="1"/>
              </p:nvPr>
            </p:nvSpPr>
            <p:spPr>
              <a:xfrm>
                <a:off x="92359" y="1341957"/>
                <a:ext cx="7934036" cy="5163983"/>
              </a:xfrm>
              <a:blipFill>
                <a:blip r:embed="rId3"/>
                <a:stretch>
                  <a:fillRect t="-1535" r="-307" b="-2715"/>
                </a:stretch>
              </a:blipFill>
            </p:spPr>
            <p:txBody>
              <a:bodyPr/>
              <a:lstStyle/>
              <a:p>
                <a:r>
                  <a:rPr lang="it-IT">
                    <a:noFill/>
                  </a:rPr>
                  <a:t> </a:t>
                </a:r>
              </a:p>
            </p:txBody>
          </p:sp>
        </mc:Fallback>
      </mc:AlternateContent>
      <p:sp>
        <p:nvSpPr>
          <p:cNvPr id="4" name="Titolo 3">
            <a:extLst>
              <a:ext uri="{FF2B5EF4-FFF2-40B4-BE49-F238E27FC236}">
                <a16:creationId xmlns:a16="http://schemas.microsoft.com/office/drawing/2014/main" id="{8E1C1DF0-00AA-26A3-3B18-37A9D703F79E}"/>
              </a:ext>
            </a:extLst>
          </p:cNvPr>
          <p:cNvSpPr>
            <a:spLocks noGrp="1"/>
          </p:cNvSpPr>
          <p:nvPr>
            <p:ph type="title"/>
          </p:nvPr>
        </p:nvSpPr>
        <p:spPr>
          <a:xfrm>
            <a:off x="609600" y="274638"/>
            <a:ext cx="10972800" cy="1143000"/>
          </a:xfrm>
        </p:spPr>
        <p:txBody>
          <a:bodyPr anchor="ctr">
            <a:normAutofit/>
          </a:bodyPr>
          <a:lstStyle/>
          <a:p>
            <a:r>
              <a:rPr lang="it-IT" dirty="0">
                <a:solidFill>
                  <a:schemeClr val="accent1"/>
                </a:solidFill>
                <a:effectLst/>
              </a:rPr>
              <a:t>MODELLO DI REGRESSIONE</a:t>
            </a:r>
          </a:p>
        </p:txBody>
      </p:sp>
      <p:pic>
        <p:nvPicPr>
          <p:cNvPr id="13" name="Immagine 12" descr="Immagine che contiene tavolo&#10;&#10;Descrizione generata automaticamente">
            <a:extLst>
              <a:ext uri="{FF2B5EF4-FFF2-40B4-BE49-F238E27FC236}">
                <a16:creationId xmlns:a16="http://schemas.microsoft.com/office/drawing/2014/main" id="{70524B13-A4C9-F588-BC03-C85E91B998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00291" y="3616248"/>
            <a:ext cx="3814617" cy="2889692"/>
          </a:xfrm>
          <a:prstGeom prst="rect">
            <a:avLst/>
          </a:prstGeom>
        </p:spPr>
      </p:pic>
    </p:spTree>
    <p:extLst>
      <p:ext uri="{BB962C8B-B14F-4D97-AF65-F5344CB8AC3E}">
        <p14:creationId xmlns:p14="http://schemas.microsoft.com/office/powerpoint/2010/main" val="229518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203C2F9B-E895-3F81-8913-F5C313D328D5}"/>
                  </a:ext>
                </a:extLst>
              </p:cNvPr>
              <p:cNvSpPr>
                <a:spLocks noGrp="1"/>
              </p:cNvSpPr>
              <p:nvPr>
                <p:ph sz="half" idx="1"/>
              </p:nvPr>
            </p:nvSpPr>
            <p:spPr>
              <a:xfrm>
                <a:off x="203200" y="1517074"/>
                <a:ext cx="7601527" cy="4787458"/>
              </a:xfrm>
            </p:spPr>
            <p:txBody>
              <a:bodyPr>
                <a:noAutofit/>
              </a:bodyPr>
              <a:lstStyle/>
              <a:p>
                <a:pPr marL="137160" indent="0">
                  <a:lnSpc>
                    <a:spcPct val="90000"/>
                  </a:lnSpc>
                  <a:buNone/>
                </a:pPr>
                <a:r>
                  <a:rPr lang="it-IT" sz="2200" dirty="0">
                    <a:solidFill>
                      <a:schemeClr val="bg2"/>
                    </a:solidFill>
                  </a:rPr>
                  <a:t>Viene sviluppato un secondo modello di regressione multipla in cui si considera come variabile risposta il cambiamento assoluto dei valori di PSA dopo la trasformazione logaritmica:</a:t>
                </a:r>
              </a:p>
              <a:p>
                <a:pPr marL="137160" indent="0">
                  <a:lnSpc>
                    <a:spcPct val="90000"/>
                  </a:lnSpc>
                  <a:buNone/>
                </a:pPr>
                <a:endParaRPr lang="it-IT" sz="2200" dirty="0">
                  <a:solidFill>
                    <a:schemeClr val="bg2"/>
                  </a:solidFill>
                </a:endParaRPr>
              </a:p>
              <a:p>
                <a:pPr marL="137160" indent="0">
                  <a:lnSpc>
                    <a:spcPct val="90000"/>
                  </a:lnSpc>
                  <a:buNone/>
                </a:pPr>
                <a14:m>
                  <m:oMathPara xmlns:m="http://schemas.openxmlformats.org/officeDocument/2006/math">
                    <m:oMathParaPr>
                      <m:jc m:val="left"/>
                    </m:oMathParaPr>
                    <m:oMath xmlns:m="http://schemas.openxmlformats.org/officeDocument/2006/math">
                      <m:r>
                        <a:rPr lang="it-IT" sz="2200" b="0" i="1" smtClean="0">
                          <a:solidFill>
                            <a:schemeClr val="bg2"/>
                          </a:solidFill>
                          <a:latin typeface="Cambria Math" panose="02040503050406030204" pitchFamily="18" charset="0"/>
                        </a:rPr>
                        <m:t>𝐿𝑜𝑔</m:t>
                      </m:r>
                      <m:d>
                        <m:dPr>
                          <m:ctrlPr>
                            <a:rPr lang="it-IT" sz="2200" b="0" i="1" smtClean="0">
                              <a:solidFill>
                                <a:schemeClr val="bg2"/>
                              </a:solidFill>
                              <a:latin typeface="Cambria Math" panose="02040503050406030204" pitchFamily="18" charset="0"/>
                            </a:rPr>
                          </m:ctrlPr>
                        </m:dPr>
                        <m:e>
                          <m:sSub>
                            <m:sSubPr>
                              <m:ctrlPr>
                                <a:rPr lang="it-IT" sz="2200" b="0" i="1" smtClean="0">
                                  <a:solidFill>
                                    <a:schemeClr val="bg2"/>
                                  </a:solidFill>
                                  <a:latin typeface="Cambria Math" panose="02040503050406030204" pitchFamily="18" charset="0"/>
                                </a:rPr>
                              </m:ctrlPr>
                            </m:sSubPr>
                            <m:e>
                              <m:r>
                                <a:rPr lang="it-IT" sz="2200" b="0" i="1" smtClean="0">
                                  <a:solidFill>
                                    <a:schemeClr val="bg2"/>
                                  </a:solidFill>
                                  <a:latin typeface="Cambria Math" panose="02040503050406030204" pitchFamily="18" charset="0"/>
                                </a:rPr>
                                <m:t>𝑃𝑆𝐴</m:t>
                              </m:r>
                            </m:e>
                            <m:sub>
                              <m:r>
                                <a:rPr lang="it-IT" sz="2200" b="0" i="1" smtClean="0">
                                  <a:solidFill>
                                    <a:schemeClr val="bg2"/>
                                  </a:solidFill>
                                  <a:latin typeface="Cambria Math" panose="02040503050406030204" pitchFamily="18" charset="0"/>
                                </a:rPr>
                                <m:t>2</m:t>
                              </m:r>
                            </m:sub>
                          </m:sSub>
                          <m:r>
                            <a:rPr lang="it-IT" sz="2200" b="0" i="1" smtClean="0">
                              <a:solidFill>
                                <a:schemeClr val="bg2"/>
                              </a:solidFill>
                              <a:latin typeface="Cambria Math" panose="02040503050406030204" pitchFamily="18" charset="0"/>
                            </a:rPr>
                            <m:t>/</m:t>
                          </m:r>
                          <m:sSub>
                            <m:sSubPr>
                              <m:ctrlPr>
                                <a:rPr lang="it-IT" sz="2200" i="1">
                                  <a:solidFill>
                                    <a:schemeClr val="bg2"/>
                                  </a:solidFill>
                                  <a:latin typeface="Cambria Math" panose="02040503050406030204" pitchFamily="18" charset="0"/>
                                </a:rPr>
                              </m:ctrlPr>
                            </m:sSubPr>
                            <m:e>
                              <m:r>
                                <a:rPr lang="it-IT" sz="2200" i="1">
                                  <a:solidFill>
                                    <a:schemeClr val="bg2"/>
                                  </a:solidFill>
                                  <a:latin typeface="Cambria Math" panose="02040503050406030204" pitchFamily="18" charset="0"/>
                                </a:rPr>
                                <m:t>𝑃𝑆𝐴</m:t>
                              </m:r>
                            </m:e>
                            <m:sub>
                              <m:r>
                                <a:rPr lang="it-IT" sz="2200" b="0" i="1" smtClean="0">
                                  <a:solidFill>
                                    <a:schemeClr val="bg2"/>
                                  </a:solidFill>
                                  <a:latin typeface="Cambria Math" panose="02040503050406030204" pitchFamily="18" charset="0"/>
                                </a:rPr>
                                <m:t>1</m:t>
                              </m:r>
                            </m:sub>
                          </m:sSub>
                        </m:e>
                      </m:d>
                      <m:sSub>
                        <m:sSubPr>
                          <m:ctrlPr>
                            <a:rPr lang="it-IT" sz="2200" i="1" dirty="0" smtClean="0">
                              <a:solidFill>
                                <a:schemeClr val="bg2"/>
                              </a:solidFill>
                              <a:latin typeface="Cambria Math" panose="02040503050406030204" pitchFamily="18" charset="0"/>
                            </a:rPr>
                          </m:ctrlPr>
                        </m:sSubPr>
                        <m:e>
                          <m:r>
                            <a:rPr lang="it-IT" sz="2200" b="0" i="1" dirty="0" smtClean="0">
                              <a:solidFill>
                                <a:schemeClr val="bg2"/>
                              </a:solidFill>
                              <a:latin typeface="Cambria Math" panose="02040503050406030204" pitchFamily="18" charset="0"/>
                            </a:rPr>
                            <m:t>=</m:t>
                          </m:r>
                          <m:r>
                            <a:rPr lang="it-IT" sz="2200" i="1" dirty="0" smtClean="0">
                              <a:solidFill>
                                <a:schemeClr val="bg2"/>
                              </a:solidFill>
                              <a:latin typeface="Cambria Math" panose="02040503050406030204" pitchFamily="18" charset="0"/>
                            </a:rPr>
                            <m:t>𝛽</m:t>
                          </m:r>
                        </m:e>
                        <m:sub>
                          <m:r>
                            <a:rPr lang="it-IT" sz="2200" b="0" i="1" dirty="0" smtClean="0">
                              <a:solidFill>
                                <a:schemeClr val="bg2"/>
                              </a:solidFill>
                              <a:latin typeface="Cambria Math" panose="02040503050406030204" pitchFamily="18" charset="0"/>
                            </a:rPr>
                            <m:t>0</m:t>
                          </m:r>
                        </m:sub>
                      </m:sSub>
                      <m:r>
                        <a:rPr lang="it-IT" sz="2200" b="0" i="0" smtClean="0">
                          <a:solidFill>
                            <a:schemeClr val="bg2"/>
                          </a:solidFill>
                          <a:latin typeface="Cambria Math" panose="02040503050406030204" pitchFamily="18" charset="0"/>
                        </a:rPr>
                        <m:t>+</m:t>
                      </m:r>
                      <m:sSub>
                        <m:sSubPr>
                          <m:ctrlPr>
                            <a:rPr lang="it-IT" sz="2200" b="0" i="1" smtClean="0">
                              <a:solidFill>
                                <a:schemeClr val="bg2"/>
                              </a:solidFill>
                              <a:latin typeface="Cambria Math" panose="02040503050406030204" pitchFamily="18" charset="0"/>
                            </a:rPr>
                          </m:ctrlPr>
                        </m:sSubPr>
                        <m:e>
                          <m:r>
                            <a:rPr lang="it-IT" sz="2200" b="0" i="1" smtClean="0">
                              <a:solidFill>
                                <a:schemeClr val="bg2"/>
                              </a:solidFill>
                              <a:latin typeface="Cambria Math" panose="02040503050406030204" pitchFamily="18" charset="0"/>
                            </a:rPr>
                            <m:t> </m:t>
                          </m:r>
                          <m:r>
                            <a:rPr lang="it-IT" sz="2200" b="0" i="1" smtClean="0">
                              <a:solidFill>
                                <a:schemeClr val="bg2"/>
                              </a:solidFill>
                              <a:latin typeface="Cambria Math" panose="02040503050406030204" pitchFamily="18" charset="0"/>
                            </a:rPr>
                            <m:t>𝛽</m:t>
                          </m:r>
                        </m:e>
                        <m:sub>
                          <m:r>
                            <a:rPr lang="it-IT" sz="2200" b="0" i="1" smtClean="0">
                              <a:solidFill>
                                <a:schemeClr val="bg2"/>
                              </a:solidFill>
                              <a:latin typeface="Cambria Math" panose="02040503050406030204" pitchFamily="18" charset="0"/>
                            </a:rPr>
                            <m:t>1</m:t>
                          </m:r>
                        </m:sub>
                      </m:sSub>
                      <m:r>
                        <a:rPr lang="it-IT" sz="2200" b="0" i="1" smtClean="0">
                          <a:solidFill>
                            <a:schemeClr val="bg2"/>
                          </a:solidFill>
                          <a:latin typeface="Cambria Math" panose="02040503050406030204" pitchFamily="18" charset="0"/>
                        </a:rPr>
                        <m:t>∗</m:t>
                      </m:r>
                      <m:sSub>
                        <m:sSubPr>
                          <m:ctrlPr>
                            <a:rPr lang="it-IT" sz="2200" b="0" i="1" smtClean="0">
                              <a:solidFill>
                                <a:schemeClr val="bg2"/>
                              </a:solidFill>
                              <a:latin typeface="Cambria Math" panose="02040503050406030204" pitchFamily="18" charset="0"/>
                            </a:rPr>
                          </m:ctrlPr>
                        </m:sSubPr>
                        <m:e>
                          <m:r>
                            <a:rPr lang="it-IT" sz="2200" b="0" i="1" smtClean="0">
                              <a:solidFill>
                                <a:schemeClr val="bg2"/>
                              </a:solidFill>
                              <a:latin typeface="Cambria Math" panose="02040503050406030204" pitchFamily="18" charset="0"/>
                            </a:rPr>
                            <m:t>𝑇𝑟𝑎𝑡𝑡𝑎𝑚𝑒𝑛𝑡𝑜</m:t>
                          </m:r>
                        </m:e>
                        <m:sub>
                          <m:r>
                            <a:rPr lang="it-IT" sz="2200" b="0" i="1" smtClean="0">
                              <a:solidFill>
                                <a:schemeClr val="bg2"/>
                              </a:solidFill>
                              <a:latin typeface="Cambria Math" panose="02040503050406030204" pitchFamily="18" charset="0"/>
                            </a:rPr>
                            <m:t>2</m:t>
                          </m:r>
                        </m:sub>
                      </m:sSub>
                      <m:r>
                        <a:rPr lang="it-IT" sz="2200" smtClean="0">
                          <a:solidFill>
                            <a:schemeClr val="bg2"/>
                          </a:solidFill>
                          <a:latin typeface="Cambria Math" panose="02040503050406030204" pitchFamily="18" charset="0"/>
                        </a:rPr>
                        <m:t>+</m:t>
                      </m:r>
                      <m:r>
                        <a:rPr lang="it-IT" sz="2200" b="0" i="0" smtClean="0">
                          <a:solidFill>
                            <a:schemeClr val="bg2"/>
                          </a:solidFill>
                          <a:latin typeface="Cambria Math" panose="02040503050406030204" pitchFamily="18" charset="0"/>
                        </a:rPr>
                        <m:t> </m:t>
                      </m:r>
                      <m:sSub>
                        <m:sSubPr>
                          <m:ctrlPr>
                            <a:rPr lang="it-IT" sz="2200" i="1">
                              <a:solidFill>
                                <a:schemeClr val="bg2"/>
                              </a:solidFill>
                              <a:latin typeface="Cambria Math" panose="02040503050406030204" pitchFamily="18" charset="0"/>
                            </a:rPr>
                          </m:ctrlPr>
                        </m:sSubPr>
                        <m:e>
                          <m:r>
                            <a:rPr lang="it-IT" sz="2200" i="1">
                              <a:solidFill>
                                <a:schemeClr val="bg2"/>
                              </a:solidFill>
                              <a:latin typeface="Cambria Math" panose="02040503050406030204" pitchFamily="18" charset="0"/>
                            </a:rPr>
                            <m:t>𝛽</m:t>
                          </m:r>
                        </m:e>
                        <m:sub>
                          <m:r>
                            <a:rPr lang="it-IT" sz="2200" b="0" i="1" smtClean="0">
                              <a:solidFill>
                                <a:schemeClr val="bg2"/>
                              </a:solidFill>
                              <a:latin typeface="Cambria Math" panose="02040503050406030204" pitchFamily="18" charset="0"/>
                            </a:rPr>
                            <m:t>2</m:t>
                          </m:r>
                        </m:sub>
                      </m:sSub>
                      <m:r>
                        <a:rPr lang="it-IT" sz="2200" i="1">
                          <a:solidFill>
                            <a:schemeClr val="bg2"/>
                          </a:solidFill>
                          <a:latin typeface="Cambria Math" panose="02040503050406030204" pitchFamily="18" charset="0"/>
                        </a:rPr>
                        <m:t>∗</m:t>
                      </m:r>
                      <m:sSub>
                        <m:sSubPr>
                          <m:ctrlPr>
                            <a:rPr lang="it-IT" sz="2200" i="1" smtClean="0">
                              <a:solidFill>
                                <a:schemeClr val="bg2"/>
                              </a:solidFill>
                              <a:latin typeface="Cambria Math" panose="02040503050406030204" pitchFamily="18" charset="0"/>
                            </a:rPr>
                          </m:ctrlPr>
                        </m:sSubPr>
                        <m:e>
                          <m:r>
                            <a:rPr lang="it-IT" sz="2200" b="0" i="1" smtClean="0">
                              <a:solidFill>
                                <a:schemeClr val="bg2"/>
                              </a:solidFill>
                              <a:latin typeface="Cambria Math" panose="02040503050406030204" pitchFamily="18" charset="0"/>
                            </a:rPr>
                            <m:t>𝑆𝑡𝑎𝑔𝑖𝑜𝑛𝑒</m:t>
                          </m:r>
                        </m:e>
                        <m:sub>
                          <m:r>
                            <a:rPr lang="it-IT" sz="2200" b="0" i="1" smtClean="0">
                              <a:solidFill>
                                <a:schemeClr val="bg2"/>
                              </a:solidFill>
                              <a:latin typeface="Cambria Math" panose="02040503050406030204" pitchFamily="18" charset="0"/>
                            </a:rPr>
                            <m:t>𝐴𝑢𝑡𝑢𝑛𝑛𝑜</m:t>
                          </m:r>
                        </m:sub>
                      </m:sSub>
                      <m:r>
                        <a:rPr lang="it-IT" sz="2200">
                          <a:solidFill>
                            <a:schemeClr val="bg2"/>
                          </a:solidFill>
                          <a:latin typeface="Cambria Math" panose="02040503050406030204" pitchFamily="18" charset="0"/>
                        </a:rPr>
                        <m:t>+</m:t>
                      </m:r>
                      <m:sSub>
                        <m:sSubPr>
                          <m:ctrlPr>
                            <a:rPr lang="it-IT" sz="2200" i="1">
                              <a:solidFill>
                                <a:schemeClr val="bg2"/>
                              </a:solidFill>
                              <a:latin typeface="Cambria Math" panose="02040503050406030204" pitchFamily="18" charset="0"/>
                            </a:rPr>
                          </m:ctrlPr>
                        </m:sSubPr>
                        <m:e>
                          <m:r>
                            <a:rPr lang="it-IT" sz="2200" i="1">
                              <a:solidFill>
                                <a:schemeClr val="bg2"/>
                              </a:solidFill>
                              <a:latin typeface="Cambria Math" panose="02040503050406030204" pitchFamily="18" charset="0"/>
                            </a:rPr>
                            <m:t>𝛽</m:t>
                          </m:r>
                        </m:e>
                        <m:sub>
                          <m:r>
                            <a:rPr lang="it-IT" sz="2200" b="0" i="1" smtClean="0">
                              <a:solidFill>
                                <a:schemeClr val="bg2"/>
                              </a:solidFill>
                              <a:latin typeface="Cambria Math" panose="02040503050406030204" pitchFamily="18" charset="0"/>
                            </a:rPr>
                            <m:t>3</m:t>
                          </m:r>
                        </m:sub>
                      </m:sSub>
                      <m:r>
                        <a:rPr lang="it-IT" sz="2200" i="1">
                          <a:solidFill>
                            <a:schemeClr val="bg2"/>
                          </a:solidFill>
                          <a:latin typeface="Cambria Math" panose="02040503050406030204" pitchFamily="18" charset="0"/>
                        </a:rPr>
                        <m:t>∗</m:t>
                      </m:r>
                      <m:r>
                        <a:rPr lang="it-IT" sz="2200" b="0" i="1" smtClean="0">
                          <a:solidFill>
                            <a:schemeClr val="bg2"/>
                          </a:solidFill>
                          <a:latin typeface="Cambria Math" panose="02040503050406030204" pitchFamily="18" charset="0"/>
                        </a:rPr>
                        <m:t> </m:t>
                      </m:r>
                      <m:sSub>
                        <m:sSubPr>
                          <m:ctrlPr>
                            <a:rPr lang="it-IT" sz="2200" i="1">
                              <a:solidFill>
                                <a:schemeClr val="bg2"/>
                              </a:solidFill>
                              <a:latin typeface="Cambria Math" panose="02040503050406030204" pitchFamily="18" charset="0"/>
                            </a:rPr>
                          </m:ctrlPr>
                        </m:sSubPr>
                        <m:e>
                          <m:r>
                            <a:rPr lang="it-IT" sz="2200" i="1">
                              <a:solidFill>
                                <a:schemeClr val="bg2"/>
                              </a:solidFill>
                              <a:latin typeface="Cambria Math" panose="02040503050406030204" pitchFamily="18" charset="0"/>
                            </a:rPr>
                            <m:t>𝑆𝑡𝑎𝑔𝑖𝑜𝑛𝑒</m:t>
                          </m:r>
                        </m:e>
                        <m:sub>
                          <m:r>
                            <a:rPr lang="it-IT" sz="2200" b="0" i="1" smtClean="0">
                              <a:solidFill>
                                <a:schemeClr val="bg2"/>
                              </a:solidFill>
                              <a:latin typeface="Cambria Math" panose="02040503050406030204" pitchFamily="18" charset="0"/>
                            </a:rPr>
                            <m:t>𝐸𝑠𝑡𝑎𝑡𝑒</m:t>
                          </m:r>
                        </m:sub>
                      </m:sSub>
                      <m:r>
                        <a:rPr lang="it-IT" sz="2200">
                          <a:solidFill>
                            <a:schemeClr val="bg2"/>
                          </a:solidFill>
                          <a:latin typeface="Cambria Math" panose="02040503050406030204" pitchFamily="18" charset="0"/>
                        </a:rPr>
                        <m:t>+</m:t>
                      </m:r>
                      <m:sSub>
                        <m:sSubPr>
                          <m:ctrlPr>
                            <a:rPr lang="it-IT" sz="2200" i="1">
                              <a:solidFill>
                                <a:schemeClr val="bg2"/>
                              </a:solidFill>
                              <a:latin typeface="Cambria Math" panose="02040503050406030204" pitchFamily="18" charset="0"/>
                            </a:rPr>
                          </m:ctrlPr>
                        </m:sSubPr>
                        <m:e>
                          <m:r>
                            <a:rPr lang="it-IT" sz="2200" i="1">
                              <a:solidFill>
                                <a:schemeClr val="bg2"/>
                              </a:solidFill>
                              <a:latin typeface="Cambria Math" panose="02040503050406030204" pitchFamily="18" charset="0"/>
                            </a:rPr>
                            <m:t>𝛽</m:t>
                          </m:r>
                        </m:e>
                        <m:sub>
                          <m:r>
                            <a:rPr lang="it-IT" sz="2200" b="0" i="1" smtClean="0">
                              <a:solidFill>
                                <a:schemeClr val="bg2"/>
                              </a:solidFill>
                              <a:latin typeface="Cambria Math" panose="02040503050406030204" pitchFamily="18" charset="0"/>
                            </a:rPr>
                            <m:t>4</m:t>
                          </m:r>
                        </m:sub>
                      </m:sSub>
                      <m:r>
                        <a:rPr lang="it-IT" sz="2200" i="1">
                          <a:solidFill>
                            <a:schemeClr val="bg2"/>
                          </a:solidFill>
                          <a:latin typeface="Cambria Math" panose="02040503050406030204" pitchFamily="18" charset="0"/>
                        </a:rPr>
                        <m:t>∗</m:t>
                      </m:r>
                      <m:sSub>
                        <m:sSubPr>
                          <m:ctrlPr>
                            <a:rPr lang="it-IT" sz="2200" i="1">
                              <a:solidFill>
                                <a:schemeClr val="bg2"/>
                              </a:solidFill>
                              <a:latin typeface="Cambria Math" panose="02040503050406030204" pitchFamily="18" charset="0"/>
                            </a:rPr>
                          </m:ctrlPr>
                        </m:sSubPr>
                        <m:e>
                          <m:r>
                            <a:rPr lang="it-IT" sz="2200" i="1">
                              <a:solidFill>
                                <a:schemeClr val="bg2"/>
                              </a:solidFill>
                              <a:latin typeface="Cambria Math" panose="02040503050406030204" pitchFamily="18" charset="0"/>
                            </a:rPr>
                            <m:t>𝑆𝑡𝑎𝑔𝑖𝑜𝑛𝑒</m:t>
                          </m:r>
                        </m:e>
                        <m:sub>
                          <m:r>
                            <a:rPr lang="it-IT" sz="2200" b="0" i="1" smtClean="0">
                              <a:solidFill>
                                <a:schemeClr val="bg2"/>
                              </a:solidFill>
                              <a:latin typeface="Cambria Math" panose="02040503050406030204" pitchFamily="18" charset="0"/>
                            </a:rPr>
                            <m:t>𝑃𝑟𝑖𝑚𝑎𝑣𝑒𝑟𝑎</m:t>
                          </m:r>
                        </m:sub>
                      </m:sSub>
                      <m:r>
                        <a:rPr lang="it-IT" sz="2200" b="0" i="1" smtClean="0">
                          <a:solidFill>
                            <a:schemeClr val="bg2"/>
                          </a:solidFill>
                          <a:latin typeface="Cambria Math" panose="02040503050406030204" pitchFamily="18" charset="0"/>
                        </a:rPr>
                        <m:t>+ </m:t>
                      </m:r>
                      <m:sSub>
                        <m:sSubPr>
                          <m:ctrlPr>
                            <a:rPr lang="it-IT" sz="2200" i="1">
                              <a:solidFill>
                                <a:schemeClr val="bg2"/>
                              </a:solidFill>
                              <a:latin typeface="Cambria Math" panose="02040503050406030204" pitchFamily="18" charset="0"/>
                            </a:rPr>
                          </m:ctrlPr>
                        </m:sSubPr>
                        <m:e>
                          <m:r>
                            <a:rPr lang="it-IT" sz="2200" i="1">
                              <a:solidFill>
                                <a:schemeClr val="bg2"/>
                              </a:solidFill>
                              <a:latin typeface="Cambria Math" panose="02040503050406030204" pitchFamily="18" charset="0"/>
                            </a:rPr>
                            <m:t>𝛽</m:t>
                          </m:r>
                        </m:e>
                        <m:sub>
                          <m:r>
                            <a:rPr lang="it-IT" sz="2200" b="0" i="1" smtClean="0">
                              <a:solidFill>
                                <a:schemeClr val="bg2"/>
                              </a:solidFill>
                              <a:latin typeface="Cambria Math" panose="02040503050406030204" pitchFamily="18" charset="0"/>
                            </a:rPr>
                            <m:t>5</m:t>
                          </m:r>
                        </m:sub>
                      </m:sSub>
                      <m:r>
                        <a:rPr lang="it-IT" sz="2200" i="1">
                          <a:solidFill>
                            <a:schemeClr val="bg2"/>
                          </a:solidFill>
                          <a:latin typeface="Cambria Math" panose="02040503050406030204" pitchFamily="18" charset="0"/>
                        </a:rPr>
                        <m:t>∗</m:t>
                      </m:r>
                      <m:sSub>
                        <m:sSubPr>
                          <m:ctrlPr>
                            <a:rPr lang="it-IT" sz="2200" i="1" smtClean="0">
                              <a:solidFill>
                                <a:schemeClr val="bg2"/>
                              </a:solidFill>
                              <a:latin typeface="Cambria Math" panose="02040503050406030204" pitchFamily="18" charset="0"/>
                            </a:rPr>
                          </m:ctrlPr>
                        </m:sSubPr>
                        <m:e>
                          <m:r>
                            <a:rPr lang="it-IT" sz="2200" b="0" i="1" smtClean="0">
                              <a:solidFill>
                                <a:schemeClr val="bg2"/>
                              </a:solidFill>
                              <a:latin typeface="Cambria Math" panose="02040503050406030204" pitchFamily="18" charset="0"/>
                            </a:rPr>
                            <m:t>𝐴𝑛𝑛𝑜</m:t>
                          </m:r>
                        </m:e>
                        <m:sub>
                          <m:r>
                            <a:rPr lang="it-IT" sz="2200" i="1">
                              <a:solidFill>
                                <a:schemeClr val="bg2"/>
                              </a:solidFill>
                              <a:latin typeface="Cambria Math" panose="02040503050406030204" pitchFamily="18" charset="0"/>
                            </a:rPr>
                            <m:t>2</m:t>
                          </m:r>
                          <m:r>
                            <a:rPr lang="it-IT" sz="2200" b="0" i="1" smtClean="0">
                              <a:solidFill>
                                <a:schemeClr val="bg2"/>
                              </a:solidFill>
                              <a:latin typeface="Cambria Math" panose="02040503050406030204" pitchFamily="18" charset="0"/>
                            </a:rPr>
                            <m:t>006</m:t>
                          </m:r>
                        </m:sub>
                      </m:sSub>
                      <m:r>
                        <a:rPr lang="it-IT" sz="2200" b="0" i="1" smtClean="0">
                          <a:solidFill>
                            <a:schemeClr val="bg2"/>
                          </a:solidFill>
                          <a:latin typeface="Cambria Math" panose="02040503050406030204" pitchFamily="18" charset="0"/>
                        </a:rPr>
                        <m:t>+</m:t>
                      </m:r>
                      <m:sSub>
                        <m:sSubPr>
                          <m:ctrlPr>
                            <a:rPr lang="it-IT" sz="2200" i="1">
                              <a:solidFill>
                                <a:schemeClr val="bg2"/>
                              </a:solidFill>
                              <a:latin typeface="Cambria Math" panose="02040503050406030204" pitchFamily="18" charset="0"/>
                            </a:rPr>
                          </m:ctrlPr>
                        </m:sSubPr>
                        <m:e>
                          <m:r>
                            <a:rPr lang="it-IT" sz="2200" i="1">
                              <a:solidFill>
                                <a:schemeClr val="bg2"/>
                              </a:solidFill>
                              <a:latin typeface="Cambria Math" panose="02040503050406030204" pitchFamily="18" charset="0"/>
                            </a:rPr>
                            <m:t>𝛽</m:t>
                          </m:r>
                        </m:e>
                        <m:sub>
                          <m:r>
                            <a:rPr lang="it-IT" sz="2200" b="0" i="1" smtClean="0">
                              <a:solidFill>
                                <a:schemeClr val="bg2"/>
                              </a:solidFill>
                              <a:latin typeface="Cambria Math" panose="02040503050406030204" pitchFamily="18" charset="0"/>
                            </a:rPr>
                            <m:t>6</m:t>
                          </m:r>
                        </m:sub>
                      </m:sSub>
                      <m:r>
                        <a:rPr lang="it-IT" sz="2200" i="1">
                          <a:solidFill>
                            <a:schemeClr val="bg2"/>
                          </a:solidFill>
                          <a:latin typeface="Cambria Math" panose="02040503050406030204" pitchFamily="18" charset="0"/>
                        </a:rPr>
                        <m:t>∗</m:t>
                      </m:r>
                      <m:sSub>
                        <m:sSubPr>
                          <m:ctrlPr>
                            <a:rPr lang="it-IT" sz="2200" i="1">
                              <a:solidFill>
                                <a:schemeClr val="bg2"/>
                              </a:solidFill>
                              <a:latin typeface="Cambria Math" panose="02040503050406030204" pitchFamily="18" charset="0"/>
                            </a:rPr>
                          </m:ctrlPr>
                        </m:sSubPr>
                        <m:e>
                          <m:r>
                            <a:rPr lang="it-IT" sz="2200" b="0" i="1" smtClean="0">
                              <a:solidFill>
                                <a:schemeClr val="bg2"/>
                              </a:solidFill>
                              <a:latin typeface="Cambria Math" panose="02040503050406030204" pitchFamily="18" charset="0"/>
                            </a:rPr>
                            <m:t>𝐴𝑛𝑛𝑜</m:t>
                          </m:r>
                        </m:e>
                        <m:sub>
                          <m:r>
                            <a:rPr lang="it-IT" sz="2200" i="1">
                              <a:solidFill>
                                <a:schemeClr val="bg2"/>
                              </a:solidFill>
                              <a:latin typeface="Cambria Math" panose="02040503050406030204" pitchFamily="18" charset="0"/>
                            </a:rPr>
                            <m:t>2</m:t>
                          </m:r>
                          <m:r>
                            <a:rPr lang="it-IT" sz="2200" b="0" i="1" smtClean="0">
                              <a:solidFill>
                                <a:schemeClr val="bg2"/>
                              </a:solidFill>
                              <a:latin typeface="Cambria Math" panose="02040503050406030204" pitchFamily="18" charset="0"/>
                            </a:rPr>
                            <m:t>007</m:t>
                          </m:r>
                        </m:sub>
                      </m:sSub>
                      <m:r>
                        <a:rPr lang="it-IT" sz="2200" b="0" i="1" smtClean="0">
                          <a:solidFill>
                            <a:schemeClr val="bg2"/>
                          </a:solidFill>
                          <a:latin typeface="Cambria Math" panose="02040503050406030204" pitchFamily="18" charset="0"/>
                        </a:rPr>
                        <m:t>.</m:t>
                      </m:r>
                    </m:oMath>
                  </m:oMathPara>
                </a14:m>
                <a:endParaRPr lang="it-IT" sz="2200" dirty="0">
                  <a:solidFill>
                    <a:schemeClr val="bg2"/>
                  </a:solidFill>
                </a:endParaRPr>
              </a:p>
              <a:p>
                <a:pPr marL="137160" indent="0">
                  <a:lnSpc>
                    <a:spcPct val="90000"/>
                  </a:lnSpc>
                  <a:buNone/>
                </a:pPr>
                <a:endParaRPr lang="it-IT" sz="2200" dirty="0">
                  <a:solidFill>
                    <a:schemeClr val="bg2"/>
                  </a:solidFill>
                </a:endParaRPr>
              </a:p>
              <a:p>
                <a:pPr marL="137160" indent="0">
                  <a:lnSpc>
                    <a:spcPct val="90000"/>
                  </a:lnSpc>
                  <a:buNone/>
                </a:pPr>
                <a:r>
                  <a:rPr lang="it-IT" sz="2200" dirty="0">
                    <a:solidFill>
                      <a:schemeClr val="bg2"/>
                    </a:solidFill>
                  </a:rPr>
                  <a:t>Anche in questo caso la variabile risposta assume una distribuzione gaussiana in quanto si tratta della differenza tra due variabili con distribuzione normale.</a:t>
                </a:r>
              </a:p>
              <a:p>
                <a:pPr marL="137160" indent="0">
                  <a:lnSpc>
                    <a:spcPct val="90000"/>
                  </a:lnSpc>
                  <a:buNone/>
                </a:pPr>
                <a:r>
                  <a:rPr lang="it-IT" sz="2200" dirty="0">
                    <a:solidFill>
                      <a:schemeClr val="bg2"/>
                    </a:solidFill>
                  </a:rPr>
                  <a:t>L’Ipertrofia Prostatica e l’Età non sono state considerate nel modello in quanto ritenute non statisticamente significative mentre vengono riportate le stime esponenziali degli altri parametri con i relativi intervalli di confidenza.</a:t>
                </a:r>
              </a:p>
            </p:txBody>
          </p:sp>
        </mc:Choice>
        <mc:Fallback xmlns="">
          <p:sp>
            <p:nvSpPr>
              <p:cNvPr id="3" name="Segnaposto contenuto 2">
                <a:extLst>
                  <a:ext uri="{FF2B5EF4-FFF2-40B4-BE49-F238E27FC236}">
                    <a16:creationId xmlns:a16="http://schemas.microsoft.com/office/drawing/2014/main" id="{203C2F9B-E895-3F81-8913-F5C313D328D5}"/>
                  </a:ext>
                </a:extLst>
              </p:cNvPr>
              <p:cNvSpPr>
                <a:spLocks noGrp="1" noRot="1" noChangeAspect="1" noMove="1" noResize="1" noEditPoints="1" noAdjustHandles="1" noChangeArrowheads="1" noChangeShapeType="1" noTextEdit="1"/>
              </p:cNvSpPr>
              <p:nvPr>
                <p:ph sz="half" idx="1"/>
              </p:nvPr>
            </p:nvSpPr>
            <p:spPr>
              <a:xfrm>
                <a:off x="203200" y="1517074"/>
                <a:ext cx="7601527" cy="4787458"/>
              </a:xfrm>
              <a:blipFill>
                <a:blip r:embed="rId2"/>
                <a:stretch>
                  <a:fillRect t="-1656" r="-1043" b="-4331"/>
                </a:stretch>
              </a:blipFill>
            </p:spPr>
            <p:txBody>
              <a:bodyPr/>
              <a:lstStyle/>
              <a:p>
                <a:r>
                  <a:rPr lang="it-IT">
                    <a:noFill/>
                  </a:rPr>
                  <a:t> </a:t>
                </a:r>
              </a:p>
            </p:txBody>
          </p:sp>
        </mc:Fallback>
      </mc:AlternateContent>
      <p:sp>
        <p:nvSpPr>
          <p:cNvPr id="4" name="Titolo 3">
            <a:extLst>
              <a:ext uri="{FF2B5EF4-FFF2-40B4-BE49-F238E27FC236}">
                <a16:creationId xmlns:a16="http://schemas.microsoft.com/office/drawing/2014/main" id="{B871F20B-7881-CAAD-BC6A-919FFCE9E85B}"/>
              </a:ext>
            </a:extLst>
          </p:cNvPr>
          <p:cNvSpPr>
            <a:spLocks noGrp="1"/>
          </p:cNvSpPr>
          <p:nvPr>
            <p:ph type="title"/>
          </p:nvPr>
        </p:nvSpPr>
        <p:spPr>
          <a:xfrm>
            <a:off x="609600" y="274638"/>
            <a:ext cx="10972800" cy="1143000"/>
          </a:xfrm>
        </p:spPr>
        <p:txBody>
          <a:bodyPr anchor="ctr">
            <a:normAutofit/>
          </a:bodyPr>
          <a:lstStyle/>
          <a:p>
            <a:r>
              <a:rPr lang="it-IT" dirty="0">
                <a:solidFill>
                  <a:schemeClr val="accent1"/>
                </a:solidFill>
                <a:effectLst/>
              </a:rPr>
              <a:t>MODELLO DI REGRESSIONE ALTERNATIVO</a:t>
            </a:r>
          </a:p>
        </p:txBody>
      </p:sp>
      <p:pic>
        <p:nvPicPr>
          <p:cNvPr id="8" name="Immagine 7" descr="Immagine che contiene tavolo&#10;&#10;Descrizione generata automaticamente">
            <a:extLst>
              <a:ext uri="{FF2B5EF4-FFF2-40B4-BE49-F238E27FC236}">
                <a16:creationId xmlns:a16="http://schemas.microsoft.com/office/drawing/2014/main" id="{ABA09C3F-D478-0607-CACB-0F9D8A8982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70981" y="1517074"/>
            <a:ext cx="3870037" cy="2011361"/>
          </a:xfrm>
          <a:prstGeom prst="rect">
            <a:avLst/>
          </a:prstGeom>
        </p:spPr>
      </p:pic>
      <p:pic>
        <p:nvPicPr>
          <p:cNvPr id="10" name="Immagine 9" descr="Immagine che contiene tavolo&#10;&#10;Descrizione generata automaticamente">
            <a:extLst>
              <a:ext uri="{FF2B5EF4-FFF2-40B4-BE49-F238E27FC236}">
                <a16:creationId xmlns:a16="http://schemas.microsoft.com/office/drawing/2014/main" id="{632D2A2A-356F-CD93-9B5B-FBA06D13AE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70982" y="3740727"/>
            <a:ext cx="3870037" cy="2646932"/>
          </a:xfrm>
          <a:prstGeom prst="rect">
            <a:avLst/>
          </a:prstGeom>
        </p:spPr>
      </p:pic>
    </p:spTree>
    <p:extLst>
      <p:ext uri="{BB962C8B-B14F-4D97-AF65-F5344CB8AC3E}">
        <p14:creationId xmlns:p14="http://schemas.microsoft.com/office/powerpoint/2010/main" val="1210180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7FE0B6CA-8B4C-5F12-9FFD-FC7F8526D079}"/>
              </a:ext>
            </a:extLst>
          </p:cNvPr>
          <p:cNvSpPr>
            <a:spLocks noGrp="1"/>
          </p:cNvSpPr>
          <p:nvPr>
            <p:ph sz="half" idx="1"/>
          </p:nvPr>
        </p:nvSpPr>
        <p:spPr>
          <a:xfrm>
            <a:off x="609598" y="1332348"/>
            <a:ext cx="10972799" cy="1641762"/>
          </a:xfrm>
        </p:spPr>
        <p:txBody>
          <a:bodyPr>
            <a:normAutofit lnSpcReduction="10000"/>
          </a:bodyPr>
          <a:lstStyle/>
          <a:p>
            <a:pPr marL="137160" indent="0">
              <a:buNone/>
            </a:pPr>
            <a:r>
              <a:rPr lang="it-IT" sz="2000" dirty="0">
                <a:solidFill>
                  <a:schemeClr val="bg2"/>
                </a:solidFill>
              </a:rPr>
              <a:t>Al fine di sfruttare in modo ottimale le variabili a disposizione si sono testati diversi modelli di tipo polinomiale e/o con iterazioni tra le variabili.</a:t>
            </a:r>
          </a:p>
          <a:p>
            <a:pPr marL="137160" indent="0">
              <a:buNone/>
            </a:pPr>
            <a:r>
              <a:rPr lang="it-IT" sz="2000" dirty="0">
                <a:solidFill>
                  <a:schemeClr val="bg2"/>
                </a:solidFill>
              </a:rPr>
              <a:t>Il modello che presenta i valori di entropia minori è quello composto da tutte le variabili a disposizione ad eccezione dell’ipertrofia prostatica e con l’iterazione tra l’anno dell’inizio dell’osservazione ed il valore logaritmo del PSA basale:</a:t>
            </a:r>
          </a:p>
        </p:txBody>
      </p:sp>
      <p:sp>
        <p:nvSpPr>
          <p:cNvPr id="4" name="Titolo 3">
            <a:extLst>
              <a:ext uri="{FF2B5EF4-FFF2-40B4-BE49-F238E27FC236}">
                <a16:creationId xmlns:a16="http://schemas.microsoft.com/office/drawing/2014/main" id="{D46B378E-EDDE-EFB2-E1B3-721249006469}"/>
              </a:ext>
            </a:extLst>
          </p:cNvPr>
          <p:cNvSpPr>
            <a:spLocks noGrp="1"/>
          </p:cNvSpPr>
          <p:nvPr>
            <p:ph type="title"/>
          </p:nvPr>
        </p:nvSpPr>
        <p:spPr/>
        <p:txBody>
          <a:bodyPr/>
          <a:lstStyle/>
          <a:p>
            <a:r>
              <a:rPr lang="it-IT" dirty="0">
                <a:solidFill>
                  <a:schemeClr val="accent1"/>
                </a:solidFill>
                <a:effectLst/>
              </a:rPr>
              <a:t>MODELLO DI REGRESSIONE OTTIMALE</a:t>
            </a:r>
          </a:p>
        </p:txBody>
      </p:sp>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49761EFC-DFC2-9D36-05C1-AC51978591E9}"/>
                  </a:ext>
                </a:extLst>
              </p:cNvPr>
              <p:cNvSpPr txBox="1"/>
              <p:nvPr/>
            </p:nvSpPr>
            <p:spPr>
              <a:xfrm>
                <a:off x="609595" y="2973385"/>
                <a:ext cx="10972800" cy="910506"/>
              </a:xfrm>
              <a:prstGeom prst="rect">
                <a:avLst/>
              </a:prstGeom>
              <a:noFill/>
            </p:spPr>
            <p:txBody>
              <a:bodyPr wrap="square">
                <a:spAutoFit/>
              </a:bodyPr>
              <a:lstStyle/>
              <a:p>
                <a:pPr marL="137160" indent="0">
                  <a:lnSpc>
                    <a:spcPct val="90000"/>
                  </a:lnSpc>
                  <a:buNone/>
                </a:pPr>
                <a14:m>
                  <m:oMathPara xmlns:m="http://schemas.openxmlformats.org/officeDocument/2006/math">
                    <m:oMathParaPr>
                      <m:jc m:val="left"/>
                    </m:oMathParaPr>
                    <m:oMath xmlns:m="http://schemas.openxmlformats.org/officeDocument/2006/math">
                      <m:r>
                        <a:rPr lang="it-IT" sz="2000" b="0" i="1" smtClean="0">
                          <a:solidFill>
                            <a:schemeClr val="bg2"/>
                          </a:solidFill>
                          <a:latin typeface="Cambria Math" panose="02040503050406030204" pitchFamily="18" charset="0"/>
                        </a:rPr>
                        <m:t>𝐿𝑜𝑔</m:t>
                      </m:r>
                      <m:d>
                        <m:dPr>
                          <m:ctrlPr>
                            <a:rPr lang="it-IT" sz="2000" b="0" i="1" smtClean="0">
                              <a:solidFill>
                                <a:schemeClr val="bg2"/>
                              </a:solidFill>
                              <a:latin typeface="Cambria Math" panose="02040503050406030204" pitchFamily="18" charset="0"/>
                            </a:rPr>
                          </m:ctrlPr>
                        </m:dPr>
                        <m:e>
                          <m:sSub>
                            <m:sSubPr>
                              <m:ctrlPr>
                                <a:rPr lang="it-IT" sz="2000" b="0" i="1" smtClean="0">
                                  <a:solidFill>
                                    <a:schemeClr val="bg2"/>
                                  </a:solidFill>
                                  <a:latin typeface="Cambria Math" panose="02040503050406030204" pitchFamily="18" charset="0"/>
                                </a:rPr>
                              </m:ctrlPr>
                            </m:sSubPr>
                            <m:e>
                              <m:r>
                                <a:rPr lang="it-IT" sz="2000" b="0" i="1" smtClean="0">
                                  <a:solidFill>
                                    <a:schemeClr val="bg2"/>
                                  </a:solidFill>
                                  <a:latin typeface="Cambria Math" panose="02040503050406030204" pitchFamily="18" charset="0"/>
                                </a:rPr>
                                <m:t>𝑃𝑆𝐴</m:t>
                              </m:r>
                            </m:e>
                            <m:sub>
                              <m:r>
                                <a:rPr lang="it-IT" sz="2000" b="0" i="1" smtClean="0">
                                  <a:solidFill>
                                    <a:schemeClr val="bg2"/>
                                  </a:solidFill>
                                  <a:latin typeface="Cambria Math" panose="02040503050406030204" pitchFamily="18" charset="0"/>
                                </a:rPr>
                                <m:t>2</m:t>
                              </m:r>
                            </m:sub>
                          </m:sSub>
                        </m:e>
                      </m:d>
                      <m:sSub>
                        <m:sSubPr>
                          <m:ctrlPr>
                            <a:rPr lang="it-IT" sz="2000" i="1" dirty="0" smtClean="0">
                              <a:solidFill>
                                <a:schemeClr val="bg2"/>
                              </a:solidFill>
                              <a:latin typeface="Cambria Math" panose="02040503050406030204" pitchFamily="18" charset="0"/>
                            </a:rPr>
                          </m:ctrlPr>
                        </m:sSubPr>
                        <m:e>
                          <m:r>
                            <a:rPr lang="it-IT" sz="2000" b="0" i="1" dirty="0" smtClean="0">
                              <a:solidFill>
                                <a:schemeClr val="bg2"/>
                              </a:solidFill>
                              <a:latin typeface="Cambria Math" panose="02040503050406030204" pitchFamily="18" charset="0"/>
                            </a:rPr>
                            <m:t>=</m:t>
                          </m:r>
                          <m:r>
                            <a:rPr lang="it-IT" sz="2000" i="1" dirty="0" smtClean="0">
                              <a:solidFill>
                                <a:schemeClr val="bg2"/>
                              </a:solidFill>
                              <a:latin typeface="Cambria Math" panose="02040503050406030204" pitchFamily="18" charset="0"/>
                            </a:rPr>
                            <m:t>𝛽</m:t>
                          </m:r>
                        </m:e>
                        <m:sub>
                          <m:r>
                            <a:rPr lang="it-IT" sz="2000" b="0" i="1" dirty="0" smtClean="0">
                              <a:solidFill>
                                <a:schemeClr val="bg2"/>
                              </a:solidFill>
                              <a:latin typeface="Cambria Math" panose="02040503050406030204" pitchFamily="18" charset="0"/>
                            </a:rPr>
                            <m:t>0</m:t>
                          </m:r>
                        </m:sub>
                      </m:sSub>
                      <m:r>
                        <a:rPr lang="it-IT" sz="2000" b="0" i="1" dirty="0" smtClean="0">
                          <a:solidFill>
                            <a:schemeClr val="bg2"/>
                          </a:solidFill>
                          <a:latin typeface="Cambria Math" panose="02040503050406030204" pitchFamily="18" charset="0"/>
                        </a:rPr>
                        <m:t>+ </m:t>
                      </m:r>
                      <m:sSub>
                        <m:sSubPr>
                          <m:ctrlPr>
                            <a:rPr lang="it-IT" sz="2000" b="0" i="1" dirty="0" smtClean="0">
                              <a:solidFill>
                                <a:schemeClr val="bg2"/>
                              </a:solidFill>
                              <a:latin typeface="Cambria Math" panose="02040503050406030204" pitchFamily="18" charset="0"/>
                            </a:rPr>
                          </m:ctrlPr>
                        </m:sSubPr>
                        <m:e>
                          <m:r>
                            <a:rPr lang="it-IT" sz="2000" b="0" i="1" dirty="0" smtClean="0">
                              <a:solidFill>
                                <a:schemeClr val="bg2"/>
                              </a:solidFill>
                              <a:latin typeface="Cambria Math" panose="02040503050406030204" pitchFamily="18" charset="0"/>
                            </a:rPr>
                            <m:t>𝛽</m:t>
                          </m:r>
                        </m:e>
                        <m:sub>
                          <m:r>
                            <a:rPr lang="it-IT" sz="2000" b="0" i="1" dirty="0" smtClean="0">
                              <a:solidFill>
                                <a:schemeClr val="bg2"/>
                              </a:solidFill>
                              <a:latin typeface="Cambria Math" panose="02040503050406030204" pitchFamily="18" charset="0"/>
                            </a:rPr>
                            <m:t>1</m:t>
                          </m:r>
                        </m:sub>
                      </m:sSub>
                      <m:r>
                        <a:rPr lang="it-IT" sz="2000" b="0" i="1" dirty="0" smtClean="0">
                          <a:solidFill>
                            <a:schemeClr val="bg2"/>
                          </a:solidFill>
                          <a:latin typeface="Cambria Math" panose="02040503050406030204" pitchFamily="18" charset="0"/>
                        </a:rPr>
                        <m:t>∗</m:t>
                      </m:r>
                      <m:r>
                        <a:rPr lang="it-IT" sz="2000" i="1">
                          <a:solidFill>
                            <a:schemeClr val="bg2"/>
                          </a:solidFill>
                          <a:latin typeface="Cambria Math" panose="02040503050406030204" pitchFamily="18" charset="0"/>
                        </a:rPr>
                        <m:t>𝐿𝑜𝑔</m:t>
                      </m:r>
                      <m:d>
                        <m:dPr>
                          <m:ctrlPr>
                            <a:rPr lang="it-IT" sz="2000" i="1">
                              <a:solidFill>
                                <a:schemeClr val="bg2"/>
                              </a:solidFill>
                              <a:latin typeface="Cambria Math" panose="02040503050406030204" pitchFamily="18" charset="0"/>
                            </a:rPr>
                          </m:ctrlPr>
                        </m:dPr>
                        <m:e>
                          <m:sSub>
                            <m:sSubPr>
                              <m:ctrlPr>
                                <a:rPr lang="it-IT" sz="2000" i="1">
                                  <a:solidFill>
                                    <a:schemeClr val="bg2"/>
                                  </a:solidFill>
                                  <a:latin typeface="Cambria Math" panose="02040503050406030204" pitchFamily="18" charset="0"/>
                                </a:rPr>
                              </m:ctrlPr>
                            </m:sSubPr>
                            <m:e>
                              <m:r>
                                <a:rPr lang="it-IT" sz="2000" i="1">
                                  <a:solidFill>
                                    <a:schemeClr val="bg2"/>
                                  </a:solidFill>
                                  <a:latin typeface="Cambria Math" panose="02040503050406030204" pitchFamily="18" charset="0"/>
                                </a:rPr>
                                <m:t>𝑃𝑆𝐴</m:t>
                              </m:r>
                            </m:e>
                            <m:sub>
                              <m:r>
                                <a:rPr lang="it-IT" sz="2000" b="0" i="1" smtClean="0">
                                  <a:solidFill>
                                    <a:schemeClr val="bg2"/>
                                  </a:solidFill>
                                  <a:latin typeface="Cambria Math" panose="02040503050406030204" pitchFamily="18" charset="0"/>
                                </a:rPr>
                                <m:t>1</m:t>
                              </m:r>
                            </m:sub>
                          </m:sSub>
                        </m:e>
                      </m:d>
                      <m:r>
                        <a:rPr lang="it-IT" sz="2000" b="0" i="0" smtClean="0">
                          <a:solidFill>
                            <a:schemeClr val="bg2"/>
                          </a:solidFill>
                          <a:latin typeface="Cambria Math" panose="02040503050406030204" pitchFamily="18" charset="0"/>
                        </a:rPr>
                        <m:t>+</m:t>
                      </m:r>
                      <m:sSub>
                        <m:sSubPr>
                          <m:ctrlPr>
                            <a:rPr lang="it-IT" sz="2000" b="0" i="1" smtClean="0">
                              <a:solidFill>
                                <a:schemeClr val="bg2"/>
                              </a:solidFill>
                              <a:latin typeface="Cambria Math" panose="02040503050406030204" pitchFamily="18" charset="0"/>
                            </a:rPr>
                          </m:ctrlPr>
                        </m:sSubPr>
                        <m:e>
                          <m:r>
                            <a:rPr lang="it-IT" sz="2000" b="0" i="1" smtClean="0">
                              <a:solidFill>
                                <a:schemeClr val="bg2"/>
                              </a:solidFill>
                              <a:latin typeface="Cambria Math" panose="02040503050406030204" pitchFamily="18" charset="0"/>
                            </a:rPr>
                            <m:t>𝛽</m:t>
                          </m:r>
                        </m:e>
                        <m:sub>
                          <m:r>
                            <a:rPr lang="it-IT" sz="2000" b="0" i="1" smtClean="0">
                              <a:solidFill>
                                <a:schemeClr val="bg2"/>
                              </a:solidFill>
                              <a:latin typeface="Cambria Math" panose="02040503050406030204" pitchFamily="18" charset="0"/>
                            </a:rPr>
                            <m:t>2</m:t>
                          </m:r>
                        </m:sub>
                      </m:sSub>
                      <m:r>
                        <a:rPr lang="it-IT" sz="2000" b="0" i="1" smtClean="0">
                          <a:solidFill>
                            <a:schemeClr val="bg2"/>
                          </a:solidFill>
                          <a:latin typeface="Cambria Math" panose="02040503050406030204" pitchFamily="18" charset="0"/>
                        </a:rPr>
                        <m:t>∗</m:t>
                      </m:r>
                      <m:sSub>
                        <m:sSubPr>
                          <m:ctrlPr>
                            <a:rPr lang="it-IT" sz="2000" b="0" i="1" smtClean="0">
                              <a:solidFill>
                                <a:schemeClr val="bg2"/>
                              </a:solidFill>
                              <a:latin typeface="Cambria Math" panose="02040503050406030204" pitchFamily="18" charset="0"/>
                            </a:rPr>
                          </m:ctrlPr>
                        </m:sSubPr>
                        <m:e>
                          <m:r>
                            <a:rPr lang="it-IT" sz="2000" b="0" i="1" smtClean="0">
                              <a:solidFill>
                                <a:schemeClr val="bg2"/>
                              </a:solidFill>
                              <a:latin typeface="Cambria Math" panose="02040503050406030204" pitchFamily="18" charset="0"/>
                            </a:rPr>
                            <m:t>𝑇𝑟𝑎𝑡𝑡𝑎𝑚𝑒𝑛𝑡𝑜</m:t>
                          </m:r>
                        </m:e>
                        <m:sub>
                          <m:r>
                            <a:rPr lang="it-IT" sz="2000" b="0" i="1" smtClean="0">
                              <a:solidFill>
                                <a:schemeClr val="bg2"/>
                              </a:solidFill>
                              <a:latin typeface="Cambria Math" panose="02040503050406030204" pitchFamily="18" charset="0"/>
                            </a:rPr>
                            <m:t>2</m:t>
                          </m:r>
                        </m:sub>
                      </m:sSub>
                      <m:r>
                        <a:rPr lang="it-IT" sz="2000" b="0" i="1" smtClean="0">
                          <a:solidFill>
                            <a:schemeClr val="bg2"/>
                          </a:solidFill>
                          <a:latin typeface="Cambria Math" panose="02040503050406030204" pitchFamily="18" charset="0"/>
                        </a:rPr>
                        <m:t>+</m:t>
                      </m:r>
                      <m:sSub>
                        <m:sSubPr>
                          <m:ctrlPr>
                            <a:rPr lang="it-IT" sz="2000" i="1" dirty="0">
                              <a:solidFill>
                                <a:schemeClr val="bg2"/>
                              </a:solidFill>
                              <a:latin typeface="Cambria Math" panose="02040503050406030204" pitchFamily="18" charset="0"/>
                            </a:rPr>
                          </m:ctrlPr>
                        </m:sSubPr>
                        <m:e>
                          <m:r>
                            <a:rPr lang="it-IT" sz="2000" i="1" dirty="0">
                              <a:solidFill>
                                <a:schemeClr val="bg2"/>
                              </a:solidFill>
                              <a:latin typeface="Cambria Math" panose="02040503050406030204" pitchFamily="18" charset="0"/>
                            </a:rPr>
                            <m:t>𝛽</m:t>
                          </m:r>
                        </m:e>
                        <m:sub>
                          <m:r>
                            <a:rPr lang="it-IT" sz="2000" b="0" i="1" dirty="0" smtClean="0">
                              <a:solidFill>
                                <a:schemeClr val="bg2"/>
                              </a:solidFill>
                              <a:latin typeface="Cambria Math" panose="02040503050406030204" pitchFamily="18" charset="0"/>
                            </a:rPr>
                            <m:t>3</m:t>
                          </m:r>
                        </m:sub>
                      </m:sSub>
                      <m:r>
                        <a:rPr lang="it-IT" sz="2000" i="1" dirty="0">
                          <a:solidFill>
                            <a:schemeClr val="bg2"/>
                          </a:solidFill>
                          <a:latin typeface="Cambria Math" panose="02040503050406030204" pitchFamily="18" charset="0"/>
                        </a:rPr>
                        <m:t>∗</m:t>
                      </m:r>
                      <m:sSub>
                        <m:sSubPr>
                          <m:ctrlPr>
                            <a:rPr lang="it-IT" sz="2000" i="1">
                              <a:solidFill>
                                <a:schemeClr val="bg2"/>
                              </a:solidFill>
                              <a:latin typeface="Cambria Math" panose="02040503050406030204" pitchFamily="18" charset="0"/>
                            </a:rPr>
                          </m:ctrlPr>
                        </m:sSubPr>
                        <m:e>
                          <m:r>
                            <a:rPr lang="it-IT" sz="2000" b="0" i="1" smtClean="0">
                              <a:solidFill>
                                <a:schemeClr val="bg2"/>
                              </a:solidFill>
                              <a:latin typeface="Cambria Math" panose="02040503050406030204" pitchFamily="18" charset="0"/>
                            </a:rPr>
                            <m:t>𝐸𝑡</m:t>
                          </m:r>
                          <m:r>
                            <a:rPr lang="it-IT" sz="2000" b="0" i="1" smtClean="0">
                              <a:solidFill>
                                <a:schemeClr val="bg2"/>
                              </a:solidFill>
                              <a:latin typeface="Cambria Math" panose="02040503050406030204" pitchFamily="18" charset="0"/>
                            </a:rPr>
                            <m:t>à</m:t>
                          </m:r>
                        </m:e>
                        <m:sub>
                          <m:r>
                            <a:rPr lang="it-IT" sz="2000" b="0" i="1" smtClean="0">
                              <a:solidFill>
                                <a:schemeClr val="bg2"/>
                              </a:solidFill>
                              <a:latin typeface="Cambria Math" panose="02040503050406030204" pitchFamily="18" charset="0"/>
                            </a:rPr>
                            <m:t>40</m:t>
                          </m:r>
                        </m:sub>
                      </m:sSub>
                      <m:r>
                        <a:rPr lang="it-IT" sz="2000" smtClean="0">
                          <a:solidFill>
                            <a:schemeClr val="bg2"/>
                          </a:solidFill>
                          <a:latin typeface="Cambria Math" panose="02040503050406030204" pitchFamily="18" charset="0"/>
                        </a:rPr>
                        <m:t>+</m:t>
                      </m:r>
                      <m:r>
                        <a:rPr lang="it-IT" sz="2000" b="0" i="0" smtClean="0">
                          <a:solidFill>
                            <a:schemeClr val="bg2"/>
                          </a:solidFill>
                          <a:latin typeface="Cambria Math" panose="02040503050406030204" pitchFamily="18" charset="0"/>
                        </a:rPr>
                        <m:t> </m:t>
                      </m:r>
                      <m:sSub>
                        <m:sSubPr>
                          <m:ctrlPr>
                            <a:rPr lang="it-IT" sz="2000" i="1">
                              <a:solidFill>
                                <a:schemeClr val="bg2"/>
                              </a:solidFill>
                              <a:latin typeface="Cambria Math" panose="02040503050406030204" pitchFamily="18" charset="0"/>
                            </a:rPr>
                          </m:ctrlPr>
                        </m:sSubPr>
                        <m:e>
                          <m:r>
                            <a:rPr lang="it-IT" sz="2000" i="1">
                              <a:solidFill>
                                <a:schemeClr val="bg2"/>
                              </a:solidFill>
                              <a:latin typeface="Cambria Math" panose="02040503050406030204" pitchFamily="18" charset="0"/>
                            </a:rPr>
                            <m:t>𝛽</m:t>
                          </m:r>
                        </m:e>
                        <m:sub>
                          <m:r>
                            <a:rPr lang="it-IT" sz="2000" b="0" i="1" smtClean="0">
                              <a:solidFill>
                                <a:schemeClr val="bg2"/>
                              </a:solidFill>
                              <a:latin typeface="Cambria Math" panose="02040503050406030204" pitchFamily="18" charset="0"/>
                            </a:rPr>
                            <m:t>4</m:t>
                          </m:r>
                        </m:sub>
                      </m:sSub>
                      <m:r>
                        <a:rPr lang="it-IT" sz="2000" i="1">
                          <a:solidFill>
                            <a:schemeClr val="bg2"/>
                          </a:solidFill>
                          <a:latin typeface="Cambria Math" panose="02040503050406030204" pitchFamily="18" charset="0"/>
                        </a:rPr>
                        <m:t>∗</m:t>
                      </m:r>
                      <m:sSub>
                        <m:sSubPr>
                          <m:ctrlPr>
                            <a:rPr lang="it-IT" sz="2000" i="1" smtClean="0">
                              <a:solidFill>
                                <a:schemeClr val="bg2"/>
                              </a:solidFill>
                              <a:latin typeface="Cambria Math" panose="02040503050406030204" pitchFamily="18" charset="0"/>
                            </a:rPr>
                          </m:ctrlPr>
                        </m:sSubPr>
                        <m:e>
                          <m:r>
                            <a:rPr lang="it-IT" sz="2000" b="0" i="1" smtClean="0">
                              <a:solidFill>
                                <a:schemeClr val="bg2"/>
                              </a:solidFill>
                              <a:latin typeface="Cambria Math" panose="02040503050406030204" pitchFamily="18" charset="0"/>
                            </a:rPr>
                            <m:t>𝑆𝑡𝑎𝑔𝑖𝑜𝑛𝑒</m:t>
                          </m:r>
                        </m:e>
                        <m:sub>
                          <m:r>
                            <a:rPr lang="it-IT" sz="2000" b="0" i="1" smtClean="0">
                              <a:solidFill>
                                <a:schemeClr val="bg2"/>
                              </a:solidFill>
                              <a:latin typeface="Cambria Math" panose="02040503050406030204" pitchFamily="18" charset="0"/>
                            </a:rPr>
                            <m:t>𝐴𝑢𝑡𝑢𝑛𝑛𝑜</m:t>
                          </m:r>
                        </m:sub>
                      </m:sSub>
                      <m:r>
                        <a:rPr lang="it-IT" sz="2000">
                          <a:solidFill>
                            <a:schemeClr val="bg2"/>
                          </a:solidFill>
                          <a:latin typeface="Cambria Math" panose="02040503050406030204" pitchFamily="18" charset="0"/>
                        </a:rPr>
                        <m:t>+</m:t>
                      </m:r>
                      <m:sSub>
                        <m:sSubPr>
                          <m:ctrlPr>
                            <a:rPr lang="it-IT" sz="2000" i="1">
                              <a:solidFill>
                                <a:schemeClr val="bg2"/>
                              </a:solidFill>
                              <a:latin typeface="Cambria Math" panose="02040503050406030204" pitchFamily="18" charset="0"/>
                            </a:rPr>
                          </m:ctrlPr>
                        </m:sSubPr>
                        <m:e>
                          <m:r>
                            <a:rPr lang="it-IT" sz="2000" i="1">
                              <a:solidFill>
                                <a:schemeClr val="bg2"/>
                              </a:solidFill>
                              <a:latin typeface="Cambria Math" panose="02040503050406030204" pitchFamily="18" charset="0"/>
                            </a:rPr>
                            <m:t>𝛽</m:t>
                          </m:r>
                        </m:e>
                        <m:sub>
                          <m:r>
                            <a:rPr lang="it-IT" sz="2000" b="0" i="1" smtClean="0">
                              <a:solidFill>
                                <a:schemeClr val="bg2"/>
                              </a:solidFill>
                              <a:latin typeface="Cambria Math" panose="02040503050406030204" pitchFamily="18" charset="0"/>
                            </a:rPr>
                            <m:t>5</m:t>
                          </m:r>
                        </m:sub>
                      </m:sSub>
                      <m:r>
                        <a:rPr lang="it-IT" sz="2000" i="1">
                          <a:solidFill>
                            <a:schemeClr val="bg2"/>
                          </a:solidFill>
                          <a:latin typeface="Cambria Math" panose="02040503050406030204" pitchFamily="18" charset="0"/>
                        </a:rPr>
                        <m:t>∗</m:t>
                      </m:r>
                      <m:r>
                        <a:rPr lang="it-IT" sz="2000" b="0" i="1" smtClean="0">
                          <a:solidFill>
                            <a:schemeClr val="bg2"/>
                          </a:solidFill>
                          <a:latin typeface="Cambria Math" panose="02040503050406030204" pitchFamily="18" charset="0"/>
                        </a:rPr>
                        <m:t> </m:t>
                      </m:r>
                      <m:sSub>
                        <m:sSubPr>
                          <m:ctrlPr>
                            <a:rPr lang="it-IT" sz="2000" i="1">
                              <a:solidFill>
                                <a:schemeClr val="bg2"/>
                              </a:solidFill>
                              <a:latin typeface="Cambria Math" panose="02040503050406030204" pitchFamily="18" charset="0"/>
                            </a:rPr>
                          </m:ctrlPr>
                        </m:sSubPr>
                        <m:e>
                          <m:r>
                            <a:rPr lang="it-IT" sz="2000" i="1">
                              <a:solidFill>
                                <a:schemeClr val="bg2"/>
                              </a:solidFill>
                              <a:latin typeface="Cambria Math" panose="02040503050406030204" pitchFamily="18" charset="0"/>
                            </a:rPr>
                            <m:t>𝑆𝑡𝑎𝑔𝑖𝑜𝑛𝑒</m:t>
                          </m:r>
                        </m:e>
                        <m:sub>
                          <m:r>
                            <a:rPr lang="it-IT" sz="2000" b="0" i="1" smtClean="0">
                              <a:solidFill>
                                <a:schemeClr val="bg2"/>
                              </a:solidFill>
                              <a:latin typeface="Cambria Math" panose="02040503050406030204" pitchFamily="18" charset="0"/>
                            </a:rPr>
                            <m:t>𝐸𝑠𝑡𝑎𝑡𝑒</m:t>
                          </m:r>
                        </m:sub>
                      </m:sSub>
                      <m:r>
                        <a:rPr lang="it-IT" sz="2000">
                          <a:solidFill>
                            <a:schemeClr val="bg2"/>
                          </a:solidFill>
                          <a:latin typeface="Cambria Math" panose="02040503050406030204" pitchFamily="18" charset="0"/>
                        </a:rPr>
                        <m:t>+</m:t>
                      </m:r>
                      <m:sSub>
                        <m:sSubPr>
                          <m:ctrlPr>
                            <a:rPr lang="it-IT" sz="2000" i="1">
                              <a:solidFill>
                                <a:schemeClr val="bg2"/>
                              </a:solidFill>
                              <a:latin typeface="Cambria Math" panose="02040503050406030204" pitchFamily="18" charset="0"/>
                            </a:rPr>
                          </m:ctrlPr>
                        </m:sSubPr>
                        <m:e>
                          <m:r>
                            <a:rPr lang="it-IT" sz="2000" i="1">
                              <a:solidFill>
                                <a:schemeClr val="bg2"/>
                              </a:solidFill>
                              <a:latin typeface="Cambria Math" panose="02040503050406030204" pitchFamily="18" charset="0"/>
                            </a:rPr>
                            <m:t>𝛽</m:t>
                          </m:r>
                        </m:e>
                        <m:sub>
                          <m:r>
                            <a:rPr lang="it-IT" sz="2000" b="0" i="1" smtClean="0">
                              <a:solidFill>
                                <a:schemeClr val="bg2"/>
                              </a:solidFill>
                              <a:latin typeface="Cambria Math" panose="02040503050406030204" pitchFamily="18" charset="0"/>
                            </a:rPr>
                            <m:t>6</m:t>
                          </m:r>
                        </m:sub>
                      </m:sSub>
                      <m:r>
                        <a:rPr lang="it-IT" sz="2000" i="1">
                          <a:solidFill>
                            <a:schemeClr val="bg2"/>
                          </a:solidFill>
                          <a:latin typeface="Cambria Math" panose="02040503050406030204" pitchFamily="18" charset="0"/>
                        </a:rPr>
                        <m:t>∗</m:t>
                      </m:r>
                      <m:sSub>
                        <m:sSubPr>
                          <m:ctrlPr>
                            <a:rPr lang="it-IT" sz="2000" i="1">
                              <a:solidFill>
                                <a:schemeClr val="bg2"/>
                              </a:solidFill>
                              <a:latin typeface="Cambria Math" panose="02040503050406030204" pitchFamily="18" charset="0"/>
                            </a:rPr>
                          </m:ctrlPr>
                        </m:sSubPr>
                        <m:e>
                          <m:r>
                            <a:rPr lang="it-IT" sz="2000" i="1">
                              <a:solidFill>
                                <a:schemeClr val="bg2"/>
                              </a:solidFill>
                              <a:latin typeface="Cambria Math" panose="02040503050406030204" pitchFamily="18" charset="0"/>
                            </a:rPr>
                            <m:t>𝑆𝑡𝑎𝑔𝑖𝑜𝑛𝑒</m:t>
                          </m:r>
                        </m:e>
                        <m:sub>
                          <m:r>
                            <a:rPr lang="it-IT" sz="2000" b="0" i="1" smtClean="0">
                              <a:solidFill>
                                <a:schemeClr val="bg2"/>
                              </a:solidFill>
                              <a:latin typeface="Cambria Math" panose="02040503050406030204" pitchFamily="18" charset="0"/>
                            </a:rPr>
                            <m:t>𝑃𝑟𝑖𝑚𝑎𝑣𝑒𝑟𝑎</m:t>
                          </m:r>
                        </m:sub>
                      </m:sSub>
                      <m:r>
                        <a:rPr lang="it-IT" sz="2000" b="0" i="1" smtClean="0">
                          <a:solidFill>
                            <a:schemeClr val="bg2"/>
                          </a:solidFill>
                          <a:latin typeface="Cambria Math" panose="02040503050406030204" pitchFamily="18" charset="0"/>
                        </a:rPr>
                        <m:t>+ </m:t>
                      </m:r>
                      <m:sSub>
                        <m:sSubPr>
                          <m:ctrlPr>
                            <a:rPr lang="it-IT" sz="2000" i="1">
                              <a:solidFill>
                                <a:schemeClr val="bg2"/>
                              </a:solidFill>
                              <a:latin typeface="Cambria Math" panose="02040503050406030204" pitchFamily="18" charset="0"/>
                            </a:rPr>
                          </m:ctrlPr>
                        </m:sSubPr>
                        <m:e>
                          <m:r>
                            <a:rPr lang="it-IT" sz="2000" i="1">
                              <a:solidFill>
                                <a:schemeClr val="bg2"/>
                              </a:solidFill>
                              <a:latin typeface="Cambria Math" panose="02040503050406030204" pitchFamily="18" charset="0"/>
                            </a:rPr>
                            <m:t>𝛽</m:t>
                          </m:r>
                        </m:e>
                        <m:sub>
                          <m:r>
                            <a:rPr lang="it-IT" sz="2000" b="0" i="1" smtClean="0">
                              <a:solidFill>
                                <a:schemeClr val="bg2"/>
                              </a:solidFill>
                              <a:latin typeface="Cambria Math" panose="02040503050406030204" pitchFamily="18" charset="0"/>
                            </a:rPr>
                            <m:t>7</m:t>
                          </m:r>
                        </m:sub>
                      </m:sSub>
                      <m:r>
                        <a:rPr lang="it-IT" sz="2000" i="1">
                          <a:solidFill>
                            <a:schemeClr val="bg2"/>
                          </a:solidFill>
                          <a:latin typeface="Cambria Math" panose="02040503050406030204" pitchFamily="18" charset="0"/>
                        </a:rPr>
                        <m:t>∗</m:t>
                      </m:r>
                      <m:sSub>
                        <m:sSubPr>
                          <m:ctrlPr>
                            <a:rPr lang="it-IT" sz="2000" i="1" smtClean="0">
                              <a:solidFill>
                                <a:schemeClr val="bg2"/>
                              </a:solidFill>
                              <a:latin typeface="Cambria Math" panose="02040503050406030204" pitchFamily="18" charset="0"/>
                            </a:rPr>
                          </m:ctrlPr>
                        </m:sSubPr>
                        <m:e>
                          <m:r>
                            <a:rPr lang="it-IT" sz="2000" b="0" i="1" smtClean="0">
                              <a:solidFill>
                                <a:schemeClr val="bg2"/>
                              </a:solidFill>
                              <a:latin typeface="Cambria Math" panose="02040503050406030204" pitchFamily="18" charset="0"/>
                            </a:rPr>
                            <m:t>𝐴𝑛𝑛𝑜</m:t>
                          </m:r>
                        </m:e>
                        <m:sub>
                          <m:r>
                            <a:rPr lang="it-IT" sz="2000" i="1">
                              <a:solidFill>
                                <a:schemeClr val="bg2"/>
                              </a:solidFill>
                              <a:latin typeface="Cambria Math" panose="02040503050406030204" pitchFamily="18" charset="0"/>
                            </a:rPr>
                            <m:t>2</m:t>
                          </m:r>
                          <m:r>
                            <a:rPr lang="it-IT" sz="2000" b="0" i="1" smtClean="0">
                              <a:solidFill>
                                <a:schemeClr val="bg2"/>
                              </a:solidFill>
                              <a:latin typeface="Cambria Math" panose="02040503050406030204" pitchFamily="18" charset="0"/>
                            </a:rPr>
                            <m:t>006</m:t>
                          </m:r>
                        </m:sub>
                      </m:sSub>
                      <m:r>
                        <a:rPr lang="it-IT" sz="2000" b="0" i="1" smtClean="0">
                          <a:solidFill>
                            <a:schemeClr val="bg2"/>
                          </a:solidFill>
                          <a:latin typeface="Cambria Math" panose="02040503050406030204" pitchFamily="18" charset="0"/>
                        </a:rPr>
                        <m:t>+</m:t>
                      </m:r>
                      <m:sSub>
                        <m:sSubPr>
                          <m:ctrlPr>
                            <a:rPr lang="it-IT" sz="2000" i="1">
                              <a:solidFill>
                                <a:schemeClr val="bg2"/>
                              </a:solidFill>
                              <a:latin typeface="Cambria Math" panose="02040503050406030204" pitchFamily="18" charset="0"/>
                            </a:rPr>
                          </m:ctrlPr>
                        </m:sSubPr>
                        <m:e>
                          <m:r>
                            <a:rPr lang="it-IT" sz="2000" i="1">
                              <a:solidFill>
                                <a:schemeClr val="bg2"/>
                              </a:solidFill>
                              <a:latin typeface="Cambria Math" panose="02040503050406030204" pitchFamily="18" charset="0"/>
                            </a:rPr>
                            <m:t>𝛽</m:t>
                          </m:r>
                        </m:e>
                        <m:sub>
                          <m:r>
                            <a:rPr lang="it-IT" sz="2000" b="0" i="1" smtClean="0">
                              <a:solidFill>
                                <a:schemeClr val="bg2"/>
                              </a:solidFill>
                              <a:latin typeface="Cambria Math" panose="02040503050406030204" pitchFamily="18" charset="0"/>
                            </a:rPr>
                            <m:t>8</m:t>
                          </m:r>
                        </m:sub>
                      </m:sSub>
                      <m:r>
                        <a:rPr lang="it-IT" sz="2000" i="1">
                          <a:solidFill>
                            <a:schemeClr val="bg2"/>
                          </a:solidFill>
                          <a:latin typeface="Cambria Math" panose="02040503050406030204" pitchFamily="18" charset="0"/>
                        </a:rPr>
                        <m:t>∗</m:t>
                      </m:r>
                      <m:sSub>
                        <m:sSubPr>
                          <m:ctrlPr>
                            <a:rPr lang="it-IT" sz="2000" i="1">
                              <a:solidFill>
                                <a:schemeClr val="bg2"/>
                              </a:solidFill>
                              <a:latin typeface="Cambria Math" panose="02040503050406030204" pitchFamily="18" charset="0"/>
                            </a:rPr>
                          </m:ctrlPr>
                        </m:sSubPr>
                        <m:e>
                          <m:r>
                            <a:rPr lang="it-IT" sz="2000" b="0" i="1" smtClean="0">
                              <a:solidFill>
                                <a:schemeClr val="bg2"/>
                              </a:solidFill>
                              <a:latin typeface="Cambria Math" panose="02040503050406030204" pitchFamily="18" charset="0"/>
                            </a:rPr>
                            <m:t>𝐴𝑛𝑛𝑜</m:t>
                          </m:r>
                        </m:e>
                        <m:sub>
                          <m:r>
                            <a:rPr lang="it-IT" sz="2000" i="1">
                              <a:solidFill>
                                <a:schemeClr val="bg2"/>
                              </a:solidFill>
                              <a:latin typeface="Cambria Math" panose="02040503050406030204" pitchFamily="18" charset="0"/>
                            </a:rPr>
                            <m:t>2</m:t>
                          </m:r>
                          <m:r>
                            <a:rPr lang="it-IT" sz="2000" b="0" i="1" smtClean="0">
                              <a:solidFill>
                                <a:schemeClr val="bg2"/>
                              </a:solidFill>
                              <a:latin typeface="Cambria Math" panose="02040503050406030204" pitchFamily="18" charset="0"/>
                            </a:rPr>
                            <m:t>007</m:t>
                          </m:r>
                        </m:sub>
                      </m:sSub>
                      <m:r>
                        <a:rPr lang="it-IT" sz="2000" b="0" i="1" smtClean="0">
                          <a:solidFill>
                            <a:schemeClr val="bg2"/>
                          </a:solidFill>
                          <a:latin typeface="Cambria Math" panose="02040503050406030204" pitchFamily="18" charset="0"/>
                        </a:rPr>
                        <m:t> +</m:t>
                      </m:r>
                      <m:sSub>
                        <m:sSubPr>
                          <m:ctrlPr>
                            <a:rPr lang="it-IT" sz="2000" i="1">
                              <a:solidFill>
                                <a:schemeClr val="bg2"/>
                              </a:solidFill>
                              <a:latin typeface="Cambria Math" panose="02040503050406030204" pitchFamily="18" charset="0"/>
                            </a:rPr>
                          </m:ctrlPr>
                        </m:sSubPr>
                        <m:e>
                          <m:r>
                            <a:rPr lang="it-IT" sz="2000" i="1">
                              <a:solidFill>
                                <a:schemeClr val="bg2"/>
                              </a:solidFill>
                              <a:latin typeface="Cambria Math" panose="02040503050406030204" pitchFamily="18" charset="0"/>
                            </a:rPr>
                            <m:t>𝛽</m:t>
                          </m:r>
                        </m:e>
                        <m:sub>
                          <m:r>
                            <a:rPr lang="it-IT" sz="2000" b="0" i="1" smtClean="0">
                              <a:solidFill>
                                <a:schemeClr val="bg2"/>
                              </a:solidFill>
                              <a:latin typeface="Cambria Math" panose="02040503050406030204" pitchFamily="18" charset="0"/>
                            </a:rPr>
                            <m:t>9</m:t>
                          </m:r>
                        </m:sub>
                      </m:sSub>
                      <m:r>
                        <a:rPr lang="it-IT" sz="2000" i="1">
                          <a:solidFill>
                            <a:schemeClr val="bg2"/>
                          </a:solidFill>
                          <a:latin typeface="Cambria Math" panose="02040503050406030204" pitchFamily="18" charset="0"/>
                        </a:rPr>
                        <m:t>∗</m:t>
                      </m:r>
                      <m:sSub>
                        <m:sSubPr>
                          <m:ctrlPr>
                            <a:rPr lang="it-IT" sz="2000" i="1">
                              <a:solidFill>
                                <a:schemeClr val="bg2"/>
                              </a:solidFill>
                              <a:latin typeface="Cambria Math" panose="02040503050406030204" pitchFamily="18" charset="0"/>
                            </a:rPr>
                          </m:ctrlPr>
                        </m:sSubPr>
                        <m:e>
                          <m:r>
                            <a:rPr lang="it-IT" sz="2000" i="1">
                              <a:solidFill>
                                <a:schemeClr val="bg2"/>
                              </a:solidFill>
                              <a:latin typeface="Cambria Math" panose="02040503050406030204" pitchFamily="18" charset="0"/>
                            </a:rPr>
                            <m:t>𝐴𝑛𝑛𝑜</m:t>
                          </m:r>
                        </m:e>
                        <m:sub>
                          <m:r>
                            <a:rPr lang="it-IT" sz="2000" i="1">
                              <a:solidFill>
                                <a:schemeClr val="bg2"/>
                              </a:solidFill>
                              <a:latin typeface="Cambria Math" panose="02040503050406030204" pitchFamily="18" charset="0"/>
                            </a:rPr>
                            <m:t>200</m:t>
                          </m:r>
                          <m:r>
                            <a:rPr lang="it-IT" sz="2000" b="0" i="1" smtClean="0">
                              <a:solidFill>
                                <a:schemeClr val="bg2"/>
                              </a:solidFill>
                              <a:latin typeface="Cambria Math" panose="02040503050406030204" pitchFamily="18" charset="0"/>
                            </a:rPr>
                            <m:t>6</m:t>
                          </m:r>
                        </m:sub>
                      </m:sSub>
                      <m:r>
                        <a:rPr lang="it-IT" sz="2000" b="0" i="1" smtClean="0">
                          <a:solidFill>
                            <a:schemeClr val="bg2"/>
                          </a:solidFill>
                          <a:latin typeface="Cambria Math" panose="02040503050406030204" pitchFamily="18" charset="0"/>
                        </a:rPr>
                        <m:t>∗</m:t>
                      </m:r>
                      <m:r>
                        <a:rPr lang="it-IT" sz="2000" i="1">
                          <a:solidFill>
                            <a:schemeClr val="bg2"/>
                          </a:solidFill>
                          <a:latin typeface="Cambria Math" panose="02040503050406030204" pitchFamily="18" charset="0"/>
                        </a:rPr>
                        <m:t>𝐿𝑜𝑔</m:t>
                      </m:r>
                      <m:d>
                        <m:dPr>
                          <m:ctrlPr>
                            <a:rPr lang="it-IT" sz="2000" i="1">
                              <a:solidFill>
                                <a:schemeClr val="bg2"/>
                              </a:solidFill>
                              <a:latin typeface="Cambria Math" panose="02040503050406030204" pitchFamily="18" charset="0"/>
                            </a:rPr>
                          </m:ctrlPr>
                        </m:dPr>
                        <m:e>
                          <m:sSub>
                            <m:sSubPr>
                              <m:ctrlPr>
                                <a:rPr lang="it-IT" sz="2000" i="1">
                                  <a:solidFill>
                                    <a:schemeClr val="bg2"/>
                                  </a:solidFill>
                                  <a:latin typeface="Cambria Math" panose="02040503050406030204" pitchFamily="18" charset="0"/>
                                </a:rPr>
                              </m:ctrlPr>
                            </m:sSubPr>
                            <m:e>
                              <m:r>
                                <a:rPr lang="it-IT" sz="2000" i="1">
                                  <a:solidFill>
                                    <a:schemeClr val="bg2"/>
                                  </a:solidFill>
                                  <a:latin typeface="Cambria Math" panose="02040503050406030204" pitchFamily="18" charset="0"/>
                                </a:rPr>
                                <m:t>𝑃𝑆𝐴</m:t>
                              </m:r>
                            </m:e>
                            <m:sub>
                              <m:r>
                                <a:rPr lang="it-IT" sz="2000" i="1">
                                  <a:solidFill>
                                    <a:schemeClr val="bg2"/>
                                  </a:solidFill>
                                  <a:latin typeface="Cambria Math" panose="02040503050406030204" pitchFamily="18" charset="0"/>
                                </a:rPr>
                                <m:t>1</m:t>
                              </m:r>
                            </m:sub>
                          </m:sSub>
                        </m:e>
                      </m:d>
                      <m:r>
                        <a:rPr lang="it-IT" sz="2000" i="1">
                          <a:solidFill>
                            <a:schemeClr val="bg2"/>
                          </a:solidFill>
                          <a:latin typeface="Cambria Math" panose="02040503050406030204" pitchFamily="18" charset="0"/>
                        </a:rPr>
                        <m:t>+</m:t>
                      </m:r>
                      <m:r>
                        <a:rPr lang="it-IT" sz="2000" b="0" i="1" smtClean="0">
                          <a:solidFill>
                            <a:schemeClr val="bg2"/>
                          </a:solidFill>
                          <a:latin typeface="Cambria Math" panose="02040503050406030204" pitchFamily="18" charset="0"/>
                        </a:rPr>
                        <m:t> </m:t>
                      </m:r>
                      <m:sSub>
                        <m:sSubPr>
                          <m:ctrlPr>
                            <a:rPr lang="it-IT" sz="2000" i="1">
                              <a:solidFill>
                                <a:schemeClr val="bg2"/>
                              </a:solidFill>
                              <a:latin typeface="Cambria Math" panose="02040503050406030204" pitchFamily="18" charset="0"/>
                            </a:rPr>
                          </m:ctrlPr>
                        </m:sSubPr>
                        <m:e>
                          <m:r>
                            <a:rPr lang="it-IT" sz="2000" i="1">
                              <a:solidFill>
                                <a:schemeClr val="bg2"/>
                              </a:solidFill>
                              <a:latin typeface="Cambria Math" panose="02040503050406030204" pitchFamily="18" charset="0"/>
                            </a:rPr>
                            <m:t>𝛽</m:t>
                          </m:r>
                        </m:e>
                        <m:sub>
                          <m:r>
                            <a:rPr lang="it-IT" sz="2000" b="0" i="1" smtClean="0">
                              <a:solidFill>
                                <a:schemeClr val="bg2"/>
                              </a:solidFill>
                              <a:latin typeface="Cambria Math" panose="02040503050406030204" pitchFamily="18" charset="0"/>
                            </a:rPr>
                            <m:t>10</m:t>
                          </m:r>
                        </m:sub>
                      </m:sSub>
                      <m:r>
                        <a:rPr lang="it-IT" sz="2000" i="1">
                          <a:solidFill>
                            <a:schemeClr val="bg2"/>
                          </a:solidFill>
                          <a:latin typeface="Cambria Math" panose="02040503050406030204" pitchFamily="18" charset="0"/>
                        </a:rPr>
                        <m:t>∗</m:t>
                      </m:r>
                      <m:sSub>
                        <m:sSubPr>
                          <m:ctrlPr>
                            <a:rPr lang="it-IT" sz="2000" i="1">
                              <a:solidFill>
                                <a:schemeClr val="bg2"/>
                              </a:solidFill>
                              <a:latin typeface="Cambria Math" panose="02040503050406030204" pitchFamily="18" charset="0"/>
                            </a:rPr>
                          </m:ctrlPr>
                        </m:sSubPr>
                        <m:e>
                          <m:r>
                            <a:rPr lang="it-IT" sz="2000" i="1">
                              <a:solidFill>
                                <a:schemeClr val="bg2"/>
                              </a:solidFill>
                              <a:latin typeface="Cambria Math" panose="02040503050406030204" pitchFamily="18" charset="0"/>
                            </a:rPr>
                            <m:t>𝐴𝑛𝑛𝑜</m:t>
                          </m:r>
                        </m:e>
                        <m:sub>
                          <m:r>
                            <a:rPr lang="it-IT" sz="2000" i="1">
                              <a:solidFill>
                                <a:schemeClr val="bg2"/>
                              </a:solidFill>
                              <a:latin typeface="Cambria Math" panose="02040503050406030204" pitchFamily="18" charset="0"/>
                            </a:rPr>
                            <m:t>2007</m:t>
                          </m:r>
                        </m:sub>
                      </m:sSub>
                      <m:r>
                        <a:rPr lang="it-IT" sz="2000" i="1">
                          <a:solidFill>
                            <a:schemeClr val="bg2"/>
                          </a:solidFill>
                          <a:latin typeface="Cambria Math" panose="02040503050406030204" pitchFamily="18" charset="0"/>
                        </a:rPr>
                        <m:t>∗</m:t>
                      </m:r>
                      <m:r>
                        <a:rPr lang="it-IT" sz="2000" i="1">
                          <a:solidFill>
                            <a:schemeClr val="bg2"/>
                          </a:solidFill>
                          <a:latin typeface="Cambria Math" panose="02040503050406030204" pitchFamily="18" charset="0"/>
                        </a:rPr>
                        <m:t>𝐿𝑜𝑔</m:t>
                      </m:r>
                      <m:d>
                        <m:dPr>
                          <m:ctrlPr>
                            <a:rPr lang="it-IT" sz="2000" i="1">
                              <a:solidFill>
                                <a:schemeClr val="bg2"/>
                              </a:solidFill>
                              <a:latin typeface="Cambria Math" panose="02040503050406030204" pitchFamily="18" charset="0"/>
                            </a:rPr>
                          </m:ctrlPr>
                        </m:dPr>
                        <m:e>
                          <m:sSub>
                            <m:sSubPr>
                              <m:ctrlPr>
                                <a:rPr lang="it-IT" sz="2000" i="1">
                                  <a:solidFill>
                                    <a:schemeClr val="bg2"/>
                                  </a:solidFill>
                                  <a:latin typeface="Cambria Math" panose="02040503050406030204" pitchFamily="18" charset="0"/>
                                </a:rPr>
                              </m:ctrlPr>
                            </m:sSubPr>
                            <m:e>
                              <m:r>
                                <a:rPr lang="it-IT" sz="2000" i="1">
                                  <a:solidFill>
                                    <a:schemeClr val="bg2"/>
                                  </a:solidFill>
                                  <a:latin typeface="Cambria Math" panose="02040503050406030204" pitchFamily="18" charset="0"/>
                                </a:rPr>
                                <m:t>𝑃𝑆𝐴</m:t>
                              </m:r>
                            </m:e>
                            <m:sub>
                              <m:r>
                                <a:rPr lang="it-IT" sz="2000" i="1">
                                  <a:solidFill>
                                    <a:schemeClr val="bg2"/>
                                  </a:solidFill>
                                  <a:latin typeface="Cambria Math" panose="02040503050406030204" pitchFamily="18" charset="0"/>
                                </a:rPr>
                                <m:t>1</m:t>
                              </m:r>
                            </m:sub>
                          </m:sSub>
                        </m:e>
                      </m:d>
                      <m:r>
                        <a:rPr lang="it-IT" sz="2000" b="0" i="1" smtClean="0">
                          <a:solidFill>
                            <a:schemeClr val="bg2"/>
                          </a:solidFill>
                          <a:latin typeface="Cambria Math" panose="02040503050406030204" pitchFamily="18" charset="0"/>
                        </a:rPr>
                        <m:t>.</m:t>
                      </m:r>
                    </m:oMath>
                  </m:oMathPara>
                </a14:m>
                <a:endParaRPr lang="it-IT" sz="2000" dirty="0">
                  <a:solidFill>
                    <a:schemeClr val="bg2"/>
                  </a:solidFill>
                </a:endParaRPr>
              </a:p>
            </p:txBody>
          </p:sp>
        </mc:Choice>
        <mc:Fallback xmlns="">
          <p:sp>
            <p:nvSpPr>
              <p:cNvPr id="6" name="CasellaDiTesto 5">
                <a:extLst>
                  <a:ext uri="{FF2B5EF4-FFF2-40B4-BE49-F238E27FC236}">
                    <a16:creationId xmlns:a16="http://schemas.microsoft.com/office/drawing/2014/main" id="{49761EFC-DFC2-9D36-05C1-AC51978591E9}"/>
                  </a:ext>
                </a:extLst>
              </p:cNvPr>
              <p:cNvSpPr txBox="1">
                <a:spLocks noRot="1" noChangeAspect="1" noMove="1" noResize="1" noEditPoints="1" noAdjustHandles="1" noChangeArrowheads="1" noChangeShapeType="1" noTextEdit="1"/>
              </p:cNvSpPr>
              <p:nvPr/>
            </p:nvSpPr>
            <p:spPr>
              <a:xfrm>
                <a:off x="609595" y="2973385"/>
                <a:ext cx="10972800" cy="910506"/>
              </a:xfrm>
              <a:prstGeom prst="rect">
                <a:avLst/>
              </a:prstGeom>
              <a:blipFill>
                <a:blip r:embed="rId2"/>
                <a:stretch>
                  <a:fillRect b="-6040"/>
                </a:stretch>
              </a:blipFill>
            </p:spPr>
            <p:txBody>
              <a:bodyPr/>
              <a:lstStyle/>
              <a:p>
                <a:r>
                  <a:rPr lang="it-IT">
                    <a:noFill/>
                  </a:rPr>
                  <a:t> </a:t>
                </a:r>
              </a:p>
            </p:txBody>
          </p:sp>
        </mc:Fallback>
      </mc:AlternateContent>
      <p:pic>
        <p:nvPicPr>
          <p:cNvPr id="8" name="Immagine 7">
            <a:extLst>
              <a:ext uri="{FF2B5EF4-FFF2-40B4-BE49-F238E27FC236}">
                <a16:creationId xmlns:a16="http://schemas.microsoft.com/office/drawing/2014/main" id="{593203D4-88F2-A8DA-FAC2-633AC6EF062F}"/>
              </a:ext>
            </a:extLst>
          </p:cNvPr>
          <p:cNvPicPr>
            <a:picLocks noChangeAspect="1"/>
          </p:cNvPicPr>
          <p:nvPr/>
        </p:nvPicPr>
        <p:blipFill rotWithShape="1">
          <a:blip r:embed="rId3">
            <a:extLst>
              <a:ext uri="{28A0092B-C50C-407E-A947-70E740481C1C}">
                <a14:useLocalDpi xmlns:a14="http://schemas.microsoft.com/office/drawing/2010/main" val="0"/>
              </a:ext>
            </a:extLst>
          </a:blip>
          <a:srcRect b="-210"/>
          <a:stretch/>
        </p:blipFill>
        <p:spPr>
          <a:xfrm>
            <a:off x="7302955" y="3982526"/>
            <a:ext cx="3309629" cy="2653509"/>
          </a:xfrm>
          <a:prstGeom prst="rect">
            <a:avLst/>
          </a:prstGeom>
        </p:spPr>
      </p:pic>
      <p:pic>
        <p:nvPicPr>
          <p:cNvPr id="10" name="Immagine 9" descr="Immagine che contiene tavolo&#10;&#10;Descrizione generata automaticamente">
            <a:extLst>
              <a:ext uri="{FF2B5EF4-FFF2-40B4-BE49-F238E27FC236}">
                <a16:creationId xmlns:a16="http://schemas.microsoft.com/office/drawing/2014/main" id="{0CFDC085-8F49-1791-089E-D3D6C6CE26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79416" y="4174291"/>
            <a:ext cx="3309627" cy="2409071"/>
          </a:xfrm>
          <a:prstGeom prst="rect">
            <a:avLst/>
          </a:prstGeom>
        </p:spPr>
      </p:pic>
    </p:spTree>
    <p:extLst>
      <p:ext uri="{BB962C8B-B14F-4D97-AF65-F5344CB8AC3E}">
        <p14:creationId xmlns:p14="http://schemas.microsoft.com/office/powerpoint/2010/main" val="2409278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2DE4BC5F-5275-B7F9-512F-F735C68CB17F}"/>
              </a:ext>
            </a:extLst>
          </p:cNvPr>
          <p:cNvSpPr>
            <a:spLocks noGrp="1"/>
          </p:cNvSpPr>
          <p:nvPr>
            <p:ph sz="half" idx="1"/>
          </p:nvPr>
        </p:nvSpPr>
        <p:spPr>
          <a:xfrm>
            <a:off x="609596" y="1403349"/>
            <a:ext cx="10972799" cy="646331"/>
          </a:xfrm>
        </p:spPr>
        <p:txBody>
          <a:bodyPr>
            <a:normAutofit fontScale="77500" lnSpcReduction="20000"/>
          </a:bodyPr>
          <a:lstStyle/>
          <a:p>
            <a:pPr marL="137160" indent="0">
              <a:buNone/>
            </a:pPr>
            <a:r>
              <a:rPr lang="it-IT" dirty="0">
                <a:solidFill>
                  <a:schemeClr val="bg2"/>
                </a:solidFill>
              </a:rPr>
              <a:t>Al fine di fornire un significato statistico alle variabili trattate si riportano le stime dei coefficienti di regressione del modello ritenuto ottimale con la rispettiva con trasformazione esponenziale.</a:t>
            </a:r>
          </a:p>
        </p:txBody>
      </p:sp>
      <p:sp>
        <p:nvSpPr>
          <p:cNvPr id="4" name="Titolo 3">
            <a:extLst>
              <a:ext uri="{FF2B5EF4-FFF2-40B4-BE49-F238E27FC236}">
                <a16:creationId xmlns:a16="http://schemas.microsoft.com/office/drawing/2014/main" id="{BA4CA3FF-CF9A-8B04-5B5F-92D781AD5C5D}"/>
              </a:ext>
            </a:extLst>
          </p:cNvPr>
          <p:cNvSpPr>
            <a:spLocks noGrp="1"/>
          </p:cNvSpPr>
          <p:nvPr>
            <p:ph type="title"/>
          </p:nvPr>
        </p:nvSpPr>
        <p:spPr/>
        <p:txBody>
          <a:bodyPr/>
          <a:lstStyle/>
          <a:p>
            <a:r>
              <a:rPr lang="it-IT" dirty="0">
                <a:solidFill>
                  <a:schemeClr val="accent1"/>
                </a:solidFill>
                <a:effectLst/>
              </a:rPr>
              <a:t>ANALISI DEI COEFFICIENTI</a:t>
            </a:r>
          </a:p>
        </p:txBody>
      </p:sp>
      <p:pic>
        <p:nvPicPr>
          <p:cNvPr id="8" name="Immagine 7" descr="Immagine che contiene tavolo&#10;&#10;Descrizione generata automaticamente">
            <a:extLst>
              <a:ext uri="{FF2B5EF4-FFF2-40B4-BE49-F238E27FC236}">
                <a16:creationId xmlns:a16="http://schemas.microsoft.com/office/drawing/2014/main" id="{34D390EC-ED81-F738-6415-FEFCECBC20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0940" y="2339002"/>
            <a:ext cx="5230113" cy="2826326"/>
          </a:xfrm>
          <a:prstGeom prst="rect">
            <a:avLst/>
          </a:prstGeom>
        </p:spPr>
      </p:pic>
      <p:sp>
        <p:nvSpPr>
          <p:cNvPr id="9" name="CasellaDiTesto 8">
            <a:extLst>
              <a:ext uri="{FF2B5EF4-FFF2-40B4-BE49-F238E27FC236}">
                <a16:creationId xmlns:a16="http://schemas.microsoft.com/office/drawing/2014/main" id="{C37A4750-3A13-E12C-1C6F-66AE84799AA9}"/>
              </a:ext>
            </a:extLst>
          </p:cNvPr>
          <p:cNvSpPr txBox="1"/>
          <p:nvPr/>
        </p:nvSpPr>
        <p:spPr>
          <a:xfrm>
            <a:off x="786232" y="5449888"/>
            <a:ext cx="10619531" cy="923330"/>
          </a:xfrm>
          <a:prstGeom prst="rect">
            <a:avLst/>
          </a:prstGeom>
          <a:noFill/>
        </p:spPr>
        <p:txBody>
          <a:bodyPr wrap="square" rtlCol="0">
            <a:spAutoFit/>
          </a:bodyPr>
          <a:lstStyle/>
          <a:p>
            <a:r>
              <a:rPr lang="it-IT" dirty="0">
                <a:solidFill>
                  <a:schemeClr val="bg2"/>
                </a:solidFill>
              </a:rPr>
              <a:t>Poiché il coefficiente relativo al trattamento risulta negativo si deduce che la nuova cura sembra maggiormente efficace rispetto alla precedente mentre il coefficiente relativo all’età scalata mostra come l’aumento di un anno di età comporti </a:t>
            </a:r>
            <a:r>
              <a:rPr lang="it-IT">
                <a:solidFill>
                  <a:schemeClr val="bg2"/>
                </a:solidFill>
              </a:rPr>
              <a:t>in mediana </a:t>
            </a:r>
            <a:r>
              <a:rPr lang="it-IT" dirty="0">
                <a:solidFill>
                  <a:schemeClr val="bg2"/>
                </a:solidFill>
              </a:rPr>
              <a:t>un aumento dell’antigene prostatico specifico dell’1% a parità delle altre </a:t>
            </a:r>
            <a:r>
              <a:rPr lang="it-IT" dirty="0" err="1">
                <a:solidFill>
                  <a:schemeClr val="bg2"/>
                </a:solidFill>
              </a:rPr>
              <a:t>covariate</a:t>
            </a:r>
            <a:r>
              <a:rPr lang="it-IT" dirty="0">
                <a:solidFill>
                  <a:schemeClr val="bg2"/>
                </a:solidFill>
              </a:rPr>
              <a:t>.</a:t>
            </a:r>
          </a:p>
        </p:txBody>
      </p:sp>
    </p:spTree>
    <p:extLst>
      <p:ext uri="{BB962C8B-B14F-4D97-AF65-F5344CB8AC3E}">
        <p14:creationId xmlns:p14="http://schemas.microsoft.com/office/powerpoint/2010/main" val="581306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EF35C2FA-B910-02DB-054F-EA53D7D15E31}"/>
              </a:ext>
            </a:extLst>
          </p:cNvPr>
          <p:cNvSpPr>
            <a:spLocks noGrp="1"/>
          </p:cNvSpPr>
          <p:nvPr>
            <p:ph sz="half" idx="1"/>
          </p:nvPr>
        </p:nvSpPr>
        <p:spPr>
          <a:xfrm>
            <a:off x="609600" y="1417638"/>
            <a:ext cx="11120582" cy="1076180"/>
          </a:xfrm>
        </p:spPr>
        <p:txBody>
          <a:bodyPr>
            <a:normAutofit/>
          </a:bodyPr>
          <a:lstStyle/>
          <a:p>
            <a:pPr marL="137160" indent="0">
              <a:buNone/>
            </a:pPr>
            <a:r>
              <a:rPr lang="it-IT" sz="2000" dirty="0">
                <a:solidFill>
                  <a:schemeClr val="bg2"/>
                </a:solidFill>
              </a:rPr>
              <a:t>Al fine di quantificare l’effetto di confondimento delle variabili sulla relazione tra il valore logaritmico dell’antigene prostatico specifico ed il trattamento si considera la seguente tabella che riporta la differenza percentuale dei valori del coefficiente del trattamento rispetto al modello senza i confondenti.</a:t>
            </a:r>
          </a:p>
        </p:txBody>
      </p:sp>
      <p:sp>
        <p:nvSpPr>
          <p:cNvPr id="4" name="Titolo 3">
            <a:extLst>
              <a:ext uri="{FF2B5EF4-FFF2-40B4-BE49-F238E27FC236}">
                <a16:creationId xmlns:a16="http://schemas.microsoft.com/office/drawing/2014/main" id="{F281AA78-0FA0-ECC1-D055-4046DA48F2F0}"/>
              </a:ext>
            </a:extLst>
          </p:cNvPr>
          <p:cNvSpPr>
            <a:spLocks noGrp="1"/>
          </p:cNvSpPr>
          <p:nvPr>
            <p:ph type="title"/>
          </p:nvPr>
        </p:nvSpPr>
        <p:spPr/>
        <p:txBody>
          <a:bodyPr/>
          <a:lstStyle/>
          <a:p>
            <a:r>
              <a:rPr lang="it-IT" dirty="0">
                <a:solidFill>
                  <a:schemeClr val="accent1"/>
                </a:solidFill>
                <a:effectLst/>
              </a:rPr>
              <a:t>EFFETTO CONFONDIMENTO</a:t>
            </a:r>
          </a:p>
        </p:txBody>
      </p:sp>
      <p:pic>
        <p:nvPicPr>
          <p:cNvPr id="6" name="Immagine 5" descr="Immagine che contiene tavolo&#10;&#10;Descrizione generata automaticamente">
            <a:extLst>
              <a:ext uri="{FF2B5EF4-FFF2-40B4-BE49-F238E27FC236}">
                <a16:creationId xmlns:a16="http://schemas.microsoft.com/office/drawing/2014/main" id="{5CE960BC-FCC6-6F4A-673A-5BB6E1CF39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8495" y="2776206"/>
            <a:ext cx="6335009" cy="2238687"/>
          </a:xfrm>
          <a:prstGeom prst="rect">
            <a:avLst/>
          </a:prstGeom>
        </p:spPr>
      </p:pic>
      <p:sp>
        <p:nvSpPr>
          <p:cNvPr id="7" name="CasellaDiTesto 6">
            <a:extLst>
              <a:ext uri="{FF2B5EF4-FFF2-40B4-BE49-F238E27FC236}">
                <a16:creationId xmlns:a16="http://schemas.microsoft.com/office/drawing/2014/main" id="{66E966F0-9829-652E-CBF9-66C6F8EF9853}"/>
              </a:ext>
            </a:extLst>
          </p:cNvPr>
          <p:cNvSpPr txBox="1"/>
          <p:nvPr/>
        </p:nvSpPr>
        <p:spPr>
          <a:xfrm>
            <a:off x="706582" y="5297281"/>
            <a:ext cx="10778836" cy="1015663"/>
          </a:xfrm>
          <a:prstGeom prst="rect">
            <a:avLst/>
          </a:prstGeom>
          <a:noFill/>
        </p:spPr>
        <p:txBody>
          <a:bodyPr wrap="square" rtlCol="0">
            <a:spAutoFit/>
          </a:bodyPr>
          <a:lstStyle/>
          <a:p>
            <a:r>
              <a:rPr lang="it-IT" sz="2000" dirty="0">
                <a:solidFill>
                  <a:schemeClr val="bg2"/>
                </a:solidFill>
              </a:rPr>
              <a:t>Dalla tabella si nota come il trattamento non sia statisticamente significativo al fine della regressione se considerato singolarmente e di come la differenza assoluta percentuale del coefficiente sembri aumentare con il numero di </a:t>
            </a:r>
            <a:r>
              <a:rPr lang="it-IT" sz="2000" dirty="0" err="1">
                <a:solidFill>
                  <a:schemeClr val="bg2"/>
                </a:solidFill>
              </a:rPr>
              <a:t>covariate</a:t>
            </a:r>
            <a:r>
              <a:rPr lang="it-IT" sz="2000" dirty="0">
                <a:solidFill>
                  <a:schemeClr val="bg2"/>
                </a:solidFill>
              </a:rPr>
              <a:t> considerate.</a:t>
            </a:r>
          </a:p>
        </p:txBody>
      </p:sp>
    </p:spTree>
    <p:extLst>
      <p:ext uri="{BB962C8B-B14F-4D97-AF65-F5344CB8AC3E}">
        <p14:creationId xmlns:p14="http://schemas.microsoft.com/office/powerpoint/2010/main" val="2556503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E30EB10B-1898-3723-0F64-6F64AC9A388D}"/>
              </a:ext>
            </a:extLst>
          </p:cNvPr>
          <p:cNvSpPr>
            <a:spLocks noGrp="1"/>
          </p:cNvSpPr>
          <p:nvPr>
            <p:ph sz="half" idx="1"/>
          </p:nvPr>
        </p:nvSpPr>
        <p:spPr>
          <a:xfrm>
            <a:off x="609600" y="2262331"/>
            <a:ext cx="10972799" cy="2512869"/>
          </a:xfrm>
        </p:spPr>
        <p:txBody>
          <a:bodyPr>
            <a:normAutofit/>
          </a:bodyPr>
          <a:lstStyle/>
          <a:p>
            <a:pPr marL="137160" indent="0">
              <a:buNone/>
            </a:pPr>
            <a:r>
              <a:rPr lang="it-IT" dirty="0">
                <a:solidFill>
                  <a:schemeClr val="bg2"/>
                </a:solidFill>
              </a:rPr>
              <a:t>Nonostante i due trattamenti non sembrino abbassare drasticamente i valori dell’antigene prostatico specifico in quanto i livelli della seconda misurazione risultano mediamente maggiori rispetto ai livelli della prima per entrambi i trattamenti si deduce che la nuova cura sia più efficace della prima in quanto nei modelli di regressione costruiti il relativo coefficiente di regressione risulta di valore negativo e statisticamente significativo.</a:t>
            </a:r>
          </a:p>
        </p:txBody>
      </p:sp>
      <p:sp>
        <p:nvSpPr>
          <p:cNvPr id="4" name="Titolo 3">
            <a:extLst>
              <a:ext uri="{FF2B5EF4-FFF2-40B4-BE49-F238E27FC236}">
                <a16:creationId xmlns:a16="http://schemas.microsoft.com/office/drawing/2014/main" id="{748EE6C3-4ED9-F143-27B2-34010CCDC9A9}"/>
              </a:ext>
            </a:extLst>
          </p:cNvPr>
          <p:cNvSpPr>
            <a:spLocks noGrp="1"/>
          </p:cNvSpPr>
          <p:nvPr>
            <p:ph type="title"/>
          </p:nvPr>
        </p:nvSpPr>
        <p:spPr/>
        <p:txBody>
          <a:bodyPr/>
          <a:lstStyle/>
          <a:p>
            <a:r>
              <a:rPr lang="it-IT" dirty="0">
                <a:solidFill>
                  <a:schemeClr val="accent1"/>
                </a:solidFill>
                <a:effectLst/>
              </a:rPr>
              <a:t>CONCLUSIONI</a:t>
            </a:r>
          </a:p>
        </p:txBody>
      </p:sp>
    </p:spTree>
    <p:extLst>
      <p:ext uri="{BB962C8B-B14F-4D97-AF65-F5344CB8AC3E}">
        <p14:creationId xmlns:p14="http://schemas.microsoft.com/office/powerpoint/2010/main" val="3921870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egnaposto contenuto 13"/>
          <p:cNvSpPr>
            <a:spLocks noGrp="1"/>
          </p:cNvSpPr>
          <p:nvPr>
            <p:ph idx="1"/>
          </p:nvPr>
        </p:nvSpPr>
        <p:spPr>
          <a:xfrm>
            <a:off x="517236" y="1775691"/>
            <a:ext cx="11157527" cy="4117109"/>
          </a:xfrm>
        </p:spPr>
        <p:txBody>
          <a:bodyPr rtlCol="0">
            <a:normAutofit/>
          </a:bodyPr>
          <a:lstStyle/>
          <a:p>
            <a:pPr marL="137160" lvl="0" indent="0" rtl="0">
              <a:buNone/>
            </a:pPr>
            <a:r>
              <a:rPr lang="it-IT" sz="2400" dirty="0">
                <a:solidFill>
                  <a:schemeClr val="bg2"/>
                </a:solidFill>
              </a:rPr>
              <a:t>L’obiettivo di questo studio di tipo osservativo è quello di </a:t>
            </a:r>
            <a:r>
              <a:rPr lang="it-IT" sz="2400" dirty="0">
                <a:solidFill>
                  <a:schemeClr val="bg2"/>
                </a:solidFill>
                <a:effectLst/>
                <a:ea typeface="Calibri" panose="020F0502020204030204" pitchFamily="34" charset="0"/>
              </a:rPr>
              <a:t>verificare se un nuovo trattamento sia più efficace rispetto ad un trattamento già in uso nella pratica clinica per ridurre i livelli dell’Antigene Prostatico Specifico (PSA).</a:t>
            </a:r>
          </a:p>
          <a:p>
            <a:pPr marL="137160" lvl="0" indent="0" rtl="0">
              <a:buNone/>
            </a:pPr>
            <a:endParaRPr lang="it-IT" sz="2400" dirty="0">
              <a:solidFill>
                <a:schemeClr val="bg2"/>
              </a:solidFill>
              <a:ea typeface="Calibri" panose="020F0502020204030204" pitchFamily="34" charset="0"/>
            </a:endParaRPr>
          </a:p>
          <a:p>
            <a:pPr marL="137160" lvl="0" indent="0" rtl="0">
              <a:buNone/>
            </a:pPr>
            <a:r>
              <a:rPr lang="it-IT" sz="2400" dirty="0">
                <a:solidFill>
                  <a:schemeClr val="bg2"/>
                </a:solidFill>
                <a:effectLst/>
                <a:ea typeface="Calibri" panose="020F0502020204030204" pitchFamily="34" charset="0"/>
              </a:rPr>
              <a:t>L’Antigene Prostatico Specifico è una proteina quantificabile nel sangue che viene sintetizzata nelle cellule della prostata ed è un noto </a:t>
            </a:r>
            <a:r>
              <a:rPr lang="it-IT" sz="2400" i="1" dirty="0">
                <a:solidFill>
                  <a:schemeClr val="bg2"/>
                </a:solidFill>
                <a:effectLst/>
                <a:ea typeface="Calibri" panose="020F0502020204030204" pitchFamily="34" charset="0"/>
              </a:rPr>
              <a:t>biomarker</a:t>
            </a:r>
            <a:r>
              <a:rPr lang="it-IT" sz="2400" dirty="0">
                <a:solidFill>
                  <a:schemeClr val="bg2"/>
                </a:solidFill>
                <a:effectLst/>
                <a:ea typeface="Calibri" panose="020F0502020204030204" pitchFamily="34" charset="0"/>
              </a:rPr>
              <a:t> per malattie prostatiche.</a:t>
            </a:r>
          </a:p>
          <a:p>
            <a:pPr marL="137160" lvl="0" indent="0" rtl="0">
              <a:buNone/>
            </a:pPr>
            <a:endParaRPr lang="it-IT" sz="2400" dirty="0">
              <a:solidFill>
                <a:schemeClr val="bg2"/>
              </a:solidFill>
            </a:endParaRPr>
          </a:p>
          <a:p>
            <a:pPr marL="137160" lvl="0" indent="0" rtl="0">
              <a:buNone/>
            </a:pPr>
            <a:r>
              <a:rPr lang="it-IT" sz="2400" dirty="0">
                <a:solidFill>
                  <a:schemeClr val="bg2"/>
                </a:solidFill>
              </a:rPr>
              <a:t>In questa ricerca sono stati coinvolti 1312 maschi di età compresa tra i 41 e 76 anni ai quali sono stati misurati i valori di PSA all’ingresso in studio (PSA basale) ed un anno dopo il trattamento (PSA finale) durato sei mesi.</a:t>
            </a:r>
          </a:p>
        </p:txBody>
      </p:sp>
      <p:sp>
        <p:nvSpPr>
          <p:cNvPr id="13" name="Titolo 12"/>
          <p:cNvSpPr>
            <a:spLocks noGrp="1"/>
          </p:cNvSpPr>
          <p:nvPr>
            <p:ph type="title"/>
          </p:nvPr>
        </p:nvSpPr>
        <p:spPr>
          <a:xfrm>
            <a:off x="3172691" y="634856"/>
            <a:ext cx="5846618" cy="639762"/>
          </a:xfrm>
        </p:spPr>
        <p:txBody>
          <a:bodyPr rtlCol="0">
            <a:normAutofit fontScale="90000"/>
          </a:bodyPr>
          <a:lstStyle/>
          <a:p>
            <a:pPr rtl="0"/>
            <a:r>
              <a:rPr lang="it-IT" dirty="0">
                <a:solidFill>
                  <a:schemeClr val="accent1"/>
                </a:solidFill>
                <a:effectLst/>
              </a:rPr>
              <a:t>OBIETTIVO DELLO STUDIO</a:t>
            </a:r>
          </a:p>
        </p:txBody>
      </p:sp>
    </p:spTree>
    <p:extLst>
      <p:ext uri="{BB962C8B-B14F-4D97-AF65-F5344CB8AC3E}">
        <p14:creationId xmlns:p14="http://schemas.microsoft.com/office/powerpoint/2010/main" val="435519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dirty="0">
                <a:solidFill>
                  <a:schemeClr val="accent1"/>
                </a:solidFill>
                <a:effectLst/>
              </a:rPr>
              <a:t>VARIABILI DI STUDIO</a:t>
            </a:r>
          </a:p>
        </p:txBody>
      </p:sp>
      <p:sp>
        <p:nvSpPr>
          <p:cNvPr id="4" name="Segnaposto contenuto 3">
            <a:extLst>
              <a:ext uri="{FF2B5EF4-FFF2-40B4-BE49-F238E27FC236}">
                <a16:creationId xmlns:a16="http://schemas.microsoft.com/office/drawing/2014/main" id="{76837C50-1D16-205C-1127-402AF29CB585}"/>
              </a:ext>
            </a:extLst>
          </p:cNvPr>
          <p:cNvSpPr>
            <a:spLocks noGrp="1"/>
          </p:cNvSpPr>
          <p:nvPr>
            <p:ph idx="1"/>
          </p:nvPr>
        </p:nvSpPr>
        <p:spPr/>
        <p:txBody>
          <a:bodyPr>
            <a:normAutofit fontScale="92500" lnSpcReduction="10000"/>
          </a:bodyPr>
          <a:lstStyle/>
          <a:p>
            <a:pPr marL="137160" indent="0">
              <a:buNone/>
            </a:pPr>
            <a:r>
              <a:rPr lang="it-IT" dirty="0">
                <a:solidFill>
                  <a:schemeClr val="bg2"/>
                </a:solidFill>
              </a:rPr>
              <a:t>Le variabili raccolte sono:</a:t>
            </a:r>
          </a:p>
          <a:p>
            <a:r>
              <a:rPr lang="it-IT" dirty="0">
                <a:solidFill>
                  <a:schemeClr val="bg2"/>
                </a:solidFill>
              </a:rPr>
              <a:t>Data di inizio osservazione</a:t>
            </a:r>
          </a:p>
          <a:p>
            <a:r>
              <a:rPr lang="it-IT" dirty="0">
                <a:solidFill>
                  <a:schemeClr val="bg2"/>
                </a:solidFill>
              </a:rPr>
              <a:t>Data di nascita</a:t>
            </a:r>
          </a:p>
          <a:p>
            <a:r>
              <a:rPr lang="it-IT" dirty="0">
                <a:solidFill>
                  <a:schemeClr val="bg2"/>
                </a:solidFill>
              </a:rPr>
              <a:t>Ipertrofia prostatica (Assente, lieve o severa)</a:t>
            </a:r>
          </a:p>
          <a:p>
            <a:r>
              <a:rPr lang="it-IT" dirty="0">
                <a:solidFill>
                  <a:schemeClr val="bg2"/>
                </a:solidFill>
              </a:rPr>
              <a:t>Indicatore del trattamento (Non trattato o trattato)</a:t>
            </a:r>
          </a:p>
          <a:p>
            <a:r>
              <a:rPr lang="it-IT" dirty="0">
                <a:solidFill>
                  <a:schemeClr val="bg2"/>
                </a:solidFill>
              </a:rPr>
              <a:t>Livelli basali di PSA</a:t>
            </a:r>
          </a:p>
          <a:p>
            <a:r>
              <a:rPr lang="it-IT" dirty="0">
                <a:solidFill>
                  <a:schemeClr val="bg2"/>
                </a:solidFill>
              </a:rPr>
              <a:t>Livelli finali di PSA</a:t>
            </a:r>
          </a:p>
          <a:p>
            <a:endParaRPr lang="it-IT" dirty="0">
              <a:solidFill>
                <a:schemeClr val="bg2"/>
              </a:solidFill>
            </a:endParaRPr>
          </a:p>
          <a:p>
            <a:pPr marL="137160" indent="0">
              <a:buNone/>
            </a:pPr>
            <a:r>
              <a:rPr lang="it-IT" dirty="0">
                <a:solidFill>
                  <a:schemeClr val="bg2"/>
                </a:solidFill>
              </a:rPr>
              <a:t>Da queste si sono ricavate ulteriori tre variabili quali l’età del paziente, l’anno di studio e la stagione di inizio osservazione in quanto si ritiene che queste caratteristiche possano incidere significativamente sullo studio in esame.</a:t>
            </a:r>
          </a:p>
        </p:txBody>
      </p:sp>
    </p:spTree>
    <p:extLst>
      <p:ext uri="{BB962C8B-B14F-4D97-AF65-F5344CB8AC3E}">
        <p14:creationId xmlns:p14="http://schemas.microsoft.com/office/powerpoint/2010/main" val="3191102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648363" y="370391"/>
            <a:ext cx="4895273" cy="722889"/>
          </a:xfrm>
        </p:spPr>
        <p:txBody>
          <a:bodyPr rtlCol="0">
            <a:normAutofit/>
          </a:bodyPr>
          <a:lstStyle/>
          <a:p>
            <a:pPr rtl="0"/>
            <a:r>
              <a:rPr lang="it-IT" dirty="0">
                <a:solidFill>
                  <a:schemeClr val="accent1"/>
                </a:solidFill>
                <a:effectLst/>
              </a:rPr>
              <a:t>DISTRIBUZIONE PSA</a:t>
            </a:r>
          </a:p>
        </p:txBody>
      </p:sp>
      <p:sp>
        <p:nvSpPr>
          <p:cNvPr id="16" name="CasellaDiTesto 15">
            <a:extLst>
              <a:ext uri="{FF2B5EF4-FFF2-40B4-BE49-F238E27FC236}">
                <a16:creationId xmlns:a16="http://schemas.microsoft.com/office/drawing/2014/main" id="{AECF81F0-F2ED-0722-AF5B-48D582C84D88}"/>
              </a:ext>
            </a:extLst>
          </p:cNvPr>
          <p:cNvSpPr txBox="1"/>
          <p:nvPr/>
        </p:nvSpPr>
        <p:spPr>
          <a:xfrm>
            <a:off x="674254" y="1194880"/>
            <a:ext cx="10843490" cy="2031325"/>
          </a:xfrm>
          <a:prstGeom prst="rect">
            <a:avLst/>
          </a:prstGeom>
          <a:noFill/>
        </p:spPr>
        <p:txBody>
          <a:bodyPr wrap="square" rtlCol="0">
            <a:spAutoFit/>
          </a:bodyPr>
          <a:lstStyle/>
          <a:p>
            <a:r>
              <a:rPr lang="it-IT" dirty="0">
                <a:solidFill>
                  <a:schemeClr val="bg2"/>
                </a:solidFill>
              </a:rPr>
              <a:t>Il valore finale dell’antigene prostatitico specifico viene considerato come sola variabile di interesse nell’analisi della covarianza e viene quindi trattato come unica variabile risposta del modello lineare.</a:t>
            </a:r>
          </a:p>
          <a:p>
            <a:endParaRPr lang="it-IT" dirty="0">
              <a:solidFill>
                <a:schemeClr val="bg2"/>
              </a:solidFill>
            </a:endParaRPr>
          </a:p>
          <a:p>
            <a:r>
              <a:rPr lang="it-IT" dirty="0">
                <a:solidFill>
                  <a:schemeClr val="bg2"/>
                </a:solidFill>
              </a:rPr>
              <a:t>Il primo passo è dunque quello di osservare la distribuzione dei valori di PSA e la relazione che presenta questa variabile con le </a:t>
            </a:r>
            <a:r>
              <a:rPr lang="it-IT" dirty="0" err="1">
                <a:solidFill>
                  <a:schemeClr val="bg2"/>
                </a:solidFill>
              </a:rPr>
              <a:t>covariate</a:t>
            </a:r>
            <a:r>
              <a:rPr lang="it-IT" dirty="0">
                <a:solidFill>
                  <a:schemeClr val="bg2"/>
                </a:solidFill>
              </a:rPr>
              <a:t> presenti nel </a:t>
            </a:r>
            <a:r>
              <a:rPr lang="it-IT" dirty="0" err="1">
                <a:solidFill>
                  <a:schemeClr val="bg2"/>
                </a:solidFill>
              </a:rPr>
              <a:t>predittore</a:t>
            </a:r>
            <a:r>
              <a:rPr lang="it-IT" dirty="0">
                <a:solidFill>
                  <a:schemeClr val="bg2"/>
                </a:solidFill>
              </a:rPr>
              <a:t> lineare.</a:t>
            </a:r>
          </a:p>
          <a:p>
            <a:endParaRPr lang="it-IT" dirty="0">
              <a:solidFill>
                <a:schemeClr val="bg2"/>
              </a:solidFill>
            </a:endParaRPr>
          </a:p>
          <a:p>
            <a:r>
              <a:rPr lang="it-IT" dirty="0">
                <a:solidFill>
                  <a:schemeClr val="bg2"/>
                </a:solidFill>
              </a:rPr>
              <a:t>I seguenti grafici riportano la distribuzione percentuale del valore finale di PSA ed il rispettivo Q-Q plot.</a:t>
            </a:r>
          </a:p>
        </p:txBody>
      </p:sp>
      <p:pic>
        <p:nvPicPr>
          <p:cNvPr id="4" name="Immagine 3">
            <a:extLst>
              <a:ext uri="{FF2B5EF4-FFF2-40B4-BE49-F238E27FC236}">
                <a16:creationId xmlns:a16="http://schemas.microsoft.com/office/drawing/2014/main" id="{768D92D6-1EA7-7CD5-D9A0-35D40CE54F25}"/>
              </a:ext>
            </a:extLst>
          </p:cNvPr>
          <p:cNvPicPr>
            <a:picLocks noChangeAspect="1"/>
          </p:cNvPicPr>
          <p:nvPr/>
        </p:nvPicPr>
        <p:blipFill rotWithShape="1">
          <a:blip r:embed="rId3">
            <a:extLst>
              <a:ext uri="{28A0092B-C50C-407E-A947-70E740481C1C}">
                <a14:useLocalDpi xmlns:a14="http://schemas.microsoft.com/office/drawing/2010/main" val="0"/>
              </a:ext>
            </a:extLst>
          </a:blip>
          <a:srcRect b="8036"/>
          <a:stretch/>
        </p:blipFill>
        <p:spPr>
          <a:xfrm>
            <a:off x="775855" y="3429000"/>
            <a:ext cx="4488872" cy="3096104"/>
          </a:xfrm>
          <a:prstGeom prst="rect">
            <a:avLst/>
          </a:prstGeom>
        </p:spPr>
      </p:pic>
      <p:pic>
        <p:nvPicPr>
          <p:cNvPr id="6" name="Immagine 5">
            <a:extLst>
              <a:ext uri="{FF2B5EF4-FFF2-40B4-BE49-F238E27FC236}">
                <a16:creationId xmlns:a16="http://schemas.microsoft.com/office/drawing/2014/main" id="{1391386F-D2BC-DC64-03F5-58FA0DDAC143}"/>
              </a:ext>
            </a:extLst>
          </p:cNvPr>
          <p:cNvPicPr>
            <a:picLocks noChangeAspect="1"/>
          </p:cNvPicPr>
          <p:nvPr/>
        </p:nvPicPr>
        <p:blipFill rotWithShape="1">
          <a:blip r:embed="rId4">
            <a:extLst>
              <a:ext uri="{28A0092B-C50C-407E-A947-70E740481C1C}">
                <a14:useLocalDpi xmlns:a14="http://schemas.microsoft.com/office/drawing/2010/main" val="0"/>
              </a:ext>
            </a:extLst>
          </a:blip>
          <a:srcRect b="206"/>
          <a:stretch/>
        </p:blipFill>
        <p:spPr>
          <a:xfrm>
            <a:off x="6927273" y="3429000"/>
            <a:ext cx="4488872" cy="3096104"/>
          </a:xfrm>
          <a:prstGeom prst="rect">
            <a:avLst/>
          </a:prstGeom>
        </p:spPr>
      </p:pic>
    </p:spTree>
    <p:extLst>
      <p:ext uri="{BB962C8B-B14F-4D97-AF65-F5344CB8AC3E}">
        <p14:creationId xmlns:p14="http://schemas.microsoft.com/office/powerpoint/2010/main" val="4183894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4C8B5D36-D513-ED8D-9BC8-6B52758B2D9E}"/>
              </a:ext>
            </a:extLst>
          </p:cNvPr>
          <p:cNvSpPr>
            <a:spLocks noGrp="1"/>
          </p:cNvSpPr>
          <p:nvPr>
            <p:ph sz="half" idx="1"/>
          </p:nvPr>
        </p:nvSpPr>
        <p:spPr>
          <a:xfrm>
            <a:off x="609600" y="1186874"/>
            <a:ext cx="10972799" cy="715817"/>
          </a:xfrm>
        </p:spPr>
        <p:txBody>
          <a:bodyPr>
            <a:normAutofit/>
          </a:bodyPr>
          <a:lstStyle/>
          <a:p>
            <a:pPr marL="137160" indent="0">
              <a:buNone/>
            </a:pPr>
            <a:r>
              <a:rPr lang="it-IT" sz="2000" dirty="0">
                <a:solidFill>
                  <a:schemeClr val="bg2"/>
                </a:solidFill>
              </a:rPr>
              <a:t>Poiché l’antigene prostatico specifico sembra assumere un andamento log-normale viene effettuata una trasformazione logaritmica sulla variabile risposta al fine di rendere gaussiana la sua distribuzione.</a:t>
            </a:r>
          </a:p>
        </p:txBody>
      </p:sp>
      <p:sp>
        <p:nvSpPr>
          <p:cNvPr id="4" name="Titolo 3">
            <a:extLst>
              <a:ext uri="{FF2B5EF4-FFF2-40B4-BE49-F238E27FC236}">
                <a16:creationId xmlns:a16="http://schemas.microsoft.com/office/drawing/2014/main" id="{A4E3BFA8-1C9A-3B5E-2D20-2BA2941F4D36}"/>
              </a:ext>
            </a:extLst>
          </p:cNvPr>
          <p:cNvSpPr>
            <a:spLocks noGrp="1"/>
          </p:cNvSpPr>
          <p:nvPr>
            <p:ph type="title"/>
          </p:nvPr>
        </p:nvSpPr>
        <p:spPr/>
        <p:txBody>
          <a:bodyPr/>
          <a:lstStyle/>
          <a:p>
            <a:r>
              <a:rPr lang="it-IT" dirty="0">
                <a:solidFill>
                  <a:schemeClr val="accent1"/>
                </a:solidFill>
                <a:effectLst/>
              </a:rPr>
              <a:t>TRASFORMAZIONE PSA</a:t>
            </a:r>
          </a:p>
        </p:txBody>
      </p:sp>
      <mc:AlternateContent xmlns:mc="http://schemas.openxmlformats.org/markup-compatibility/2006" xmlns:a14="http://schemas.microsoft.com/office/drawing/2010/main">
        <mc:Choice Requires="a14">
          <p:sp>
            <p:nvSpPr>
              <p:cNvPr id="7" name="CasellaDiTesto 6">
                <a:extLst>
                  <a:ext uri="{FF2B5EF4-FFF2-40B4-BE49-F238E27FC236}">
                    <a16:creationId xmlns:a16="http://schemas.microsoft.com/office/drawing/2014/main" id="{068CB2F6-FD80-2893-A094-C6367AF20575}"/>
                  </a:ext>
                </a:extLst>
              </p:cNvPr>
              <p:cNvSpPr txBox="1"/>
              <p:nvPr/>
            </p:nvSpPr>
            <p:spPr>
              <a:xfrm>
                <a:off x="921038" y="4728568"/>
                <a:ext cx="1943677" cy="45403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it-IT" sz="2000" i="1" smtClean="0">
                              <a:solidFill>
                                <a:schemeClr val="bg2"/>
                              </a:solidFill>
                              <a:latin typeface="Cambria Math" panose="02040503050406030204" pitchFamily="18" charset="0"/>
                              <a:ea typeface="Cambria Math" panose="02040503050406030204" pitchFamily="18" charset="0"/>
                            </a:rPr>
                          </m:ctrlPr>
                        </m:sSubPr>
                        <m:e>
                          <m:r>
                            <a:rPr lang="it-IT" sz="2000" i="1" smtClean="0">
                              <a:solidFill>
                                <a:schemeClr val="bg2"/>
                              </a:solidFill>
                              <a:latin typeface="Cambria Math" panose="02040503050406030204" pitchFamily="18" charset="0"/>
                              <a:ea typeface="Cambria Math" panose="02040503050406030204" pitchFamily="18" charset="0"/>
                            </a:rPr>
                            <m:t>𝜇</m:t>
                          </m:r>
                        </m:e>
                        <m:sub>
                          <m:r>
                            <a:rPr lang="it-IT" sz="2000" b="0" i="1" smtClean="0">
                              <a:solidFill>
                                <a:schemeClr val="bg2"/>
                              </a:solidFill>
                              <a:latin typeface="Cambria Math" panose="02040503050406030204" pitchFamily="18" charset="0"/>
                              <a:ea typeface="Cambria Math" panose="02040503050406030204" pitchFamily="18" charset="0"/>
                            </a:rPr>
                            <m:t>𝑌</m:t>
                          </m:r>
                        </m:sub>
                      </m:sSub>
                      <m:r>
                        <a:rPr lang="it-IT" sz="2000" b="0" i="1" smtClean="0">
                          <a:solidFill>
                            <a:schemeClr val="bg2"/>
                          </a:solidFill>
                          <a:latin typeface="Cambria Math" panose="02040503050406030204" pitchFamily="18" charset="0"/>
                          <a:ea typeface="Cambria Math" panose="02040503050406030204" pitchFamily="18" charset="0"/>
                        </a:rPr>
                        <m:t>= </m:t>
                      </m:r>
                      <m:sSup>
                        <m:sSupPr>
                          <m:ctrlPr>
                            <a:rPr lang="it-IT" sz="2000" b="0" i="1" smtClean="0">
                              <a:solidFill>
                                <a:schemeClr val="bg2"/>
                              </a:solidFill>
                              <a:latin typeface="Cambria Math" panose="02040503050406030204" pitchFamily="18" charset="0"/>
                              <a:ea typeface="Cambria Math" panose="02040503050406030204" pitchFamily="18" charset="0"/>
                            </a:rPr>
                          </m:ctrlPr>
                        </m:sSupPr>
                        <m:e>
                          <m:r>
                            <a:rPr lang="it-IT" sz="2000" b="0" i="1" smtClean="0">
                              <a:solidFill>
                                <a:schemeClr val="bg2"/>
                              </a:solidFill>
                              <a:latin typeface="Cambria Math" panose="02040503050406030204" pitchFamily="18" charset="0"/>
                              <a:ea typeface="Cambria Math" panose="02040503050406030204" pitchFamily="18" charset="0"/>
                            </a:rPr>
                            <m:t>𝑒</m:t>
                          </m:r>
                        </m:e>
                        <m:sup>
                          <m:sSub>
                            <m:sSubPr>
                              <m:ctrlPr>
                                <a:rPr lang="it-IT" sz="2000" i="1">
                                  <a:solidFill>
                                    <a:schemeClr val="bg2"/>
                                  </a:solidFill>
                                  <a:latin typeface="Cambria Math" panose="02040503050406030204" pitchFamily="18" charset="0"/>
                                  <a:ea typeface="Cambria Math" panose="02040503050406030204" pitchFamily="18" charset="0"/>
                                </a:rPr>
                              </m:ctrlPr>
                            </m:sSubPr>
                            <m:e>
                              <m:r>
                                <a:rPr lang="it-IT" sz="2000" b="0" i="1" smtClean="0">
                                  <a:solidFill>
                                    <a:schemeClr val="bg2"/>
                                  </a:solidFill>
                                  <a:latin typeface="Cambria Math" panose="02040503050406030204" pitchFamily="18" charset="0"/>
                                  <a:ea typeface="Cambria Math" panose="02040503050406030204" pitchFamily="18" charset="0"/>
                                </a:rPr>
                                <m:t>(</m:t>
                              </m:r>
                              <m:r>
                                <a:rPr lang="it-IT" sz="2000" i="1">
                                  <a:solidFill>
                                    <a:schemeClr val="bg2"/>
                                  </a:solidFill>
                                  <a:latin typeface="Cambria Math" panose="02040503050406030204" pitchFamily="18" charset="0"/>
                                  <a:ea typeface="Cambria Math" panose="02040503050406030204" pitchFamily="18" charset="0"/>
                                </a:rPr>
                                <m:t>𝜇</m:t>
                              </m:r>
                            </m:e>
                            <m:sub>
                              <m:r>
                                <a:rPr lang="it-IT" sz="2000" b="0" i="1" smtClean="0">
                                  <a:solidFill>
                                    <a:schemeClr val="bg2"/>
                                  </a:solidFill>
                                  <a:latin typeface="Cambria Math" panose="02040503050406030204" pitchFamily="18" charset="0"/>
                                  <a:ea typeface="Cambria Math" panose="02040503050406030204" pitchFamily="18" charset="0"/>
                                </a:rPr>
                                <m:t>𝑇</m:t>
                              </m:r>
                            </m:sub>
                          </m:sSub>
                          <m:r>
                            <a:rPr lang="it-IT" sz="2000" b="0" i="1" smtClean="0">
                              <a:solidFill>
                                <a:schemeClr val="bg2"/>
                              </a:solidFill>
                              <a:latin typeface="Cambria Math" panose="02040503050406030204" pitchFamily="18" charset="0"/>
                              <a:ea typeface="Cambria Math" panose="02040503050406030204" pitchFamily="18" charset="0"/>
                            </a:rPr>
                            <m:t>+</m:t>
                          </m:r>
                          <m:sSubSup>
                            <m:sSubSupPr>
                              <m:ctrlPr>
                                <a:rPr lang="it-IT" sz="2000" b="0" i="1" smtClean="0">
                                  <a:solidFill>
                                    <a:schemeClr val="bg2"/>
                                  </a:solidFill>
                                  <a:latin typeface="Cambria Math" panose="02040503050406030204" pitchFamily="18" charset="0"/>
                                  <a:ea typeface="Cambria Math" panose="02040503050406030204" pitchFamily="18" charset="0"/>
                                </a:rPr>
                              </m:ctrlPr>
                            </m:sSubSupPr>
                            <m:e>
                              <m:r>
                                <a:rPr lang="it-IT" sz="2000" b="0" i="1" smtClean="0">
                                  <a:solidFill>
                                    <a:schemeClr val="bg2"/>
                                  </a:solidFill>
                                  <a:latin typeface="Cambria Math" panose="02040503050406030204" pitchFamily="18" charset="0"/>
                                  <a:ea typeface="Cambria Math" panose="02040503050406030204" pitchFamily="18" charset="0"/>
                                </a:rPr>
                                <m:t>𝜎</m:t>
                              </m:r>
                            </m:e>
                            <m:sub>
                              <m:r>
                                <a:rPr lang="it-IT" sz="2000" b="0" i="1" smtClean="0">
                                  <a:solidFill>
                                    <a:schemeClr val="bg2"/>
                                  </a:solidFill>
                                  <a:latin typeface="Cambria Math" panose="02040503050406030204" pitchFamily="18" charset="0"/>
                                  <a:ea typeface="Cambria Math" panose="02040503050406030204" pitchFamily="18" charset="0"/>
                                </a:rPr>
                                <m:t>𝑇</m:t>
                              </m:r>
                            </m:sub>
                            <m:sup>
                              <m:r>
                                <a:rPr lang="it-IT" sz="2000" b="0" i="1" smtClean="0">
                                  <a:solidFill>
                                    <a:schemeClr val="bg2"/>
                                  </a:solidFill>
                                  <a:latin typeface="Cambria Math" panose="02040503050406030204" pitchFamily="18" charset="0"/>
                                  <a:ea typeface="Cambria Math" panose="02040503050406030204" pitchFamily="18" charset="0"/>
                                </a:rPr>
                                <m:t>2</m:t>
                              </m:r>
                            </m:sup>
                          </m:sSubSup>
                          <m:r>
                            <a:rPr lang="it-IT" sz="2000" b="0" i="1" smtClean="0">
                              <a:solidFill>
                                <a:schemeClr val="bg2"/>
                              </a:solidFill>
                              <a:latin typeface="Cambria Math" panose="02040503050406030204" pitchFamily="18" charset="0"/>
                              <a:ea typeface="Cambria Math" panose="02040503050406030204" pitchFamily="18" charset="0"/>
                            </a:rPr>
                            <m:t>/2)</m:t>
                          </m:r>
                        </m:sup>
                      </m:sSup>
                    </m:oMath>
                  </m:oMathPara>
                </a14:m>
                <a:endParaRPr lang="it-IT" sz="2000" dirty="0"/>
              </a:p>
            </p:txBody>
          </p:sp>
        </mc:Choice>
        <mc:Fallback xmlns="">
          <p:sp>
            <p:nvSpPr>
              <p:cNvPr id="7" name="CasellaDiTesto 6">
                <a:extLst>
                  <a:ext uri="{FF2B5EF4-FFF2-40B4-BE49-F238E27FC236}">
                    <a16:creationId xmlns:a16="http://schemas.microsoft.com/office/drawing/2014/main" id="{068CB2F6-FD80-2893-A094-C6367AF20575}"/>
                  </a:ext>
                </a:extLst>
              </p:cNvPr>
              <p:cNvSpPr txBox="1">
                <a:spLocks noRot="1" noChangeAspect="1" noMove="1" noResize="1" noEditPoints="1" noAdjustHandles="1" noChangeArrowheads="1" noChangeShapeType="1" noTextEdit="1"/>
              </p:cNvSpPr>
              <p:nvPr/>
            </p:nvSpPr>
            <p:spPr>
              <a:xfrm>
                <a:off x="921038" y="4728568"/>
                <a:ext cx="1943677" cy="454035"/>
              </a:xfrm>
              <a:prstGeom prst="rect">
                <a:avLst/>
              </a:prstGeom>
              <a:blipFill>
                <a:blip r:embed="rId2"/>
                <a:stretch>
                  <a:fillRect b="-540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 name="CasellaDiTesto 7">
                <a:extLst>
                  <a:ext uri="{FF2B5EF4-FFF2-40B4-BE49-F238E27FC236}">
                    <a16:creationId xmlns:a16="http://schemas.microsoft.com/office/drawing/2014/main" id="{BC853A30-01AD-8464-FC31-6EAF8DFA07C6}"/>
                  </a:ext>
                </a:extLst>
              </p:cNvPr>
              <p:cNvSpPr txBox="1"/>
              <p:nvPr/>
            </p:nvSpPr>
            <p:spPr>
              <a:xfrm>
                <a:off x="921038" y="5156001"/>
                <a:ext cx="3250335" cy="4544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it-IT" sz="2000" b="0" i="1" smtClean="0">
                              <a:solidFill>
                                <a:schemeClr val="bg2"/>
                              </a:solidFill>
                              <a:latin typeface="Cambria Math" panose="02040503050406030204" pitchFamily="18" charset="0"/>
                            </a:rPr>
                          </m:ctrlPr>
                        </m:sSubSupPr>
                        <m:e>
                          <m:r>
                            <a:rPr lang="it-IT" sz="2000" b="0" i="1" smtClean="0">
                              <a:solidFill>
                                <a:schemeClr val="bg2"/>
                              </a:solidFill>
                              <a:latin typeface="Cambria Math" panose="02040503050406030204" pitchFamily="18" charset="0"/>
                              <a:ea typeface="Cambria Math" panose="02040503050406030204" pitchFamily="18" charset="0"/>
                            </a:rPr>
                            <m:t>𝜎</m:t>
                          </m:r>
                        </m:e>
                        <m:sub>
                          <m:r>
                            <a:rPr lang="it-IT" sz="2000" b="0" i="1" smtClean="0">
                              <a:solidFill>
                                <a:schemeClr val="bg2"/>
                              </a:solidFill>
                              <a:latin typeface="Cambria Math" panose="02040503050406030204" pitchFamily="18" charset="0"/>
                            </a:rPr>
                            <m:t>𝑌</m:t>
                          </m:r>
                        </m:sub>
                        <m:sup>
                          <m:r>
                            <a:rPr lang="it-IT" sz="2000" b="0" i="1" smtClean="0">
                              <a:solidFill>
                                <a:schemeClr val="bg2"/>
                              </a:solidFill>
                              <a:latin typeface="Cambria Math" panose="02040503050406030204" pitchFamily="18" charset="0"/>
                            </a:rPr>
                            <m:t>2</m:t>
                          </m:r>
                        </m:sup>
                      </m:sSubSup>
                      <m:r>
                        <a:rPr lang="it-IT" sz="2000" b="0" i="1" smtClean="0">
                          <a:solidFill>
                            <a:schemeClr val="bg2"/>
                          </a:solidFill>
                          <a:latin typeface="Cambria Math" panose="02040503050406030204" pitchFamily="18" charset="0"/>
                        </a:rPr>
                        <m:t>=[</m:t>
                      </m:r>
                      <m:sSup>
                        <m:sSupPr>
                          <m:ctrlPr>
                            <a:rPr lang="it-IT" sz="2000" b="0" i="1" smtClean="0">
                              <a:solidFill>
                                <a:schemeClr val="bg2"/>
                              </a:solidFill>
                              <a:latin typeface="Cambria Math" panose="02040503050406030204" pitchFamily="18" charset="0"/>
                            </a:rPr>
                          </m:ctrlPr>
                        </m:sSupPr>
                        <m:e>
                          <m:r>
                            <a:rPr lang="it-IT" sz="2000" i="1">
                              <a:solidFill>
                                <a:schemeClr val="bg2"/>
                              </a:solidFill>
                              <a:latin typeface="Cambria Math" panose="02040503050406030204" pitchFamily="18" charset="0"/>
                              <a:ea typeface="Cambria Math" panose="02040503050406030204" pitchFamily="18" charset="0"/>
                            </a:rPr>
                            <m:t>𝑒</m:t>
                          </m:r>
                        </m:e>
                        <m:sup>
                          <m:sSubSup>
                            <m:sSubSupPr>
                              <m:ctrlPr>
                                <a:rPr lang="it-IT" sz="2000" b="0" i="1" smtClean="0">
                                  <a:solidFill>
                                    <a:schemeClr val="bg2"/>
                                  </a:solidFill>
                                  <a:latin typeface="Cambria Math" panose="02040503050406030204" pitchFamily="18" charset="0"/>
                                </a:rPr>
                              </m:ctrlPr>
                            </m:sSubSupPr>
                            <m:e>
                              <m:r>
                                <a:rPr lang="it-IT" sz="2000" b="0" i="1" smtClean="0">
                                  <a:solidFill>
                                    <a:schemeClr val="bg2"/>
                                  </a:solidFill>
                                  <a:latin typeface="Cambria Math" panose="02040503050406030204" pitchFamily="18" charset="0"/>
                                </a:rPr>
                                <m:t>(</m:t>
                              </m:r>
                              <m:r>
                                <a:rPr lang="it-IT" sz="2000" b="0" i="1" smtClean="0">
                                  <a:solidFill>
                                    <a:schemeClr val="bg2"/>
                                  </a:solidFill>
                                  <a:latin typeface="Cambria Math" panose="02040503050406030204" pitchFamily="18" charset="0"/>
                                  <a:ea typeface="Cambria Math" panose="02040503050406030204" pitchFamily="18" charset="0"/>
                                </a:rPr>
                                <m:t>𝜎</m:t>
                              </m:r>
                            </m:e>
                            <m:sub>
                              <m:r>
                                <a:rPr lang="it-IT" sz="2000" b="0" i="1" smtClean="0">
                                  <a:solidFill>
                                    <a:schemeClr val="bg2"/>
                                  </a:solidFill>
                                  <a:latin typeface="Cambria Math" panose="02040503050406030204" pitchFamily="18" charset="0"/>
                                </a:rPr>
                                <m:t>𝑇</m:t>
                              </m:r>
                            </m:sub>
                            <m:sup>
                              <m:r>
                                <a:rPr lang="it-IT" sz="2000" b="0" i="1" smtClean="0">
                                  <a:solidFill>
                                    <a:schemeClr val="bg2"/>
                                  </a:solidFill>
                                  <a:latin typeface="Cambria Math" panose="02040503050406030204" pitchFamily="18" charset="0"/>
                                </a:rPr>
                                <m:t>2</m:t>
                              </m:r>
                            </m:sup>
                          </m:sSubSup>
                          <m:r>
                            <a:rPr lang="it-IT" sz="2000" b="0" i="1" smtClean="0">
                              <a:solidFill>
                                <a:schemeClr val="bg2"/>
                              </a:solidFill>
                              <a:latin typeface="Cambria Math" panose="02040503050406030204" pitchFamily="18" charset="0"/>
                            </a:rPr>
                            <m:t>)</m:t>
                          </m:r>
                        </m:sup>
                      </m:sSup>
                      <m:r>
                        <a:rPr lang="it-IT" sz="2000" b="0" i="1" smtClean="0">
                          <a:solidFill>
                            <a:schemeClr val="bg2"/>
                          </a:solidFill>
                          <a:latin typeface="Cambria Math" panose="02040503050406030204" pitchFamily="18" charset="0"/>
                        </a:rPr>
                        <m:t>−1]</m:t>
                      </m:r>
                      <m:sSup>
                        <m:sSupPr>
                          <m:ctrlPr>
                            <a:rPr lang="it-IT" sz="2000" i="1" dirty="0" smtClean="0">
                              <a:solidFill>
                                <a:schemeClr val="bg2"/>
                              </a:solidFill>
                              <a:latin typeface="Cambria Math" panose="02040503050406030204" pitchFamily="18" charset="0"/>
                            </a:rPr>
                          </m:ctrlPr>
                        </m:sSupPr>
                        <m:e>
                          <m:r>
                            <a:rPr lang="it-IT" sz="2000" b="0" i="1" dirty="0" smtClean="0">
                              <a:solidFill>
                                <a:schemeClr val="bg2"/>
                              </a:solidFill>
                              <a:latin typeface="Cambria Math" panose="02040503050406030204" pitchFamily="18" charset="0"/>
                            </a:rPr>
                            <m:t>∗</m:t>
                          </m:r>
                          <m:r>
                            <a:rPr lang="it-IT" sz="2000" i="1">
                              <a:solidFill>
                                <a:schemeClr val="bg2"/>
                              </a:solidFill>
                              <a:latin typeface="Cambria Math" panose="02040503050406030204" pitchFamily="18" charset="0"/>
                              <a:ea typeface="Cambria Math" panose="02040503050406030204" pitchFamily="18" charset="0"/>
                            </a:rPr>
                            <m:t>𝑒</m:t>
                          </m:r>
                        </m:e>
                        <m:sup>
                          <m:r>
                            <a:rPr lang="it-IT" sz="2000" b="0" i="1" dirty="0" smtClean="0">
                              <a:solidFill>
                                <a:schemeClr val="bg2"/>
                              </a:solidFill>
                              <a:latin typeface="Cambria Math" panose="02040503050406030204" pitchFamily="18" charset="0"/>
                            </a:rPr>
                            <m:t>(2</m:t>
                          </m:r>
                          <m:sSub>
                            <m:sSubPr>
                              <m:ctrlPr>
                                <a:rPr lang="it-IT" sz="2000" b="0" i="1" dirty="0" smtClean="0">
                                  <a:solidFill>
                                    <a:schemeClr val="bg2"/>
                                  </a:solidFill>
                                  <a:latin typeface="Cambria Math" panose="02040503050406030204" pitchFamily="18" charset="0"/>
                                </a:rPr>
                              </m:ctrlPr>
                            </m:sSubPr>
                            <m:e>
                              <m:r>
                                <a:rPr lang="it-IT" sz="2000" b="0" i="1" dirty="0" smtClean="0">
                                  <a:solidFill>
                                    <a:schemeClr val="bg2"/>
                                  </a:solidFill>
                                  <a:latin typeface="Cambria Math" panose="02040503050406030204" pitchFamily="18" charset="0"/>
                                  <a:ea typeface="Cambria Math" panose="02040503050406030204" pitchFamily="18" charset="0"/>
                                </a:rPr>
                                <m:t>𝜇</m:t>
                              </m:r>
                            </m:e>
                            <m:sub>
                              <m:r>
                                <a:rPr lang="it-IT" sz="2000" b="0" i="1" dirty="0" smtClean="0">
                                  <a:solidFill>
                                    <a:schemeClr val="bg2"/>
                                  </a:solidFill>
                                  <a:latin typeface="Cambria Math" panose="02040503050406030204" pitchFamily="18" charset="0"/>
                                </a:rPr>
                                <m:t>𝑇</m:t>
                              </m:r>
                            </m:sub>
                          </m:sSub>
                          <m:r>
                            <a:rPr lang="it-IT" sz="2000" b="0" i="1" dirty="0" smtClean="0">
                              <a:solidFill>
                                <a:schemeClr val="bg2"/>
                              </a:solidFill>
                              <a:latin typeface="Cambria Math" panose="02040503050406030204" pitchFamily="18" charset="0"/>
                            </a:rPr>
                            <m:t> +</m:t>
                          </m:r>
                          <m:sSubSup>
                            <m:sSubSupPr>
                              <m:ctrlPr>
                                <a:rPr lang="it-IT" sz="2000" i="1">
                                  <a:solidFill>
                                    <a:schemeClr val="bg2"/>
                                  </a:solidFill>
                                  <a:latin typeface="Cambria Math" panose="02040503050406030204" pitchFamily="18" charset="0"/>
                                  <a:ea typeface="Cambria Math" panose="02040503050406030204" pitchFamily="18" charset="0"/>
                                </a:rPr>
                              </m:ctrlPr>
                            </m:sSubSupPr>
                            <m:e>
                              <m:r>
                                <a:rPr lang="it-IT" sz="2000" i="1">
                                  <a:solidFill>
                                    <a:schemeClr val="bg2"/>
                                  </a:solidFill>
                                  <a:latin typeface="Cambria Math" panose="02040503050406030204" pitchFamily="18" charset="0"/>
                                  <a:ea typeface="Cambria Math" panose="02040503050406030204" pitchFamily="18" charset="0"/>
                                </a:rPr>
                                <m:t>𝜎</m:t>
                              </m:r>
                            </m:e>
                            <m:sub>
                              <m:r>
                                <a:rPr lang="it-IT" sz="2000" i="1">
                                  <a:solidFill>
                                    <a:schemeClr val="bg2"/>
                                  </a:solidFill>
                                  <a:latin typeface="Cambria Math" panose="02040503050406030204" pitchFamily="18" charset="0"/>
                                  <a:ea typeface="Cambria Math" panose="02040503050406030204" pitchFamily="18" charset="0"/>
                                </a:rPr>
                                <m:t>𝑇</m:t>
                              </m:r>
                            </m:sub>
                            <m:sup>
                              <m:r>
                                <a:rPr lang="it-IT" sz="2000" i="1">
                                  <a:solidFill>
                                    <a:schemeClr val="bg2"/>
                                  </a:solidFill>
                                  <a:latin typeface="Cambria Math" panose="02040503050406030204" pitchFamily="18" charset="0"/>
                                  <a:ea typeface="Cambria Math" panose="02040503050406030204" pitchFamily="18" charset="0"/>
                                </a:rPr>
                                <m:t>2</m:t>
                              </m:r>
                            </m:sup>
                          </m:sSubSup>
                          <m:r>
                            <a:rPr lang="it-IT" sz="2000" b="0" i="1" smtClean="0">
                              <a:solidFill>
                                <a:schemeClr val="bg2"/>
                              </a:solidFill>
                              <a:latin typeface="Cambria Math" panose="02040503050406030204" pitchFamily="18" charset="0"/>
                              <a:ea typeface="Cambria Math" panose="02040503050406030204" pitchFamily="18" charset="0"/>
                            </a:rPr>
                            <m:t>)</m:t>
                          </m:r>
                        </m:sup>
                      </m:sSup>
                    </m:oMath>
                  </m:oMathPara>
                </a14:m>
                <a:endParaRPr lang="it-IT" sz="2000" dirty="0">
                  <a:solidFill>
                    <a:schemeClr val="bg2"/>
                  </a:solidFill>
                </a:endParaRPr>
              </a:p>
            </p:txBody>
          </p:sp>
        </mc:Choice>
        <mc:Fallback xmlns="">
          <p:sp>
            <p:nvSpPr>
              <p:cNvPr id="8" name="CasellaDiTesto 7">
                <a:extLst>
                  <a:ext uri="{FF2B5EF4-FFF2-40B4-BE49-F238E27FC236}">
                    <a16:creationId xmlns:a16="http://schemas.microsoft.com/office/drawing/2014/main" id="{BC853A30-01AD-8464-FC31-6EAF8DFA07C6}"/>
                  </a:ext>
                </a:extLst>
              </p:cNvPr>
              <p:cNvSpPr txBox="1">
                <a:spLocks noRot="1" noChangeAspect="1" noMove="1" noResize="1" noEditPoints="1" noAdjustHandles="1" noChangeArrowheads="1" noChangeShapeType="1" noTextEdit="1"/>
              </p:cNvSpPr>
              <p:nvPr/>
            </p:nvSpPr>
            <p:spPr>
              <a:xfrm>
                <a:off x="921038" y="5156001"/>
                <a:ext cx="3250335" cy="454420"/>
              </a:xfrm>
              <a:prstGeom prst="rect">
                <a:avLst/>
              </a:prstGeom>
              <a:blipFill>
                <a:blip r:embed="rId3"/>
                <a:stretch>
                  <a:fillRect b="-13514"/>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 name="CasellaDiTesto 8">
                <a:extLst>
                  <a:ext uri="{FF2B5EF4-FFF2-40B4-BE49-F238E27FC236}">
                    <a16:creationId xmlns:a16="http://schemas.microsoft.com/office/drawing/2014/main" id="{2282F31A-DE6C-2B7F-4500-560965149A6D}"/>
                  </a:ext>
                </a:extLst>
              </p:cNvPr>
              <p:cNvSpPr txBox="1"/>
              <p:nvPr/>
            </p:nvSpPr>
            <p:spPr>
              <a:xfrm>
                <a:off x="921038" y="5665582"/>
                <a:ext cx="2900796" cy="412934"/>
              </a:xfrm>
              <a:prstGeom prst="rect">
                <a:avLst/>
              </a:prstGeom>
              <a:noFill/>
            </p:spPr>
            <p:txBody>
              <a:bodyPr wrap="square" rtlCol="0">
                <a:spAutoFit/>
              </a:bodyPr>
              <a:lstStyle/>
              <a:p>
                <a14:m>
                  <m:oMath xmlns:m="http://schemas.openxmlformats.org/officeDocument/2006/math">
                    <m:r>
                      <a:rPr lang="it-IT" sz="2000" b="0" i="1" smtClean="0">
                        <a:solidFill>
                          <a:schemeClr val="bg2"/>
                        </a:solidFill>
                        <a:latin typeface="Cambria Math" panose="02040503050406030204" pitchFamily="18" charset="0"/>
                      </a:rPr>
                      <m:t>𝑀𝐺</m:t>
                    </m:r>
                    <m:d>
                      <m:dPr>
                        <m:ctrlPr>
                          <a:rPr lang="it-IT" sz="2000" b="0" i="1" smtClean="0">
                            <a:solidFill>
                              <a:schemeClr val="bg2"/>
                            </a:solidFill>
                            <a:latin typeface="Cambria Math" panose="02040503050406030204" pitchFamily="18" charset="0"/>
                          </a:rPr>
                        </m:ctrlPr>
                      </m:dPr>
                      <m:e>
                        <m:r>
                          <a:rPr lang="it-IT" sz="2000" b="0" i="1" smtClean="0">
                            <a:solidFill>
                              <a:schemeClr val="bg2"/>
                            </a:solidFill>
                            <a:latin typeface="Cambria Math" panose="02040503050406030204" pitchFamily="18" charset="0"/>
                          </a:rPr>
                          <m:t>𝑌</m:t>
                        </m:r>
                      </m:e>
                    </m:d>
                    <m:r>
                      <a:rPr lang="it-IT" sz="2000" b="0" i="1" smtClean="0">
                        <a:solidFill>
                          <a:schemeClr val="bg2"/>
                        </a:solidFill>
                        <a:latin typeface="Cambria Math" panose="02040503050406030204" pitchFamily="18" charset="0"/>
                      </a:rPr>
                      <m:t>=</m:t>
                    </m:r>
                    <m:r>
                      <a:rPr lang="it-IT" sz="2000" b="0" i="1" smtClean="0">
                        <a:solidFill>
                          <a:schemeClr val="bg2"/>
                        </a:solidFill>
                        <a:latin typeface="Cambria Math" panose="02040503050406030204" pitchFamily="18" charset="0"/>
                      </a:rPr>
                      <m:t>𝑀𝑒</m:t>
                    </m:r>
                    <m:d>
                      <m:dPr>
                        <m:ctrlPr>
                          <a:rPr lang="it-IT" sz="2000" b="0" i="1" smtClean="0">
                            <a:solidFill>
                              <a:schemeClr val="bg2"/>
                            </a:solidFill>
                            <a:latin typeface="Cambria Math" panose="02040503050406030204" pitchFamily="18" charset="0"/>
                          </a:rPr>
                        </m:ctrlPr>
                      </m:dPr>
                      <m:e>
                        <m:r>
                          <a:rPr lang="it-IT" sz="2000" b="0" i="1" smtClean="0">
                            <a:solidFill>
                              <a:schemeClr val="bg2"/>
                            </a:solidFill>
                            <a:latin typeface="Cambria Math" panose="02040503050406030204" pitchFamily="18" charset="0"/>
                          </a:rPr>
                          <m:t>𝑌</m:t>
                        </m:r>
                      </m:e>
                    </m:d>
                    <m:r>
                      <a:rPr lang="it-IT" sz="2000" b="0" i="1" smtClean="0">
                        <a:solidFill>
                          <a:schemeClr val="bg2"/>
                        </a:solidFill>
                        <a:latin typeface="Cambria Math" panose="02040503050406030204" pitchFamily="18" charset="0"/>
                      </a:rPr>
                      <m:t>=</m:t>
                    </m:r>
                  </m:oMath>
                </a14:m>
                <a:r>
                  <a:rPr lang="it-IT" sz="2000" dirty="0">
                    <a:solidFill>
                      <a:schemeClr val="bg2"/>
                    </a:solidFill>
                  </a:rPr>
                  <a:t> </a:t>
                </a:r>
                <a14:m>
                  <m:oMath xmlns:m="http://schemas.openxmlformats.org/officeDocument/2006/math">
                    <m:sSup>
                      <m:sSupPr>
                        <m:ctrlPr>
                          <a:rPr lang="it-IT" sz="2000" i="1">
                            <a:solidFill>
                              <a:schemeClr val="bg2"/>
                            </a:solidFill>
                            <a:latin typeface="Cambria Math" panose="02040503050406030204" pitchFamily="18" charset="0"/>
                            <a:ea typeface="Cambria Math" panose="02040503050406030204" pitchFamily="18" charset="0"/>
                          </a:rPr>
                        </m:ctrlPr>
                      </m:sSupPr>
                      <m:e>
                        <m:r>
                          <a:rPr lang="it-IT" sz="2000" i="1">
                            <a:solidFill>
                              <a:schemeClr val="bg2"/>
                            </a:solidFill>
                            <a:latin typeface="Cambria Math" panose="02040503050406030204" pitchFamily="18" charset="0"/>
                            <a:ea typeface="Cambria Math" panose="02040503050406030204" pitchFamily="18" charset="0"/>
                          </a:rPr>
                          <m:t>𝑒</m:t>
                        </m:r>
                      </m:e>
                      <m:sup>
                        <m:sSub>
                          <m:sSubPr>
                            <m:ctrlPr>
                              <a:rPr lang="it-IT" sz="2000" i="1">
                                <a:solidFill>
                                  <a:schemeClr val="bg2"/>
                                </a:solidFill>
                                <a:latin typeface="Cambria Math" panose="02040503050406030204" pitchFamily="18" charset="0"/>
                                <a:ea typeface="Cambria Math" panose="02040503050406030204" pitchFamily="18" charset="0"/>
                              </a:rPr>
                            </m:ctrlPr>
                          </m:sSubPr>
                          <m:e>
                            <m:r>
                              <a:rPr lang="it-IT" sz="2000" i="1">
                                <a:solidFill>
                                  <a:schemeClr val="bg2"/>
                                </a:solidFill>
                                <a:latin typeface="Cambria Math" panose="02040503050406030204" pitchFamily="18" charset="0"/>
                                <a:ea typeface="Cambria Math" panose="02040503050406030204" pitchFamily="18" charset="0"/>
                              </a:rPr>
                              <m:t>(</m:t>
                            </m:r>
                            <m:r>
                              <a:rPr lang="it-IT" sz="2000" i="1">
                                <a:solidFill>
                                  <a:schemeClr val="bg2"/>
                                </a:solidFill>
                                <a:latin typeface="Cambria Math" panose="02040503050406030204" pitchFamily="18" charset="0"/>
                                <a:ea typeface="Cambria Math" panose="02040503050406030204" pitchFamily="18" charset="0"/>
                              </a:rPr>
                              <m:t>𝜇</m:t>
                            </m:r>
                          </m:e>
                          <m:sub>
                            <m:r>
                              <a:rPr lang="it-IT" sz="2000" i="1">
                                <a:solidFill>
                                  <a:schemeClr val="bg2"/>
                                </a:solidFill>
                                <a:latin typeface="Cambria Math" panose="02040503050406030204" pitchFamily="18" charset="0"/>
                                <a:ea typeface="Cambria Math" panose="02040503050406030204" pitchFamily="18" charset="0"/>
                              </a:rPr>
                              <m:t>𝑇</m:t>
                            </m:r>
                          </m:sub>
                        </m:sSub>
                        <m:r>
                          <a:rPr lang="it-IT" sz="2000" i="1">
                            <a:solidFill>
                              <a:schemeClr val="bg2"/>
                            </a:solidFill>
                            <a:latin typeface="Cambria Math" panose="02040503050406030204" pitchFamily="18" charset="0"/>
                            <a:ea typeface="Cambria Math" panose="02040503050406030204" pitchFamily="18" charset="0"/>
                          </a:rPr>
                          <m:t>)</m:t>
                        </m:r>
                      </m:sup>
                    </m:sSup>
                  </m:oMath>
                </a14:m>
                <a:endParaRPr lang="it-IT" sz="2000" dirty="0">
                  <a:solidFill>
                    <a:schemeClr val="bg2"/>
                  </a:solidFill>
                </a:endParaRPr>
              </a:p>
            </p:txBody>
          </p:sp>
        </mc:Choice>
        <mc:Fallback xmlns="">
          <p:sp>
            <p:nvSpPr>
              <p:cNvPr id="9" name="CasellaDiTesto 8">
                <a:extLst>
                  <a:ext uri="{FF2B5EF4-FFF2-40B4-BE49-F238E27FC236}">
                    <a16:creationId xmlns:a16="http://schemas.microsoft.com/office/drawing/2014/main" id="{2282F31A-DE6C-2B7F-4500-560965149A6D}"/>
                  </a:ext>
                </a:extLst>
              </p:cNvPr>
              <p:cNvSpPr txBox="1">
                <a:spLocks noRot="1" noChangeAspect="1" noMove="1" noResize="1" noEditPoints="1" noAdjustHandles="1" noChangeArrowheads="1" noChangeShapeType="1" noTextEdit="1"/>
              </p:cNvSpPr>
              <p:nvPr/>
            </p:nvSpPr>
            <p:spPr>
              <a:xfrm>
                <a:off x="921038" y="5665582"/>
                <a:ext cx="2900796" cy="412934"/>
              </a:xfrm>
              <a:prstGeom prst="rect">
                <a:avLst/>
              </a:prstGeom>
              <a:blipFill>
                <a:blip r:embed="rId4"/>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0" name="CasellaDiTesto 9">
                <a:extLst>
                  <a:ext uri="{FF2B5EF4-FFF2-40B4-BE49-F238E27FC236}">
                    <a16:creationId xmlns:a16="http://schemas.microsoft.com/office/drawing/2014/main" id="{01224872-187D-05A7-4B77-14CC13DD4DE6}"/>
                  </a:ext>
                </a:extLst>
              </p:cNvPr>
              <p:cNvSpPr txBox="1"/>
              <p:nvPr/>
            </p:nvSpPr>
            <p:spPr>
              <a:xfrm>
                <a:off x="679525" y="6062581"/>
                <a:ext cx="2853171" cy="51648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2000" b="0" i="1" smtClean="0">
                          <a:solidFill>
                            <a:schemeClr val="bg2"/>
                          </a:solidFill>
                          <a:latin typeface="Cambria Math" panose="02040503050406030204" pitchFamily="18" charset="0"/>
                        </a:rPr>
                        <m:t>𝐶𝑉</m:t>
                      </m:r>
                      <m:d>
                        <m:dPr>
                          <m:ctrlPr>
                            <a:rPr lang="it-IT" sz="2000" b="0" i="1" smtClean="0">
                              <a:solidFill>
                                <a:schemeClr val="bg2"/>
                              </a:solidFill>
                              <a:latin typeface="Cambria Math" panose="02040503050406030204" pitchFamily="18" charset="0"/>
                            </a:rPr>
                          </m:ctrlPr>
                        </m:dPr>
                        <m:e>
                          <m:r>
                            <a:rPr lang="it-IT" sz="2000" b="0" i="1" smtClean="0">
                              <a:solidFill>
                                <a:schemeClr val="bg2"/>
                              </a:solidFill>
                              <a:latin typeface="Cambria Math" panose="02040503050406030204" pitchFamily="18" charset="0"/>
                            </a:rPr>
                            <m:t>𝑌</m:t>
                          </m:r>
                        </m:e>
                      </m:d>
                      <m:r>
                        <a:rPr lang="it-IT" sz="2000" b="0" i="1" smtClean="0">
                          <a:solidFill>
                            <a:schemeClr val="bg2"/>
                          </a:solidFill>
                          <a:latin typeface="Cambria Math" panose="02040503050406030204" pitchFamily="18" charset="0"/>
                        </a:rPr>
                        <m:t>=</m:t>
                      </m:r>
                      <m:rad>
                        <m:radPr>
                          <m:degHide m:val="on"/>
                          <m:ctrlPr>
                            <a:rPr lang="it-IT" sz="2000" b="0" i="1" smtClean="0">
                              <a:solidFill>
                                <a:schemeClr val="bg2"/>
                              </a:solidFill>
                              <a:latin typeface="Cambria Math" panose="02040503050406030204" pitchFamily="18" charset="0"/>
                            </a:rPr>
                          </m:ctrlPr>
                        </m:radPr>
                        <m:deg/>
                        <m:e>
                          <m:sSup>
                            <m:sSupPr>
                              <m:ctrlPr>
                                <a:rPr lang="it-IT" sz="2000" b="0" i="1" smtClean="0">
                                  <a:solidFill>
                                    <a:schemeClr val="bg2"/>
                                  </a:solidFill>
                                  <a:latin typeface="Cambria Math" panose="02040503050406030204" pitchFamily="18" charset="0"/>
                                </a:rPr>
                              </m:ctrlPr>
                            </m:sSupPr>
                            <m:e>
                              <m:r>
                                <a:rPr lang="it-IT" sz="2000" i="1">
                                  <a:solidFill>
                                    <a:schemeClr val="bg2"/>
                                  </a:solidFill>
                                  <a:latin typeface="Cambria Math" panose="02040503050406030204" pitchFamily="18" charset="0"/>
                                  <a:ea typeface="Cambria Math" panose="02040503050406030204" pitchFamily="18" charset="0"/>
                                </a:rPr>
                                <m:t>𝑒</m:t>
                              </m:r>
                            </m:e>
                            <m:sup>
                              <m:sSubSup>
                                <m:sSubSupPr>
                                  <m:ctrlPr>
                                    <a:rPr lang="it-IT" sz="2000" i="1">
                                      <a:solidFill>
                                        <a:schemeClr val="bg2"/>
                                      </a:solidFill>
                                      <a:latin typeface="Cambria Math" panose="02040503050406030204" pitchFamily="18" charset="0"/>
                                      <a:ea typeface="Cambria Math" panose="02040503050406030204" pitchFamily="18" charset="0"/>
                                    </a:rPr>
                                  </m:ctrlPr>
                                </m:sSubSupPr>
                                <m:e>
                                  <m:r>
                                    <a:rPr lang="it-IT" sz="2000" b="0" i="1" smtClean="0">
                                      <a:solidFill>
                                        <a:schemeClr val="bg2"/>
                                      </a:solidFill>
                                      <a:latin typeface="Cambria Math" panose="02040503050406030204" pitchFamily="18" charset="0"/>
                                      <a:ea typeface="Cambria Math" panose="02040503050406030204" pitchFamily="18" charset="0"/>
                                    </a:rPr>
                                    <m:t>(</m:t>
                                  </m:r>
                                  <m:r>
                                    <a:rPr lang="it-IT" sz="2000" i="1">
                                      <a:solidFill>
                                        <a:schemeClr val="bg2"/>
                                      </a:solidFill>
                                      <a:latin typeface="Cambria Math" panose="02040503050406030204" pitchFamily="18" charset="0"/>
                                      <a:ea typeface="Cambria Math" panose="02040503050406030204" pitchFamily="18" charset="0"/>
                                    </a:rPr>
                                    <m:t>𝜎</m:t>
                                  </m:r>
                                </m:e>
                                <m:sub>
                                  <m:r>
                                    <a:rPr lang="it-IT" sz="2000" i="1">
                                      <a:solidFill>
                                        <a:schemeClr val="bg2"/>
                                      </a:solidFill>
                                      <a:latin typeface="Cambria Math" panose="02040503050406030204" pitchFamily="18" charset="0"/>
                                      <a:ea typeface="Cambria Math" panose="02040503050406030204" pitchFamily="18" charset="0"/>
                                    </a:rPr>
                                    <m:t>𝑇</m:t>
                                  </m:r>
                                </m:sub>
                                <m:sup>
                                  <m:r>
                                    <a:rPr lang="it-IT" sz="2000" i="1">
                                      <a:solidFill>
                                        <a:schemeClr val="bg2"/>
                                      </a:solidFill>
                                      <a:latin typeface="Cambria Math" panose="02040503050406030204" pitchFamily="18" charset="0"/>
                                      <a:ea typeface="Cambria Math" panose="02040503050406030204" pitchFamily="18" charset="0"/>
                                    </a:rPr>
                                    <m:t>2</m:t>
                                  </m:r>
                                </m:sup>
                              </m:sSubSup>
                              <m:r>
                                <a:rPr lang="it-IT" sz="2000" b="0" i="1" smtClean="0">
                                  <a:solidFill>
                                    <a:schemeClr val="bg2"/>
                                  </a:solidFill>
                                  <a:latin typeface="Cambria Math" panose="02040503050406030204" pitchFamily="18" charset="0"/>
                                  <a:ea typeface="Cambria Math" panose="02040503050406030204" pitchFamily="18" charset="0"/>
                                </a:rPr>
                                <m:t>)</m:t>
                              </m:r>
                            </m:sup>
                          </m:sSup>
                          <m:r>
                            <a:rPr lang="it-IT" sz="2000" b="0" i="1" smtClean="0">
                              <a:solidFill>
                                <a:schemeClr val="bg2"/>
                              </a:solidFill>
                              <a:latin typeface="Cambria Math" panose="02040503050406030204" pitchFamily="18" charset="0"/>
                            </a:rPr>
                            <m:t>−1</m:t>
                          </m:r>
                        </m:e>
                      </m:rad>
                    </m:oMath>
                  </m:oMathPara>
                </a14:m>
                <a:endParaRPr lang="it-IT" sz="2000" dirty="0">
                  <a:solidFill>
                    <a:schemeClr val="bg2"/>
                  </a:solidFill>
                </a:endParaRPr>
              </a:p>
            </p:txBody>
          </p:sp>
        </mc:Choice>
        <mc:Fallback xmlns="">
          <p:sp>
            <p:nvSpPr>
              <p:cNvPr id="10" name="CasellaDiTesto 9">
                <a:extLst>
                  <a:ext uri="{FF2B5EF4-FFF2-40B4-BE49-F238E27FC236}">
                    <a16:creationId xmlns:a16="http://schemas.microsoft.com/office/drawing/2014/main" id="{01224872-187D-05A7-4B77-14CC13DD4DE6}"/>
                  </a:ext>
                </a:extLst>
              </p:cNvPr>
              <p:cNvSpPr txBox="1">
                <a:spLocks noRot="1" noChangeAspect="1" noMove="1" noResize="1" noEditPoints="1" noAdjustHandles="1" noChangeArrowheads="1" noChangeShapeType="1" noTextEdit="1"/>
              </p:cNvSpPr>
              <p:nvPr/>
            </p:nvSpPr>
            <p:spPr>
              <a:xfrm>
                <a:off x="679525" y="6062581"/>
                <a:ext cx="2853171" cy="516488"/>
              </a:xfrm>
              <a:prstGeom prst="rect">
                <a:avLst/>
              </a:prstGeom>
              <a:blipFill>
                <a:blip r:embed="rId5"/>
                <a:stretch>
                  <a:fillRect/>
                </a:stretch>
              </a:blipFill>
            </p:spPr>
            <p:txBody>
              <a:bodyPr/>
              <a:lstStyle/>
              <a:p>
                <a:r>
                  <a:rPr lang="it-IT">
                    <a:noFill/>
                  </a:rPr>
                  <a:t> </a:t>
                </a:r>
              </a:p>
            </p:txBody>
          </p:sp>
        </mc:Fallback>
      </mc:AlternateContent>
      <p:pic>
        <p:nvPicPr>
          <p:cNvPr id="12" name="Immagine 11" descr="Immagine che contiene tavolo&#10;&#10;Descrizione generata automaticamente">
            <a:extLst>
              <a:ext uri="{FF2B5EF4-FFF2-40B4-BE49-F238E27FC236}">
                <a16:creationId xmlns:a16="http://schemas.microsoft.com/office/drawing/2014/main" id="{36E191B2-C784-623C-0B0F-C111288484C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26274" y="4655468"/>
            <a:ext cx="4095939" cy="1909905"/>
          </a:xfrm>
          <a:prstGeom prst="rect">
            <a:avLst/>
          </a:prstGeom>
        </p:spPr>
      </p:pic>
      <p:sp>
        <p:nvSpPr>
          <p:cNvPr id="13" name="CasellaDiTesto 12">
            <a:extLst>
              <a:ext uri="{FF2B5EF4-FFF2-40B4-BE49-F238E27FC236}">
                <a16:creationId xmlns:a16="http://schemas.microsoft.com/office/drawing/2014/main" id="{7F5296B2-56A6-A432-EB65-B2F4782D4694}"/>
              </a:ext>
            </a:extLst>
          </p:cNvPr>
          <p:cNvSpPr txBox="1"/>
          <p:nvPr/>
        </p:nvSpPr>
        <p:spPr>
          <a:xfrm>
            <a:off x="679525" y="4086723"/>
            <a:ext cx="10672831" cy="646331"/>
          </a:xfrm>
          <a:prstGeom prst="rect">
            <a:avLst/>
          </a:prstGeom>
          <a:noFill/>
        </p:spPr>
        <p:txBody>
          <a:bodyPr wrap="square" rtlCol="0">
            <a:spAutoFit/>
          </a:bodyPr>
          <a:lstStyle/>
          <a:p>
            <a:r>
              <a:rPr lang="it-IT" sz="1800" dirty="0">
                <a:solidFill>
                  <a:schemeClr val="bg2"/>
                </a:solidFill>
              </a:rPr>
              <a:t>Indicando con Y la variabile risposta (PSA) e con T la variabile trasformata con la funzione logaritmo (LPSA) si vuole verificare se valgono le seguenti relazioni:</a:t>
            </a:r>
          </a:p>
        </p:txBody>
      </p:sp>
      <p:pic>
        <p:nvPicPr>
          <p:cNvPr id="15" name="Immagine 14">
            <a:extLst>
              <a:ext uri="{FF2B5EF4-FFF2-40B4-BE49-F238E27FC236}">
                <a16:creationId xmlns:a16="http://schemas.microsoft.com/office/drawing/2014/main" id="{F277E601-5ABF-E11F-797A-037804F727C8}"/>
              </a:ext>
            </a:extLst>
          </p:cNvPr>
          <p:cNvPicPr>
            <a:picLocks noChangeAspect="1"/>
          </p:cNvPicPr>
          <p:nvPr/>
        </p:nvPicPr>
        <p:blipFill rotWithShape="1">
          <a:blip r:embed="rId7">
            <a:extLst>
              <a:ext uri="{28A0092B-C50C-407E-A947-70E740481C1C}">
                <a14:useLocalDpi xmlns:a14="http://schemas.microsoft.com/office/drawing/2010/main" val="0"/>
              </a:ext>
            </a:extLst>
          </a:blip>
          <a:srcRect b="7834"/>
          <a:stretch/>
        </p:blipFill>
        <p:spPr>
          <a:xfrm>
            <a:off x="1412737" y="2046281"/>
            <a:ext cx="3574899" cy="1961057"/>
          </a:xfrm>
          <a:prstGeom prst="rect">
            <a:avLst/>
          </a:prstGeom>
        </p:spPr>
      </p:pic>
      <p:pic>
        <p:nvPicPr>
          <p:cNvPr id="17" name="Immagine 16">
            <a:extLst>
              <a:ext uri="{FF2B5EF4-FFF2-40B4-BE49-F238E27FC236}">
                <a16:creationId xmlns:a16="http://schemas.microsoft.com/office/drawing/2014/main" id="{235474B7-DBC9-E08B-7611-75566C410D0A}"/>
              </a:ext>
            </a:extLst>
          </p:cNvPr>
          <p:cNvPicPr>
            <a:picLocks noChangeAspect="1"/>
          </p:cNvPicPr>
          <p:nvPr/>
        </p:nvPicPr>
        <p:blipFill rotWithShape="1">
          <a:blip r:embed="rId8">
            <a:extLst>
              <a:ext uri="{28A0092B-C50C-407E-A947-70E740481C1C}">
                <a14:useLocalDpi xmlns:a14="http://schemas.microsoft.com/office/drawing/2010/main" val="0"/>
              </a:ext>
            </a:extLst>
          </a:blip>
          <a:srcRect t="-2" b="-928"/>
          <a:stretch/>
        </p:blipFill>
        <p:spPr>
          <a:xfrm>
            <a:off x="7347314" y="2047563"/>
            <a:ext cx="3574899" cy="1961058"/>
          </a:xfrm>
          <a:prstGeom prst="rect">
            <a:avLst/>
          </a:prstGeom>
        </p:spPr>
      </p:pic>
    </p:spTree>
    <p:extLst>
      <p:ext uri="{BB962C8B-B14F-4D97-AF65-F5344CB8AC3E}">
        <p14:creationId xmlns:p14="http://schemas.microsoft.com/office/powerpoint/2010/main" val="4037581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804CF52B-3112-6019-142B-1B97A9A417A3}"/>
              </a:ext>
            </a:extLst>
          </p:cNvPr>
          <p:cNvSpPr>
            <a:spLocks noGrp="1"/>
          </p:cNvSpPr>
          <p:nvPr>
            <p:ph sz="half" idx="1"/>
          </p:nvPr>
        </p:nvSpPr>
        <p:spPr>
          <a:xfrm>
            <a:off x="609599" y="1600201"/>
            <a:ext cx="10972799" cy="2409823"/>
          </a:xfrm>
        </p:spPr>
        <p:txBody>
          <a:bodyPr/>
          <a:lstStyle/>
          <a:p>
            <a:pPr marL="137160" indent="0">
              <a:buNone/>
            </a:pPr>
            <a:r>
              <a:rPr lang="it-IT" dirty="0">
                <a:solidFill>
                  <a:schemeClr val="bg2"/>
                </a:solidFill>
              </a:rPr>
              <a:t>Dopo aver effettuato una trasformazione logaritmica sui valori basali e finali di PSA viene studiata la relazione tra la variabile risposta e le variabili esplicative.</a:t>
            </a:r>
          </a:p>
          <a:p>
            <a:pPr marL="137160" indent="0">
              <a:buNone/>
            </a:pPr>
            <a:endParaRPr lang="it-IT" dirty="0">
              <a:solidFill>
                <a:schemeClr val="bg2"/>
              </a:solidFill>
            </a:endParaRPr>
          </a:p>
          <a:p>
            <a:pPr marL="137160" indent="0">
              <a:buNone/>
            </a:pPr>
            <a:r>
              <a:rPr lang="it-IT" dirty="0">
                <a:solidFill>
                  <a:schemeClr val="bg2"/>
                </a:solidFill>
              </a:rPr>
              <a:t>Vengono riportate in seguito le tabelle contenenti le principali statistiche descrittive delle variabili quantitative e la rispettiva tabella di correlazione.</a:t>
            </a:r>
          </a:p>
        </p:txBody>
      </p:sp>
      <p:sp>
        <p:nvSpPr>
          <p:cNvPr id="4" name="Titolo 3">
            <a:extLst>
              <a:ext uri="{FF2B5EF4-FFF2-40B4-BE49-F238E27FC236}">
                <a16:creationId xmlns:a16="http://schemas.microsoft.com/office/drawing/2014/main" id="{24D180E9-AD08-7BC6-23C3-20B4723DDE55}"/>
              </a:ext>
            </a:extLst>
          </p:cNvPr>
          <p:cNvSpPr>
            <a:spLocks noGrp="1"/>
          </p:cNvSpPr>
          <p:nvPr>
            <p:ph type="title"/>
          </p:nvPr>
        </p:nvSpPr>
        <p:spPr/>
        <p:txBody>
          <a:bodyPr/>
          <a:lstStyle/>
          <a:p>
            <a:r>
              <a:rPr lang="it-IT" dirty="0">
                <a:solidFill>
                  <a:schemeClr val="accent1"/>
                </a:solidFill>
                <a:effectLst/>
              </a:rPr>
              <a:t>ANALISI DESCRITTIVA</a:t>
            </a:r>
          </a:p>
        </p:txBody>
      </p:sp>
      <p:pic>
        <p:nvPicPr>
          <p:cNvPr id="6" name="Immagine 5" descr="Immagine che contiene tavolo&#10;&#10;Descrizione generata automaticamente">
            <a:extLst>
              <a:ext uri="{FF2B5EF4-FFF2-40B4-BE49-F238E27FC236}">
                <a16:creationId xmlns:a16="http://schemas.microsoft.com/office/drawing/2014/main" id="{DF8066BB-974D-10D3-18A6-A88470F02F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4354" y="4452823"/>
            <a:ext cx="3772426" cy="1590897"/>
          </a:xfrm>
          <a:prstGeom prst="rect">
            <a:avLst/>
          </a:prstGeom>
        </p:spPr>
      </p:pic>
      <p:pic>
        <p:nvPicPr>
          <p:cNvPr id="11" name="Immagine 10" descr="Immagine che contiene testo, armadietto&#10;&#10;Descrizione generata automaticamente">
            <a:extLst>
              <a:ext uri="{FF2B5EF4-FFF2-40B4-BE49-F238E27FC236}">
                <a16:creationId xmlns:a16="http://schemas.microsoft.com/office/drawing/2014/main" id="{4E1D4878-25A8-717C-35E6-5B788917A0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5452" y="4452823"/>
            <a:ext cx="5087060" cy="1590897"/>
          </a:xfrm>
          <a:prstGeom prst="rect">
            <a:avLst/>
          </a:prstGeom>
        </p:spPr>
      </p:pic>
    </p:spTree>
    <p:extLst>
      <p:ext uri="{BB962C8B-B14F-4D97-AF65-F5344CB8AC3E}">
        <p14:creationId xmlns:p14="http://schemas.microsoft.com/office/powerpoint/2010/main" val="1808740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D39BB0E7-6A05-D360-8F86-78B6AEF23670}"/>
              </a:ext>
            </a:extLst>
          </p:cNvPr>
          <p:cNvSpPr>
            <a:spLocks noGrp="1"/>
          </p:cNvSpPr>
          <p:nvPr>
            <p:ph type="title"/>
          </p:nvPr>
        </p:nvSpPr>
        <p:spPr/>
        <p:txBody>
          <a:bodyPr/>
          <a:lstStyle/>
          <a:p>
            <a:r>
              <a:rPr lang="it-IT" dirty="0">
                <a:solidFill>
                  <a:schemeClr val="accent1"/>
                </a:solidFill>
                <a:effectLst/>
              </a:rPr>
              <a:t>ANALISI DESCRITTIVA</a:t>
            </a:r>
          </a:p>
        </p:txBody>
      </p:sp>
      <p:sp>
        <p:nvSpPr>
          <p:cNvPr id="10" name="CasellaDiTesto 9">
            <a:extLst>
              <a:ext uri="{FF2B5EF4-FFF2-40B4-BE49-F238E27FC236}">
                <a16:creationId xmlns:a16="http://schemas.microsoft.com/office/drawing/2014/main" id="{00C74B23-E8BE-41FA-10A8-18771DFB0C43}"/>
              </a:ext>
            </a:extLst>
          </p:cNvPr>
          <p:cNvSpPr txBox="1"/>
          <p:nvPr/>
        </p:nvSpPr>
        <p:spPr>
          <a:xfrm>
            <a:off x="1043710" y="1249958"/>
            <a:ext cx="9633526" cy="1631216"/>
          </a:xfrm>
          <a:prstGeom prst="rect">
            <a:avLst/>
          </a:prstGeom>
          <a:noFill/>
        </p:spPr>
        <p:txBody>
          <a:bodyPr wrap="square">
            <a:spAutoFit/>
          </a:bodyPr>
          <a:lstStyle/>
          <a:p>
            <a:pPr marL="137160" indent="0">
              <a:buNone/>
            </a:pPr>
            <a:r>
              <a:rPr lang="it-IT" sz="2000" dirty="0">
                <a:solidFill>
                  <a:schemeClr val="bg2"/>
                </a:solidFill>
              </a:rPr>
              <a:t>Al fine di verificare la relazione tra le variabili qualitative e la variabile risposta sono stati analizzati diversi grafici con le variabili ritenute di interesse.</a:t>
            </a:r>
          </a:p>
          <a:p>
            <a:pPr marL="137160" indent="0">
              <a:buNone/>
            </a:pPr>
            <a:r>
              <a:rPr lang="it-IT" sz="2000" dirty="0">
                <a:solidFill>
                  <a:schemeClr val="bg2"/>
                </a:solidFill>
              </a:rPr>
              <a:t> </a:t>
            </a:r>
          </a:p>
          <a:p>
            <a:pPr marL="137160" indent="0">
              <a:buNone/>
            </a:pPr>
            <a:r>
              <a:rPr lang="it-IT" sz="2000" dirty="0">
                <a:solidFill>
                  <a:schemeClr val="bg2"/>
                </a:solidFill>
              </a:rPr>
              <a:t>Vengono riportati in seguito i box-plot che mostrano come varia la distribuzione del logaritmo del PSA finale in relazione alle caratteristiche fisiologiche degli individui.</a:t>
            </a:r>
          </a:p>
        </p:txBody>
      </p:sp>
      <p:sp>
        <p:nvSpPr>
          <p:cNvPr id="11" name="CasellaDiTesto 10">
            <a:extLst>
              <a:ext uri="{FF2B5EF4-FFF2-40B4-BE49-F238E27FC236}">
                <a16:creationId xmlns:a16="http://schemas.microsoft.com/office/drawing/2014/main" id="{F8C163A3-C66A-6936-080F-29249777166D}"/>
              </a:ext>
            </a:extLst>
          </p:cNvPr>
          <p:cNvSpPr txBox="1"/>
          <p:nvPr/>
        </p:nvSpPr>
        <p:spPr>
          <a:xfrm>
            <a:off x="1256145" y="5975927"/>
            <a:ext cx="9633526" cy="707886"/>
          </a:xfrm>
          <a:prstGeom prst="rect">
            <a:avLst/>
          </a:prstGeom>
          <a:noFill/>
        </p:spPr>
        <p:txBody>
          <a:bodyPr wrap="square" rtlCol="0">
            <a:spAutoFit/>
          </a:bodyPr>
          <a:lstStyle/>
          <a:p>
            <a:r>
              <a:rPr lang="it-IT" sz="2000" dirty="0">
                <a:solidFill>
                  <a:schemeClr val="bg2"/>
                </a:solidFill>
              </a:rPr>
              <a:t>La fascia di età e l’ipertrofia prostatica sembrano incidere sul valore di PSA finale in quanto la distribuzione della variabile risposta varia nei diversi livelli delle </a:t>
            </a:r>
            <a:r>
              <a:rPr lang="it-IT" sz="2000" dirty="0" err="1">
                <a:solidFill>
                  <a:schemeClr val="bg2"/>
                </a:solidFill>
              </a:rPr>
              <a:t>covariate</a:t>
            </a:r>
            <a:r>
              <a:rPr lang="it-IT" sz="2000" dirty="0">
                <a:solidFill>
                  <a:schemeClr val="bg2"/>
                </a:solidFill>
              </a:rPr>
              <a:t>.</a:t>
            </a:r>
          </a:p>
        </p:txBody>
      </p:sp>
      <p:pic>
        <p:nvPicPr>
          <p:cNvPr id="3" name="Immagine 2">
            <a:extLst>
              <a:ext uri="{FF2B5EF4-FFF2-40B4-BE49-F238E27FC236}">
                <a16:creationId xmlns:a16="http://schemas.microsoft.com/office/drawing/2014/main" id="{9C47294C-3609-4C00-10A5-451AF0640E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7273" y="3024483"/>
            <a:ext cx="4008584" cy="2722419"/>
          </a:xfrm>
          <a:prstGeom prst="rect">
            <a:avLst/>
          </a:prstGeom>
        </p:spPr>
      </p:pic>
      <p:pic>
        <p:nvPicPr>
          <p:cNvPr id="6" name="Immagine 5">
            <a:extLst>
              <a:ext uri="{FF2B5EF4-FFF2-40B4-BE49-F238E27FC236}">
                <a16:creationId xmlns:a16="http://schemas.microsoft.com/office/drawing/2014/main" id="{7D35BB49-D801-2416-694C-2B4DCD401D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6143" y="3024483"/>
            <a:ext cx="4008584" cy="2726520"/>
          </a:xfrm>
          <a:prstGeom prst="rect">
            <a:avLst/>
          </a:prstGeom>
        </p:spPr>
      </p:pic>
    </p:spTree>
    <p:extLst>
      <p:ext uri="{BB962C8B-B14F-4D97-AF65-F5344CB8AC3E}">
        <p14:creationId xmlns:p14="http://schemas.microsoft.com/office/powerpoint/2010/main" val="782145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4AD54132-4179-92D0-091C-1155CFB61CA2}"/>
              </a:ext>
            </a:extLst>
          </p:cNvPr>
          <p:cNvSpPr>
            <a:spLocks noGrp="1"/>
          </p:cNvSpPr>
          <p:nvPr>
            <p:ph type="title"/>
          </p:nvPr>
        </p:nvSpPr>
        <p:spPr/>
        <p:txBody>
          <a:bodyPr/>
          <a:lstStyle/>
          <a:p>
            <a:r>
              <a:rPr lang="it-IT" dirty="0">
                <a:solidFill>
                  <a:schemeClr val="accent1"/>
                </a:solidFill>
                <a:effectLst/>
              </a:rPr>
              <a:t>ANALISI DESCRITTIVA</a:t>
            </a:r>
            <a:endParaRPr lang="it-IT" dirty="0"/>
          </a:p>
        </p:txBody>
      </p:sp>
      <p:sp>
        <p:nvSpPr>
          <p:cNvPr id="10" name="CasellaDiTesto 9">
            <a:extLst>
              <a:ext uri="{FF2B5EF4-FFF2-40B4-BE49-F238E27FC236}">
                <a16:creationId xmlns:a16="http://schemas.microsoft.com/office/drawing/2014/main" id="{D1E46633-694A-9170-2A0A-DFB629EEF60F}"/>
              </a:ext>
            </a:extLst>
          </p:cNvPr>
          <p:cNvSpPr txBox="1"/>
          <p:nvPr/>
        </p:nvSpPr>
        <p:spPr>
          <a:xfrm>
            <a:off x="992045" y="1422112"/>
            <a:ext cx="10207909" cy="369332"/>
          </a:xfrm>
          <a:prstGeom prst="rect">
            <a:avLst/>
          </a:prstGeom>
          <a:noFill/>
        </p:spPr>
        <p:txBody>
          <a:bodyPr wrap="square" rtlCol="0">
            <a:spAutoFit/>
          </a:bodyPr>
          <a:lstStyle/>
          <a:p>
            <a:r>
              <a:rPr lang="it-IT" dirty="0">
                <a:solidFill>
                  <a:schemeClr val="bg2"/>
                </a:solidFill>
              </a:rPr>
              <a:t>Si riportano i box-plot relativi alla distribuzione del logaritmo di PSA finale nei livelli delle variabili temporali.</a:t>
            </a:r>
          </a:p>
        </p:txBody>
      </p:sp>
      <p:sp>
        <p:nvSpPr>
          <p:cNvPr id="11" name="CasellaDiTesto 10">
            <a:extLst>
              <a:ext uri="{FF2B5EF4-FFF2-40B4-BE49-F238E27FC236}">
                <a16:creationId xmlns:a16="http://schemas.microsoft.com/office/drawing/2014/main" id="{8A5B4753-D1F9-C574-6039-02F8C26A3611}"/>
              </a:ext>
            </a:extLst>
          </p:cNvPr>
          <p:cNvSpPr txBox="1"/>
          <p:nvPr/>
        </p:nvSpPr>
        <p:spPr>
          <a:xfrm>
            <a:off x="544944" y="5540923"/>
            <a:ext cx="11102109" cy="646331"/>
          </a:xfrm>
          <a:prstGeom prst="rect">
            <a:avLst/>
          </a:prstGeom>
          <a:noFill/>
        </p:spPr>
        <p:txBody>
          <a:bodyPr wrap="square" rtlCol="0">
            <a:spAutoFit/>
          </a:bodyPr>
          <a:lstStyle/>
          <a:p>
            <a:r>
              <a:rPr lang="it-IT" dirty="0">
                <a:solidFill>
                  <a:schemeClr val="bg2"/>
                </a:solidFill>
              </a:rPr>
              <a:t>Il periodo in cui viene effettuata la rilevazione sembra incidere in modo meno significativo sui valori dell’antigene prostatico specifico in quanto si osserva come il valore di questa variabile non cambi eccessivamente nei diversi livelli.</a:t>
            </a:r>
          </a:p>
        </p:txBody>
      </p:sp>
      <p:pic>
        <p:nvPicPr>
          <p:cNvPr id="7" name="Immagine 6">
            <a:extLst>
              <a:ext uri="{FF2B5EF4-FFF2-40B4-BE49-F238E27FC236}">
                <a16:creationId xmlns:a16="http://schemas.microsoft.com/office/drawing/2014/main" id="{084BC953-3998-3FFF-D3FA-F14D8001DB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4293" y="2182702"/>
            <a:ext cx="3949410" cy="2962057"/>
          </a:xfrm>
          <a:prstGeom prst="rect">
            <a:avLst/>
          </a:prstGeom>
        </p:spPr>
      </p:pic>
      <p:pic>
        <p:nvPicPr>
          <p:cNvPr id="12" name="Immagine 11">
            <a:extLst>
              <a:ext uri="{FF2B5EF4-FFF2-40B4-BE49-F238E27FC236}">
                <a16:creationId xmlns:a16="http://schemas.microsoft.com/office/drawing/2014/main" id="{CA5877C1-0B27-CB66-8910-D5F85C0BF0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8298" y="2183311"/>
            <a:ext cx="3949410" cy="2962057"/>
          </a:xfrm>
          <a:prstGeom prst="rect">
            <a:avLst/>
          </a:prstGeom>
        </p:spPr>
      </p:pic>
    </p:spTree>
    <p:extLst>
      <p:ext uri="{BB962C8B-B14F-4D97-AF65-F5344CB8AC3E}">
        <p14:creationId xmlns:p14="http://schemas.microsoft.com/office/powerpoint/2010/main" val="2108282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9A80C955-10DC-8E83-5764-AB81B10BD5AB}"/>
              </a:ext>
            </a:extLst>
          </p:cNvPr>
          <p:cNvSpPr>
            <a:spLocks noGrp="1"/>
          </p:cNvSpPr>
          <p:nvPr>
            <p:ph sz="half" idx="1"/>
          </p:nvPr>
        </p:nvSpPr>
        <p:spPr>
          <a:xfrm>
            <a:off x="609599" y="1377158"/>
            <a:ext cx="10972799" cy="633911"/>
          </a:xfrm>
        </p:spPr>
        <p:txBody>
          <a:bodyPr>
            <a:normAutofit fontScale="85000" lnSpcReduction="20000"/>
          </a:bodyPr>
          <a:lstStyle/>
          <a:p>
            <a:pPr marL="137160" indent="0">
              <a:buNone/>
            </a:pPr>
            <a:r>
              <a:rPr lang="en-US" sz="2400" dirty="0">
                <a:solidFill>
                  <a:schemeClr val="bg2"/>
                </a:solidFill>
              </a:rPr>
              <a:t>Al fine di </a:t>
            </a:r>
            <a:r>
              <a:rPr lang="en-US" sz="2400" dirty="0" err="1">
                <a:solidFill>
                  <a:schemeClr val="bg2"/>
                </a:solidFill>
              </a:rPr>
              <a:t>verificare</a:t>
            </a:r>
            <a:r>
              <a:rPr lang="en-US" sz="2400" dirty="0">
                <a:solidFill>
                  <a:schemeClr val="bg2"/>
                </a:solidFill>
              </a:rPr>
              <a:t> </a:t>
            </a:r>
            <a:r>
              <a:rPr lang="en-US" sz="2400" dirty="0" err="1">
                <a:solidFill>
                  <a:schemeClr val="bg2"/>
                </a:solidFill>
              </a:rPr>
              <a:t>l’efficacia</a:t>
            </a:r>
            <a:r>
              <a:rPr lang="en-US" sz="2400" dirty="0">
                <a:solidFill>
                  <a:schemeClr val="bg2"/>
                </a:solidFill>
              </a:rPr>
              <a:t> </a:t>
            </a:r>
            <a:r>
              <a:rPr lang="en-US" sz="2400" dirty="0" err="1">
                <a:solidFill>
                  <a:schemeClr val="bg2"/>
                </a:solidFill>
              </a:rPr>
              <a:t>della</a:t>
            </a:r>
            <a:r>
              <a:rPr lang="en-US" sz="2400" dirty="0">
                <a:solidFill>
                  <a:schemeClr val="bg2"/>
                </a:solidFill>
              </a:rPr>
              <a:t> </a:t>
            </a:r>
            <a:r>
              <a:rPr lang="en-US" sz="2400" dirty="0" err="1">
                <a:solidFill>
                  <a:schemeClr val="bg2"/>
                </a:solidFill>
              </a:rPr>
              <a:t>cura</a:t>
            </a:r>
            <a:r>
              <a:rPr lang="en-US" sz="2400" dirty="0">
                <a:solidFill>
                  <a:schemeClr val="bg2"/>
                </a:solidFill>
              </a:rPr>
              <a:t> </a:t>
            </a:r>
            <a:r>
              <a:rPr lang="en-US" sz="2400" dirty="0" err="1">
                <a:solidFill>
                  <a:schemeClr val="bg2"/>
                </a:solidFill>
              </a:rPr>
              <a:t>si</a:t>
            </a:r>
            <a:r>
              <a:rPr lang="en-US" sz="2400" dirty="0">
                <a:solidFill>
                  <a:schemeClr val="bg2"/>
                </a:solidFill>
              </a:rPr>
              <a:t> </a:t>
            </a:r>
            <a:r>
              <a:rPr lang="en-US" sz="2400" dirty="0" err="1">
                <a:solidFill>
                  <a:schemeClr val="bg2"/>
                </a:solidFill>
              </a:rPr>
              <a:t>analizzano</a:t>
            </a:r>
            <a:r>
              <a:rPr lang="en-US" sz="2400" dirty="0">
                <a:solidFill>
                  <a:schemeClr val="bg2"/>
                </a:solidFill>
              </a:rPr>
              <a:t> </a:t>
            </a:r>
            <a:r>
              <a:rPr lang="en-US" sz="2400" dirty="0" err="1">
                <a:solidFill>
                  <a:schemeClr val="bg2"/>
                </a:solidFill>
              </a:rPr>
              <a:t>i</a:t>
            </a:r>
            <a:r>
              <a:rPr lang="en-US" sz="2400" dirty="0">
                <a:solidFill>
                  <a:schemeClr val="bg2"/>
                </a:solidFill>
              </a:rPr>
              <a:t> box-plot </a:t>
            </a:r>
            <a:r>
              <a:rPr lang="en-US" sz="2400" dirty="0" err="1">
                <a:solidFill>
                  <a:schemeClr val="bg2"/>
                </a:solidFill>
              </a:rPr>
              <a:t>relativi</a:t>
            </a:r>
            <a:r>
              <a:rPr lang="en-US" sz="2400" dirty="0">
                <a:solidFill>
                  <a:schemeClr val="bg2"/>
                </a:solidFill>
              </a:rPr>
              <a:t> </a:t>
            </a:r>
            <a:r>
              <a:rPr lang="en-US" sz="2400" dirty="0" err="1">
                <a:solidFill>
                  <a:schemeClr val="bg2"/>
                </a:solidFill>
              </a:rPr>
              <a:t>alla</a:t>
            </a:r>
            <a:r>
              <a:rPr lang="en-US" sz="2400" dirty="0">
                <a:solidFill>
                  <a:schemeClr val="bg2"/>
                </a:solidFill>
              </a:rPr>
              <a:t> </a:t>
            </a:r>
            <a:r>
              <a:rPr lang="en-US" sz="2400" dirty="0" err="1">
                <a:solidFill>
                  <a:schemeClr val="bg2"/>
                </a:solidFill>
              </a:rPr>
              <a:t>differenza</a:t>
            </a:r>
            <a:r>
              <a:rPr lang="en-US" sz="2400" dirty="0">
                <a:solidFill>
                  <a:schemeClr val="bg2"/>
                </a:solidFill>
              </a:rPr>
              <a:t> </a:t>
            </a:r>
            <a:r>
              <a:rPr lang="en-US" sz="2400" dirty="0" err="1">
                <a:solidFill>
                  <a:schemeClr val="bg2"/>
                </a:solidFill>
              </a:rPr>
              <a:t>dei</a:t>
            </a:r>
            <a:r>
              <a:rPr lang="en-US" sz="2400" dirty="0">
                <a:solidFill>
                  <a:schemeClr val="bg2"/>
                </a:solidFill>
              </a:rPr>
              <a:t> </a:t>
            </a:r>
            <a:r>
              <a:rPr lang="en-US" sz="2400" dirty="0" err="1">
                <a:solidFill>
                  <a:schemeClr val="bg2"/>
                </a:solidFill>
              </a:rPr>
              <a:t>valori</a:t>
            </a:r>
            <a:r>
              <a:rPr lang="en-US" sz="2400" dirty="0">
                <a:solidFill>
                  <a:schemeClr val="bg2"/>
                </a:solidFill>
              </a:rPr>
              <a:t> di PSA </a:t>
            </a:r>
            <a:r>
              <a:rPr lang="en-US" sz="2400" dirty="0" err="1">
                <a:solidFill>
                  <a:schemeClr val="bg2"/>
                </a:solidFill>
              </a:rPr>
              <a:t>nei</a:t>
            </a:r>
            <a:r>
              <a:rPr lang="en-US" sz="2400" dirty="0">
                <a:solidFill>
                  <a:schemeClr val="bg2"/>
                </a:solidFill>
              </a:rPr>
              <a:t> due </a:t>
            </a:r>
            <a:r>
              <a:rPr lang="en-US" sz="2400" dirty="0" err="1">
                <a:solidFill>
                  <a:schemeClr val="bg2"/>
                </a:solidFill>
              </a:rPr>
              <a:t>livelli</a:t>
            </a:r>
            <a:r>
              <a:rPr lang="en-US" sz="2400" dirty="0">
                <a:solidFill>
                  <a:schemeClr val="bg2"/>
                </a:solidFill>
              </a:rPr>
              <a:t> di </a:t>
            </a:r>
            <a:r>
              <a:rPr lang="en-US" sz="2400" dirty="0" err="1">
                <a:solidFill>
                  <a:schemeClr val="bg2"/>
                </a:solidFill>
              </a:rPr>
              <a:t>trattamento</a:t>
            </a:r>
            <a:r>
              <a:rPr lang="en-US" sz="2400" dirty="0">
                <a:solidFill>
                  <a:schemeClr val="bg2"/>
                </a:solidFill>
              </a:rPr>
              <a:t> per </a:t>
            </a:r>
            <a:r>
              <a:rPr lang="en-US" sz="2400" dirty="0" err="1">
                <a:solidFill>
                  <a:schemeClr val="bg2"/>
                </a:solidFill>
              </a:rPr>
              <a:t>i</a:t>
            </a:r>
            <a:r>
              <a:rPr lang="en-US" sz="2400" dirty="0">
                <a:solidFill>
                  <a:schemeClr val="bg2"/>
                </a:solidFill>
              </a:rPr>
              <a:t> </a:t>
            </a:r>
            <a:r>
              <a:rPr lang="en-US" sz="2400" dirty="0" err="1">
                <a:solidFill>
                  <a:schemeClr val="bg2"/>
                </a:solidFill>
              </a:rPr>
              <a:t>valori</a:t>
            </a:r>
            <a:r>
              <a:rPr lang="en-US" sz="2400" dirty="0">
                <a:solidFill>
                  <a:schemeClr val="bg2"/>
                </a:solidFill>
              </a:rPr>
              <a:t> </a:t>
            </a:r>
            <a:r>
              <a:rPr lang="en-US" sz="2400" dirty="0" err="1">
                <a:solidFill>
                  <a:schemeClr val="bg2"/>
                </a:solidFill>
              </a:rPr>
              <a:t>originali</a:t>
            </a:r>
            <a:r>
              <a:rPr lang="en-US" sz="2400" dirty="0">
                <a:solidFill>
                  <a:schemeClr val="bg2"/>
                </a:solidFill>
              </a:rPr>
              <a:t> e per </a:t>
            </a:r>
            <a:r>
              <a:rPr lang="en-US" sz="2400" dirty="0" err="1">
                <a:solidFill>
                  <a:schemeClr val="bg2"/>
                </a:solidFill>
              </a:rPr>
              <a:t>quelli</a:t>
            </a:r>
            <a:r>
              <a:rPr lang="en-US" sz="2400" dirty="0">
                <a:solidFill>
                  <a:schemeClr val="bg2"/>
                </a:solidFill>
              </a:rPr>
              <a:t> </a:t>
            </a:r>
            <a:r>
              <a:rPr lang="en-US" sz="2400" dirty="0" err="1">
                <a:solidFill>
                  <a:schemeClr val="bg2"/>
                </a:solidFill>
              </a:rPr>
              <a:t>trasformati</a:t>
            </a:r>
            <a:r>
              <a:rPr lang="en-US" sz="2400" dirty="0">
                <a:solidFill>
                  <a:schemeClr val="bg2"/>
                </a:solidFill>
              </a:rPr>
              <a:t>.  </a:t>
            </a:r>
          </a:p>
        </p:txBody>
      </p:sp>
      <p:sp>
        <p:nvSpPr>
          <p:cNvPr id="4" name="Titolo 3">
            <a:extLst>
              <a:ext uri="{FF2B5EF4-FFF2-40B4-BE49-F238E27FC236}">
                <a16:creationId xmlns:a16="http://schemas.microsoft.com/office/drawing/2014/main" id="{828A859B-AA83-9392-E6B4-286E88271AEF}"/>
              </a:ext>
            </a:extLst>
          </p:cNvPr>
          <p:cNvSpPr>
            <a:spLocks noGrp="1"/>
          </p:cNvSpPr>
          <p:nvPr>
            <p:ph type="title"/>
          </p:nvPr>
        </p:nvSpPr>
        <p:spPr>
          <a:xfrm>
            <a:off x="609600" y="274638"/>
            <a:ext cx="10972800" cy="1143000"/>
          </a:xfrm>
        </p:spPr>
        <p:txBody>
          <a:bodyPr anchor="ctr">
            <a:normAutofit/>
          </a:bodyPr>
          <a:lstStyle/>
          <a:p>
            <a:r>
              <a:rPr lang="it-IT" dirty="0">
                <a:solidFill>
                  <a:schemeClr val="accent1"/>
                </a:solidFill>
                <a:effectLst/>
              </a:rPr>
              <a:t>ANALISI DESCRITTIVA</a:t>
            </a:r>
          </a:p>
        </p:txBody>
      </p:sp>
      <p:sp>
        <p:nvSpPr>
          <p:cNvPr id="7" name="CasellaDiTesto 6">
            <a:extLst>
              <a:ext uri="{FF2B5EF4-FFF2-40B4-BE49-F238E27FC236}">
                <a16:creationId xmlns:a16="http://schemas.microsoft.com/office/drawing/2014/main" id="{A9C766B0-4B4D-3C02-6403-7D10C29519CD}"/>
              </a:ext>
            </a:extLst>
          </p:cNvPr>
          <p:cNvSpPr txBox="1"/>
          <p:nvPr/>
        </p:nvSpPr>
        <p:spPr>
          <a:xfrm>
            <a:off x="609599" y="5515419"/>
            <a:ext cx="10972799" cy="1200329"/>
          </a:xfrm>
          <a:prstGeom prst="rect">
            <a:avLst/>
          </a:prstGeom>
          <a:noFill/>
        </p:spPr>
        <p:txBody>
          <a:bodyPr wrap="square" rtlCol="0">
            <a:spAutoFit/>
          </a:bodyPr>
          <a:lstStyle/>
          <a:p>
            <a:r>
              <a:rPr lang="it-IT" sz="2400" dirty="0">
                <a:solidFill>
                  <a:schemeClr val="bg2"/>
                </a:solidFill>
              </a:rPr>
              <a:t>Si osserva come la variabile non sia bilanciata e poiché i valori di media e mediana sono prossimi allo zero in entrambi i livelli si deduce come i trattamenti non siano particolarmente efficaci nell’abbassare i valori dell’antigene prostatico specifico. </a:t>
            </a:r>
          </a:p>
        </p:txBody>
      </p:sp>
      <p:pic>
        <p:nvPicPr>
          <p:cNvPr id="9" name="Immagine 8" descr="Immagine che contiene tavolo&#10;&#10;Descrizione generata automaticamente">
            <a:extLst>
              <a:ext uri="{FF2B5EF4-FFF2-40B4-BE49-F238E27FC236}">
                <a16:creationId xmlns:a16="http://schemas.microsoft.com/office/drawing/2014/main" id="{3C5E300B-A140-4D2A-C285-F8C9A4D5D1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1039" y="2899200"/>
            <a:ext cx="2389903" cy="1154543"/>
          </a:xfrm>
          <a:prstGeom prst="rect">
            <a:avLst/>
          </a:prstGeom>
        </p:spPr>
      </p:pic>
      <mc:AlternateContent xmlns:mc="http://schemas.openxmlformats.org/markup-compatibility/2006" xmlns:a14="http://schemas.microsoft.com/office/drawing/2010/main">
        <mc:Choice Requires="a14">
          <p:sp>
            <p:nvSpPr>
              <p:cNvPr id="2" name="CasellaDiTesto 1">
                <a:extLst>
                  <a:ext uri="{FF2B5EF4-FFF2-40B4-BE49-F238E27FC236}">
                    <a16:creationId xmlns:a16="http://schemas.microsoft.com/office/drawing/2014/main" id="{3BB2DC59-DB6E-5787-A6CB-360ABBF61E6C}"/>
                  </a:ext>
                </a:extLst>
              </p:cNvPr>
              <p:cNvSpPr txBox="1"/>
              <p:nvPr/>
            </p:nvSpPr>
            <p:spPr>
              <a:xfrm>
                <a:off x="3278901" y="2043340"/>
                <a:ext cx="5634185" cy="338554"/>
              </a:xfrm>
              <a:prstGeom prst="rect">
                <a:avLst/>
              </a:prstGeom>
              <a:noFill/>
            </p:spPr>
            <p:txBody>
              <a:bodyPr wrap="square" rtlCol="0">
                <a:spAutoFit/>
              </a:bodyPr>
              <a:lstStyle/>
              <a:p>
                <a:r>
                  <a:rPr lang="it-IT" sz="1600" dirty="0">
                    <a:solidFill>
                      <a:schemeClr val="bg2"/>
                    </a:solidFill>
                  </a:rPr>
                  <a:t>Log(</a:t>
                </a:r>
                <a14:m>
                  <m:oMath xmlns:m="http://schemas.openxmlformats.org/officeDocument/2006/math">
                    <m:sSub>
                      <m:sSubPr>
                        <m:ctrlPr>
                          <a:rPr lang="it-IT" sz="1600" i="1" smtClean="0">
                            <a:solidFill>
                              <a:schemeClr val="bg2"/>
                            </a:solidFill>
                            <a:latin typeface="Cambria Math" panose="02040503050406030204" pitchFamily="18" charset="0"/>
                          </a:rPr>
                        </m:ctrlPr>
                      </m:sSubPr>
                      <m:e>
                        <m:r>
                          <a:rPr lang="it-IT" sz="1600" b="0" i="1" smtClean="0">
                            <a:solidFill>
                              <a:schemeClr val="bg2"/>
                            </a:solidFill>
                            <a:latin typeface="Cambria Math" panose="02040503050406030204" pitchFamily="18" charset="0"/>
                          </a:rPr>
                          <m:t>𝑃𝑆𝐴</m:t>
                        </m:r>
                      </m:e>
                      <m:sub>
                        <m:r>
                          <a:rPr lang="it-IT" sz="1600" b="0" i="1" smtClean="0">
                            <a:solidFill>
                              <a:schemeClr val="bg2"/>
                            </a:solidFill>
                            <a:latin typeface="Cambria Math" panose="02040503050406030204" pitchFamily="18" charset="0"/>
                          </a:rPr>
                          <m:t>𝐹𝑖𝑛𝑎𝑙𝑒</m:t>
                        </m:r>
                      </m:sub>
                    </m:sSub>
                    <m:r>
                      <a:rPr lang="it-IT" sz="1600" b="0" i="1" smtClean="0">
                        <a:solidFill>
                          <a:schemeClr val="bg2"/>
                        </a:solidFill>
                        <a:latin typeface="Cambria Math" panose="02040503050406030204" pitchFamily="18" charset="0"/>
                      </a:rPr>
                      <m:t>/</m:t>
                    </m:r>
                  </m:oMath>
                </a14:m>
                <a:r>
                  <a:rPr lang="it-IT" sz="1600" dirty="0">
                    <a:solidFill>
                      <a:schemeClr val="bg2"/>
                    </a:solidFill>
                  </a:rPr>
                  <a:t> </a:t>
                </a:r>
                <a14:m>
                  <m:oMath xmlns:m="http://schemas.openxmlformats.org/officeDocument/2006/math">
                    <m:sSub>
                      <m:sSubPr>
                        <m:ctrlPr>
                          <a:rPr lang="it-IT" sz="1600" i="1">
                            <a:solidFill>
                              <a:schemeClr val="bg2"/>
                            </a:solidFill>
                            <a:latin typeface="Cambria Math" panose="02040503050406030204" pitchFamily="18" charset="0"/>
                          </a:rPr>
                        </m:ctrlPr>
                      </m:sSubPr>
                      <m:e>
                        <m:r>
                          <a:rPr lang="it-IT" sz="1600" i="1">
                            <a:solidFill>
                              <a:schemeClr val="bg2"/>
                            </a:solidFill>
                            <a:latin typeface="Cambria Math" panose="02040503050406030204" pitchFamily="18" charset="0"/>
                          </a:rPr>
                          <m:t>𝑃𝑆𝐴</m:t>
                        </m:r>
                      </m:e>
                      <m:sub>
                        <m:r>
                          <a:rPr lang="it-IT" sz="1600" b="0" i="1" smtClean="0">
                            <a:solidFill>
                              <a:schemeClr val="bg2"/>
                            </a:solidFill>
                            <a:latin typeface="Cambria Math" panose="02040503050406030204" pitchFamily="18" charset="0"/>
                          </a:rPr>
                          <m:t>𝐼𝑛𝑖𝑧𝑖𝑎𝑙𝑒</m:t>
                        </m:r>
                      </m:sub>
                    </m:sSub>
                    <m:r>
                      <a:rPr lang="it-IT" sz="1600" b="0" i="1" smtClean="0">
                        <a:solidFill>
                          <a:schemeClr val="bg2"/>
                        </a:solidFill>
                        <a:latin typeface="Cambria Math" panose="02040503050406030204" pitchFamily="18" charset="0"/>
                      </a:rPr>
                      <m:t>)=</m:t>
                    </m:r>
                  </m:oMath>
                </a14:m>
                <a:r>
                  <a:rPr lang="it-IT" sz="1600" dirty="0">
                    <a:solidFill>
                      <a:schemeClr val="bg2"/>
                    </a:solidFill>
                  </a:rPr>
                  <a:t> Log(</a:t>
                </a:r>
                <a14:m>
                  <m:oMath xmlns:m="http://schemas.openxmlformats.org/officeDocument/2006/math">
                    <m:sSub>
                      <m:sSubPr>
                        <m:ctrlPr>
                          <a:rPr lang="it-IT" sz="1600" i="1">
                            <a:solidFill>
                              <a:schemeClr val="bg2"/>
                            </a:solidFill>
                            <a:latin typeface="Cambria Math" panose="02040503050406030204" pitchFamily="18" charset="0"/>
                          </a:rPr>
                        </m:ctrlPr>
                      </m:sSubPr>
                      <m:e>
                        <m:r>
                          <a:rPr lang="it-IT" sz="1600" i="1">
                            <a:solidFill>
                              <a:schemeClr val="bg2"/>
                            </a:solidFill>
                            <a:latin typeface="Cambria Math" panose="02040503050406030204" pitchFamily="18" charset="0"/>
                          </a:rPr>
                          <m:t>𝑃𝑆𝐴</m:t>
                        </m:r>
                      </m:e>
                      <m:sub>
                        <m:r>
                          <a:rPr lang="it-IT" sz="1600" i="1">
                            <a:solidFill>
                              <a:schemeClr val="bg2"/>
                            </a:solidFill>
                            <a:latin typeface="Cambria Math" panose="02040503050406030204" pitchFamily="18" charset="0"/>
                          </a:rPr>
                          <m:t>𝐹𝑖𝑛𝑎𝑙𝑒</m:t>
                        </m:r>
                      </m:sub>
                    </m:sSub>
                    <m:r>
                      <a:rPr lang="it-IT" sz="1600" b="0" i="0" smtClean="0">
                        <a:solidFill>
                          <a:schemeClr val="bg2"/>
                        </a:solidFill>
                        <a:latin typeface="Cambria Math" panose="02040503050406030204" pitchFamily="18" charset="0"/>
                      </a:rPr>
                      <m:t>)</m:t>
                    </m:r>
                  </m:oMath>
                </a14:m>
                <a:r>
                  <a:rPr lang="it-IT" sz="1600" dirty="0">
                    <a:solidFill>
                      <a:schemeClr val="bg2"/>
                    </a:solidFill>
                  </a:rPr>
                  <a:t> - Log(</a:t>
                </a:r>
                <a14:m>
                  <m:oMath xmlns:m="http://schemas.openxmlformats.org/officeDocument/2006/math">
                    <m:sSub>
                      <m:sSubPr>
                        <m:ctrlPr>
                          <a:rPr lang="it-IT" sz="1600" i="1">
                            <a:solidFill>
                              <a:schemeClr val="bg2"/>
                            </a:solidFill>
                            <a:latin typeface="Cambria Math" panose="02040503050406030204" pitchFamily="18" charset="0"/>
                          </a:rPr>
                        </m:ctrlPr>
                      </m:sSubPr>
                      <m:e>
                        <m:r>
                          <a:rPr lang="it-IT" sz="1600" i="1">
                            <a:solidFill>
                              <a:schemeClr val="bg2"/>
                            </a:solidFill>
                            <a:latin typeface="Cambria Math" panose="02040503050406030204" pitchFamily="18" charset="0"/>
                          </a:rPr>
                          <m:t>𝑃𝑆𝐴</m:t>
                        </m:r>
                      </m:e>
                      <m:sub>
                        <m:r>
                          <a:rPr lang="it-IT" sz="1600" b="0" i="1" smtClean="0">
                            <a:solidFill>
                              <a:schemeClr val="bg2"/>
                            </a:solidFill>
                            <a:latin typeface="Cambria Math" panose="02040503050406030204" pitchFamily="18" charset="0"/>
                          </a:rPr>
                          <m:t>𝐼𝑛𝑖𝑧𝑖𝑎𝑙𝑒</m:t>
                        </m:r>
                      </m:sub>
                    </m:sSub>
                    <m:r>
                      <a:rPr lang="it-IT" sz="1600" b="0" i="1" smtClean="0">
                        <a:solidFill>
                          <a:schemeClr val="bg2"/>
                        </a:solidFill>
                        <a:latin typeface="Cambria Math" panose="02040503050406030204" pitchFamily="18" charset="0"/>
                      </a:rPr>
                      <m:t>)</m:t>
                    </m:r>
                  </m:oMath>
                </a14:m>
                <a:endParaRPr lang="it-IT" sz="1600" dirty="0">
                  <a:solidFill>
                    <a:schemeClr val="bg2"/>
                  </a:solidFill>
                </a:endParaRPr>
              </a:p>
            </p:txBody>
          </p:sp>
        </mc:Choice>
        <mc:Fallback xmlns="">
          <p:sp>
            <p:nvSpPr>
              <p:cNvPr id="2" name="CasellaDiTesto 1">
                <a:extLst>
                  <a:ext uri="{FF2B5EF4-FFF2-40B4-BE49-F238E27FC236}">
                    <a16:creationId xmlns:a16="http://schemas.microsoft.com/office/drawing/2014/main" id="{3BB2DC59-DB6E-5787-A6CB-360ABBF61E6C}"/>
                  </a:ext>
                </a:extLst>
              </p:cNvPr>
              <p:cNvSpPr txBox="1">
                <a:spLocks noRot="1" noChangeAspect="1" noMove="1" noResize="1" noEditPoints="1" noAdjustHandles="1" noChangeArrowheads="1" noChangeShapeType="1" noTextEdit="1"/>
              </p:cNvSpPr>
              <p:nvPr/>
            </p:nvSpPr>
            <p:spPr>
              <a:xfrm>
                <a:off x="3278901" y="2043340"/>
                <a:ext cx="5634185" cy="338554"/>
              </a:xfrm>
              <a:prstGeom prst="rect">
                <a:avLst/>
              </a:prstGeom>
              <a:blipFill>
                <a:blip r:embed="rId3"/>
                <a:stretch>
                  <a:fillRect l="-649" t="-5357" b="-2142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7" name="CasellaDiTesto 16">
                <a:extLst>
                  <a:ext uri="{FF2B5EF4-FFF2-40B4-BE49-F238E27FC236}">
                    <a16:creationId xmlns:a16="http://schemas.microsoft.com/office/drawing/2014/main" id="{8ED98FBB-DB92-9A3D-311D-072B0071E6F8}"/>
                  </a:ext>
                </a:extLst>
              </p:cNvPr>
              <p:cNvSpPr txBox="1"/>
              <p:nvPr/>
            </p:nvSpPr>
            <p:spPr>
              <a:xfrm>
                <a:off x="4069756" y="4387079"/>
                <a:ext cx="4052465" cy="328167"/>
              </a:xfrm>
              <a:prstGeom prst="rect">
                <a:avLst/>
              </a:prstGeom>
              <a:noFill/>
            </p:spPr>
            <p:txBody>
              <a:bodyPr wrap="square">
                <a:spAutoFit/>
              </a:bodyPr>
              <a:lstStyle/>
              <a:p>
                <a14:m>
                  <m:oMath xmlns:m="http://schemas.openxmlformats.org/officeDocument/2006/math">
                    <m:sSubSup>
                      <m:sSubSupPr>
                        <m:ctrlPr>
                          <a:rPr lang="it-IT" sz="1400" i="1" smtClean="0">
                            <a:solidFill>
                              <a:schemeClr val="bg2"/>
                            </a:solidFill>
                            <a:latin typeface="Cambria Math" panose="02040503050406030204" pitchFamily="18" charset="0"/>
                          </a:rPr>
                        </m:ctrlPr>
                      </m:sSubSupPr>
                      <m:e>
                        <m:r>
                          <a:rPr lang="it-IT" sz="1400" b="0" i="1" smtClean="0">
                            <a:solidFill>
                              <a:schemeClr val="bg2"/>
                            </a:solidFill>
                            <a:latin typeface="Cambria Math" panose="02040503050406030204" pitchFamily="18" charset="0"/>
                          </a:rPr>
                          <m:t>𝐿𝑜𝑔</m:t>
                        </m:r>
                        <m:r>
                          <a:rPr lang="it-IT" sz="1400" b="0" i="1" smtClean="0">
                            <a:solidFill>
                              <a:schemeClr val="bg2"/>
                            </a:solidFill>
                            <a:latin typeface="Cambria Math" panose="02040503050406030204" pitchFamily="18" charset="0"/>
                          </a:rPr>
                          <m:t>(</m:t>
                        </m:r>
                        <m:r>
                          <a:rPr lang="it-IT" sz="1400" b="0" i="1" smtClean="0">
                            <a:solidFill>
                              <a:schemeClr val="bg2"/>
                            </a:solidFill>
                            <a:latin typeface="Cambria Math" panose="02040503050406030204" pitchFamily="18" charset="0"/>
                          </a:rPr>
                          <m:t>𝑃𝑆𝐴</m:t>
                        </m:r>
                      </m:e>
                      <m:sub>
                        <m:r>
                          <a:rPr lang="it-IT" sz="1400" b="0" i="1" smtClean="0">
                            <a:solidFill>
                              <a:schemeClr val="bg2"/>
                            </a:solidFill>
                            <a:latin typeface="Cambria Math" panose="02040503050406030204" pitchFamily="18" charset="0"/>
                          </a:rPr>
                          <m:t>𝐹𝑖𝑛𝑎𝑙𝑒</m:t>
                        </m:r>
                      </m:sub>
                      <m:sup>
                        <m:r>
                          <a:rPr lang="it-IT" sz="1400" b="0" i="1" smtClean="0">
                            <a:solidFill>
                              <a:schemeClr val="bg2"/>
                            </a:solidFill>
                            <a:latin typeface="Cambria Math" panose="02040503050406030204" pitchFamily="18" charset="0"/>
                          </a:rPr>
                          <m:t>𝑇𝑟𝑎𝑡𝑡𝑎𝑡𝑖</m:t>
                        </m:r>
                      </m:sup>
                    </m:sSubSup>
                  </m:oMath>
                </a14:m>
                <a:r>
                  <a:rPr lang="it-IT" sz="1400" dirty="0">
                    <a:solidFill>
                      <a:schemeClr val="bg2"/>
                    </a:solidFill>
                  </a:rPr>
                  <a:t>/ </a:t>
                </a:r>
                <a14:m>
                  <m:oMath xmlns:m="http://schemas.openxmlformats.org/officeDocument/2006/math">
                    <m:sSubSup>
                      <m:sSubSupPr>
                        <m:ctrlPr>
                          <a:rPr lang="it-IT" sz="1400" i="1">
                            <a:solidFill>
                              <a:schemeClr val="bg2"/>
                            </a:solidFill>
                            <a:latin typeface="Cambria Math" panose="02040503050406030204" pitchFamily="18" charset="0"/>
                          </a:rPr>
                        </m:ctrlPr>
                      </m:sSubSupPr>
                      <m:e>
                        <m:r>
                          <a:rPr lang="it-IT" sz="1400" i="1">
                            <a:solidFill>
                              <a:schemeClr val="bg2"/>
                            </a:solidFill>
                            <a:latin typeface="Cambria Math" panose="02040503050406030204" pitchFamily="18" charset="0"/>
                          </a:rPr>
                          <m:t>𝑃𝑆𝐴</m:t>
                        </m:r>
                      </m:e>
                      <m:sub>
                        <m:r>
                          <a:rPr lang="it-IT" sz="1400" b="0" i="1" smtClean="0">
                            <a:solidFill>
                              <a:schemeClr val="bg2"/>
                            </a:solidFill>
                            <a:latin typeface="Cambria Math" panose="02040503050406030204" pitchFamily="18" charset="0"/>
                          </a:rPr>
                          <m:t>𝐼𝑛𝑖𝑧𝑖𝑎𝑙𝑒</m:t>
                        </m:r>
                      </m:sub>
                      <m:sup>
                        <m:r>
                          <a:rPr lang="it-IT" sz="1400" i="1">
                            <a:solidFill>
                              <a:schemeClr val="bg2"/>
                            </a:solidFill>
                            <a:latin typeface="Cambria Math" panose="02040503050406030204" pitchFamily="18" charset="0"/>
                          </a:rPr>
                          <m:t>𝑇𝑟𝑎𝑡𝑡𝑎𝑡𝑖</m:t>
                        </m:r>
                      </m:sup>
                    </m:sSubSup>
                  </m:oMath>
                </a14:m>
                <a:r>
                  <a:rPr lang="it-IT" sz="1400" dirty="0">
                    <a:solidFill>
                      <a:schemeClr val="bg2"/>
                    </a:solidFill>
                  </a:rPr>
                  <a:t>) </a:t>
                </a:r>
                <a14:m>
                  <m:oMath xmlns:m="http://schemas.openxmlformats.org/officeDocument/2006/math">
                    <m:r>
                      <a:rPr lang="it-IT" sz="1400" i="1" smtClean="0">
                        <a:solidFill>
                          <a:schemeClr val="bg2"/>
                        </a:solidFill>
                        <a:latin typeface="Cambria Math" panose="02040503050406030204" pitchFamily="18" charset="0"/>
                        <a:ea typeface="Cambria Math" panose="02040503050406030204" pitchFamily="18" charset="0"/>
                      </a:rPr>
                      <m:t>~</m:t>
                    </m:r>
                    <m:r>
                      <a:rPr lang="it-IT" sz="1400" b="0" i="1" smtClean="0">
                        <a:solidFill>
                          <a:schemeClr val="bg2"/>
                        </a:solidFill>
                        <a:latin typeface="Cambria Math" panose="02040503050406030204" pitchFamily="18" charset="0"/>
                        <a:ea typeface="Cambria Math" panose="02040503050406030204" pitchFamily="18" charset="0"/>
                      </a:rPr>
                      <m:t> </m:t>
                    </m:r>
                    <m:r>
                      <a:rPr lang="it-IT" sz="1400" b="0" i="1" smtClean="0">
                        <a:solidFill>
                          <a:schemeClr val="bg2"/>
                        </a:solidFill>
                        <a:latin typeface="Cambria Math" panose="02040503050406030204" pitchFamily="18" charset="0"/>
                        <a:ea typeface="Cambria Math" panose="02040503050406030204" pitchFamily="18" charset="0"/>
                      </a:rPr>
                      <m:t>𝛮</m:t>
                    </m:r>
                    <m:r>
                      <a:rPr lang="it-IT" sz="1400" b="0" i="1" smtClean="0">
                        <a:solidFill>
                          <a:schemeClr val="bg2"/>
                        </a:solidFill>
                        <a:latin typeface="Cambria Math" panose="02040503050406030204" pitchFamily="18" charset="0"/>
                        <a:ea typeface="Cambria Math" panose="02040503050406030204" pitchFamily="18" charset="0"/>
                      </a:rPr>
                      <m:t>(</m:t>
                    </m:r>
                    <m:r>
                      <a:rPr lang="it-IT" sz="1400" b="0" i="0" smtClean="0">
                        <a:solidFill>
                          <a:schemeClr val="bg2"/>
                        </a:solidFill>
                        <a:latin typeface="Cambria Math" panose="02040503050406030204" pitchFamily="18" charset="0"/>
                        <a:ea typeface="Cambria Math" panose="02040503050406030204" pitchFamily="18" charset="0"/>
                      </a:rPr>
                      <m:t>−</m:t>
                    </m:r>
                    <m:r>
                      <a:rPr lang="it-IT" sz="1400" b="0" i="0" smtClean="0">
                        <a:solidFill>
                          <a:schemeClr val="bg2"/>
                        </a:solidFill>
                        <a:latin typeface="Cambria Math" panose="02040503050406030204" pitchFamily="18" charset="0"/>
                      </a:rPr>
                      <m:t>0.044 , 0.752)</m:t>
                    </m:r>
                  </m:oMath>
                </a14:m>
                <a:endParaRPr lang="it-IT" sz="1400" dirty="0">
                  <a:solidFill>
                    <a:schemeClr val="bg2"/>
                  </a:solidFill>
                </a:endParaRPr>
              </a:p>
            </p:txBody>
          </p:sp>
        </mc:Choice>
        <mc:Fallback xmlns="">
          <p:sp>
            <p:nvSpPr>
              <p:cNvPr id="17" name="CasellaDiTesto 16">
                <a:extLst>
                  <a:ext uri="{FF2B5EF4-FFF2-40B4-BE49-F238E27FC236}">
                    <a16:creationId xmlns:a16="http://schemas.microsoft.com/office/drawing/2014/main" id="{8ED98FBB-DB92-9A3D-311D-072B0071E6F8}"/>
                  </a:ext>
                </a:extLst>
              </p:cNvPr>
              <p:cNvSpPr txBox="1">
                <a:spLocks noRot="1" noChangeAspect="1" noMove="1" noResize="1" noEditPoints="1" noAdjustHandles="1" noChangeArrowheads="1" noChangeShapeType="1" noTextEdit="1"/>
              </p:cNvSpPr>
              <p:nvPr/>
            </p:nvSpPr>
            <p:spPr>
              <a:xfrm>
                <a:off x="4069756" y="4387079"/>
                <a:ext cx="4052465" cy="328167"/>
              </a:xfrm>
              <a:prstGeom prst="rect">
                <a:avLst/>
              </a:prstGeom>
              <a:blipFill>
                <a:blip r:embed="rId4"/>
                <a:stretch>
                  <a:fillRect b="-20755"/>
                </a:stretch>
              </a:blipFill>
            </p:spPr>
            <p:txBody>
              <a:bodyPr/>
              <a:lstStyle/>
              <a:p>
                <a:r>
                  <a:rPr lang="it-IT">
                    <a:noFill/>
                  </a:rPr>
                  <a:t> </a:t>
                </a:r>
              </a:p>
            </p:txBody>
          </p:sp>
        </mc:Fallback>
      </mc:AlternateContent>
      <p:pic>
        <p:nvPicPr>
          <p:cNvPr id="6" name="Immagine 5">
            <a:extLst>
              <a:ext uri="{FF2B5EF4-FFF2-40B4-BE49-F238E27FC236}">
                <a16:creationId xmlns:a16="http://schemas.microsoft.com/office/drawing/2014/main" id="{745CB52D-A5E9-4FA0-8890-82E82C4F12D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93537" y="2520158"/>
            <a:ext cx="3509608" cy="2908455"/>
          </a:xfrm>
          <a:prstGeom prst="rect">
            <a:avLst/>
          </a:prstGeom>
        </p:spPr>
      </p:pic>
      <mc:AlternateContent xmlns:mc="http://schemas.openxmlformats.org/markup-compatibility/2006" xmlns:a14="http://schemas.microsoft.com/office/drawing/2010/main">
        <mc:Choice Requires="a14">
          <p:sp>
            <p:nvSpPr>
              <p:cNvPr id="13" name="CasellaDiTesto 12">
                <a:extLst>
                  <a:ext uri="{FF2B5EF4-FFF2-40B4-BE49-F238E27FC236}">
                    <a16:creationId xmlns:a16="http://schemas.microsoft.com/office/drawing/2014/main" id="{24A7A65C-D4E2-AD7B-B36E-E12DD1E9D386}"/>
                  </a:ext>
                </a:extLst>
              </p:cNvPr>
              <p:cNvSpPr txBox="1"/>
              <p:nvPr/>
            </p:nvSpPr>
            <p:spPr>
              <a:xfrm>
                <a:off x="3841156" y="4816427"/>
                <a:ext cx="4509666" cy="328167"/>
              </a:xfrm>
              <a:prstGeom prst="rect">
                <a:avLst/>
              </a:prstGeom>
              <a:noFill/>
            </p:spPr>
            <p:txBody>
              <a:bodyPr wrap="square">
                <a:spAutoFit/>
              </a:bodyPr>
              <a:lstStyle/>
              <a:p>
                <a14:m>
                  <m:oMath xmlns:m="http://schemas.openxmlformats.org/officeDocument/2006/math">
                    <m:sSubSup>
                      <m:sSubSupPr>
                        <m:ctrlPr>
                          <a:rPr lang="it-IT" sz="1400" i="1" smtClean="0">
                            <a:solidFill>
                              <a:schemeClr val="bg2"/>
                            </a:solidFill>
                            <a:latin typeface="Cambria Math" panose="02040503050406030204" pitchFamily="18" charset="0"/>
                          </a:rPr>
                        </m:ctrlPr>
                      </m:sSubSupPr>
                      <m:e>
                        <m:r>
                          <a:rPr lang="it-IT" sz="1400" b="0" i="1" smtClean="0">
                            <a:solidFill>
                              <a:schemeClr val="bg2"/>
                            </a:solidFill>
                            <a:latin typeface="Cambria Math" panose="02040503050406030204" pitchFamily="18" charset="0"/>
                          </a:rPr>
                          <m:t>𝐿𝑜𝑔</m:t>
                        </m:r>
                        <m:r>
                          <a:rPr lang="it-IT" sz="1400" b="0" i="1" smtClean="0">
                            <a:solidFill>
                              <a:schemeClr val="bg2"/>
                            </a:solidFill>
                            <a:latin typeface="Cambria Math" panose="02040503050406030204" pitchFamily="18" charset="0"/>
                          </a:rPr>
                          <m:t>(</m:t>
                        </m:r>
                        <m:r>
                          <a:rPr lang="it-IT" sz="1400" b="0" i="1" smtClean="0">
                            <a:solidFill>
                              <a:schemeClr val="bg2"/>
                            </a:solidFill>
                            <a:latin typeface="Cambria Math" panose="02040503050406030204" pitchFamily="18" charset="0"/>
                          </a:rPr>
                          <m:t>𝑃𝑆𝐴</m:t>
                        </m:r>
                      </m:e>
                      <m:sub>
                        <m:r>
                          <a:rPr lang="it-IT" sz="1400" b="0" i="1" smtClean="0">
                            <a:solidFill>
                              <a:schemeClr val="bg2"/>
                            </a:solidFill>
                            <a:latin typeface="Cambria Math" panose="02040503050406030204" pitchFamily="18" charset="0"/>
                          </a:rPr>
                          <m:t>𝐹𝑖𝑛𝑎𝑙𝑒</m:t>
                        </m:r>
                      </m:sub>
                      <m:sup>
                        <m:r>
                          <a:rPr lang="it-IT" sz="1400" b="0" i="1" smtClean="0">
                            <a:solidFill>
                              <a:schemeClr val="bg2"/>
                            </a:solidFill>
                            <a:latin typeface="Cambria Math" panose="02040503050406030204" pitchFamily="18" charset="0"/>
                          </a:rPr>
                          <m:t>𝑁𝑜𝑛</m:t>
                        </m:r>
                        <m:r>
                          <a:rPr lang="it-IT" sz="1400" b="0" i="1" smtClean="0">
                            <a:solidFill>
                              <a:schemeClr val="bg2"/>
                            </a:solidFill>
                            <a:latin typeface="Cambria Math" panose="02040503050406030204" pitchFamily="18" charset="0"/>
                          </a:rPr>
                          <m:t> </m:t>
                        </m:r>
                        <m:r>
                          <a:rPr lang="it-IT" sz="1400" b="0" i="1" smtClean="0">
                            <a:solidFill>
                              <a:schemeClr val="bg2"/>
                            </a:solidFill>
                            <a:latin typeface="Cambria Math" panose="02040503050406030204" pitchFamily="18" charset="0"/>
                          </a:rPr>
                          <m:t>𝑇𝑟𝑎𝑡𝑡𝑎𝑡𝑖</m:t>
                        </m:r>
                      </m:sup>
                    </m:sSubSup>
                  </m:oMath>
                </a14:m>
                <a:r>
                  <a:rPr lang="it-IT" sz="1400" dirty="0">
                    <a:solidFill>
                      <a:schemeClr val="bg2"/>
                    </a:solidFill>
                  </a:rPr>
                  <a:t>/ </a:t>
                </a:r>
                <a14:m>
                  <m:oMath xmlns:m="http://schemas.openxmlformats.org/officeDocument/2006/math">
                    <m:sSubSup>
                      <m:sSubSupPr>
                        <m:ctrlPr>
                          <a:rPr lang="it-IT" sz="1400" i="1">
                            <a:solidFill>
                              <a:schemeClr val="bg2"/>
                            </a:solidFill>
                            <a:latin typeface="Cambria Math" panose="02040503050406030204" pitchFamily="18" charset="0"/>
                          </a:rPr>
                        </m:ctrlPr>
                      </m:sSubSupPr>
                      <m:e>
                        <m:r>
                          <a:rPr lang="it-IT" sz="1400" i="1">
                            <a:solidFill>
                              <a:schemeClr val="bg2"/>
                            </a:solidFill>
                            <a:latin typeface="Cambria Math" panose="02040503050406030204" pitchFamily="18" charset="0"/>
                          </a:rPr>
                          <m:t>𝑃𝑆𝐴</m:t>
                        </m:r>
                      </m:e>
                      <m:sub>
                        <m:r>
                          <a:rPr lang="it-IT" sz="1400" b="0" i="1" smtClean="0">
                            <a:solidFill>
                              <a:schemeClr val="bg2"/>
                            </a:solidFill>
                            <a:latin typeface="Cambria Math" panose="02040503050406030204" pitchFamily="18" charset="0"/>
                          </a:rPr>
                          <m:t>𝐼𝑛𝑖𝑧𝑖𝑎𝑙𝑒</m:t>
                        </m:r>
                      </m:sub>
                      <m:sup>
                        <m:r>
                          <a:rPr lang="it-IT" sz="1400" b="0" i="1" smtClean="0">
                            <a:solidFill>
                              <a:schemeClr val="bg2"/>
                            </a:solidFill>
                            <a:latin typeface="Cambria Math" panose="02040503050406030204" pitchFamily="18" charset="0"/>
                          </a:rPr>
                          <m:t>𝑁𝑜𝑛</m:t>
                        </m:r>
                        <m:r>
                          <a:rPr lang="it-IT" sz="1400" b="0" i="1" smtClean="0">
                            <a:solidFill>
                              <a:schemeClr val="bg2"/>
                            </a:solidFill>
                            <a:latin typeface="Cambria Math" panose="02040503050406030204" pitchFamily="18" charset="0"/>
                          </a:rPr>
                          <m:t> </m:t>
                        </m:r>
                        <m:r>
                          <a:rPr lang="it-IT" sz="1400" i="1">
                            <a:solidFill>
                              <a:schemeClr val="bg2"/>
                            </a:solidFill>
                            <a:latin typeface="Cambria Math" panose="02040503050406030204" pitchFamily="18" charset="0"/>
                          </a:rPr>
                          <m:t>𝑇𝑟𝑎𝑡𝑡𝑎𝑡𝑖</m:t>
                        </m:r>
                      </m:sup>
                    </m:sSubSup>
                  </m:oMath>
                </a14:m>
                <a:r>
                  <a:rPr lang="it-IT" sz="1400" dirty="0">
                    <a:solidFill>
                      <a:schemeClr val="bg2"/>
                    </a:solidFill>
                  </a:rPr>
                  <a:t>) </a:t>
                </a:r>
                <a14:m>
                  <m:oMath xmlns:m="http://schemas.openxmlformats.org/officeDocument/2006/math">
                    <m:r>
                      <a:rPr lang="it-IT" sz="1400" i="1" smtClean="0">
                        <a:solidFill>
                          <a:schemeClr val="bg2"/>
                        </a:solidFill>
                        <a:latin typeface="Cambria Math" panose="02040503050406030204" pitchFamily="18" charset="0"/>
                        <a:ea typeface="Cambria Math" panose="02040503050406030204" pitchFamily="18" charset="0"/>
                      </a:rPr>
                      <m:t>~</m:t>
                    </m:r>
                    <m:r>
                      <a:rPr lang="it-IT" sz="1400" b="0" i="1" smtClean="0">
                        <a:solidFill>
                          <a:schemeClr val="bg2"/>
                        </a:solidFill>
                        <a:latin typeface="Cambria Math" panose="02040503050406030204" pitchFamily="18" charset="0"/>
                        <a:ea typeface="Cambria Math" panose="02040503050406030204" pitchFamily="18" charset="0"/>
                      </a:rPr>
                      <m:t> </m:t>
                    </m:r>
                    <m:r>
                      <a:rPr lang="it-IT" sz="1400" b="0" i="1" smtClean="0">
                        <a:solidFill>
                          <a:schemeClr val="bg2"/>
                        </a:solidFill>
                        <a:latin typeface="Cambria Math" panose="02040503050406030204" pitchFamily="18" charset="0"/>
                        <a:ea typeface="Cambria Math" panose="02040503050406030204" pitchFamily="18" charset="0"/>
                      </a:rPr>
                      <m:t>𝛮</m:t>
                    </m:r>
                    <m:r>
                      <a:rPr lang="it-IT" sz="1400" b="0" i="1" smtClean="0">
                        <a:solidFill>
                          <a:schemeClr val="bg2"/>
                        </a:solidFill>
                        <a:latin typeface="Cambria Math" panose="02040503050406030204" pitchFamily="18" charset="0"/>
                        <a:ea typeface="Cambria Math" panose="02040503050406030204" pitchFamily="18" charset="0"/>
                      </a:rPr>
                      <m:t>(</m:t>
                    </m:r>
                    <m:r>
                      <a:rPr lang="it-IT" sz="1400" b="0" i="0" smtClean="0">
                        <a:solidFill>
                          <a:schemeClr val="bg2"/>
                        </a:solidFill>
                        <a:latin typeface="Cambria Math" panose="02040503050406030204" pitchFamily="18" charset="0"/>
                        <a:ea typeface="Cambria Math" panose="02040503050406030204" pitchFamily="18" charset="0"/>
                      </a:rPr>
                      <m:t>0.132</m:t>
                    </m:r>
                    <m:r>
                      <a:rPr lang="it-IT" sz="1400" b="0" i="0" smtClean="0">
                        <a:solidFill>
                          <a:schemeClr val="bg2"/>
                        </a:solidFill>
                        <a:latin typeface="Cambria Math" panose="02040503050406030204" pitchFamily="18" charset="0"/>
                      </a:rPr>
                      <m:t> , 0.719)</m:t>
                    </m:r>
                  </m:oMath>
                </a14:m>
                <a:endParaRPr lang="it-IT" sz="1400" dirty="0">
                  <a:solidFill>
                    <a:schemeClr val="bg2"/>
                  </a:solidFill>
                </a:endParaRPr>
              </a:p>
            </p:txBody>
          </p:sp>
        </mc:Choice>
        <mc:Fallback xmlns="">
          <p:sp>
            <p:nvSpPr>
              <p:cNvPr id="13" name="CasellaDiTesto 12">
                <a:extLst>
                  <a:ext uri="{FF2B5EF4-FFF2-40B4-BE49-F238E27FC236}">
                    <a16:creationId xmlns:a16="http://schemas.microsoft.com/office/drawing/2014/main" id="{24A7A65C-D4E2-AD7B-B36E-E12DD1E9D386}"/>
                  </a:ext>
                </a:extLst>
              </p:cNvPr>
              <p:cNvSpPr txBox="1">
                <a:spLocks noRot="1" noChangeAspect="1" noMove="1" noResize="1" noEditPoints="1" noAdjustHandles="1" noChangeArrowheads="1" noChangeShapeType="1" noTextEdit="1"/>
              </p:cNvSpPr>
              <p:nvPr/>
            </p:nvSpPr>
            <p:spPr>
              <a:xfrm>
                <a:off x="3841156" y="4816427"/>
                <a:ext cx="4509666" cy="328167"/>
              </a:xfrm>
              <a:prstGeom prst="rect">
                <a:avLst/>
              </a:prstGeom>
              <a:blipFill>
                <a:blip r:embed="rId6"/>
                <a:stretch>
                  <a:fillRect b="-20370"/>
                </a:stretch>
              </a:blipFill>
            </p:spPr>
            <p:txBody>
              <a:bodyPr/>
              <a:lstStyle/>
              <a:p>
                <a:r>
                  <a:rPr lang="it-IT">
                    <a:noFill/>
                  </a:rPr>
                  <a:t> </a:t>
                </a:r>
              </a:p>
            </p:txBody>
          </p:sp>
        </mc:Fallback>
      </mc:AlternateContent>
      <p:pic>
        <p:nvPicPr>
          <p:cNvPr id="5" name="Immagine 4">
            <a:extLst>
              <a:ext uri="{FF2B5EF4-FFF2-40B4-BE49-F238E27FC236}">
                <a16:creationId xmlns:a16="http://schemas.microsoft.com/office/drawing/2014/main" id="{EC97D70E-6AEC-FC86-D873-EA0B3BED302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8840" y="2520158"/>
            <a:ext cx="3509604" cy="2908455"/>
          </a:xfrm>
          <a:prstGeom prst="rect">
            <a:avLst/>
          </a:prstGeom>
        </p:spPr>
      </p:pic>
    </p:spTree>
    <p:extLst>
      <p:ext uri="{BB962C8B-B14F-4D97-AF65-F5344CB8AC3E}">
        <p14:creationId xmlns:p14="http://schemas.microsoft.com/office/powerpoint/2010/main" val="394098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ello struttura medical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extLst>
    <a:ext uri="{05A4C25C-085E-4340-85A3-A5531E510DB2}">
      <thm15:themeFamily xmlns:thm15="http://schemas.microsoft.com/office/thememl/2012/main" name="Office_50398942_TF03460529_Win32" id="{C6CEB40E-7F55-43F9-A7CB-DE6B4340DAAC}" vid="{81465266-7BF3-4EE0-B8F7-5936F4EAD324}"/>
    </a:ext>
  </a:extLst>
</a:theme>
</file>

<file path=ppt/theme/theme2.xml><?xml version="1.0" encoding="utf-8"?>
<a:theme xmlns:a="http://schemas.openxmlformats.org/drawingml/2006/main" name="Tema di Offic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856783</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2012-09-20T10:48:20+00:00</AssetStart>
    <FriendlyTitle xmlns="4873beb7-5857-4685-be1f-d57550cc96cc" xsi:nil="true"/>
    <MarketSpecific xmlns="4873beb7-5857-4685-be1f-d57550cc96cc">false</MarketSpecific>
    <TPNamespace xmlns="4873beb7-5857-4685-be1f-d57550cc96cc" xsi:nil="true"/>
    <PublishStatusLookup xmlns="4873beb7-5857-4685-be1f-d57550cc96cc">
      <Value>1622871</Value>
    </PublishStatusLookup>
    <APAuthor xmlns="4873beb7-5857-4685-be1f-d57550cc96cc">
      <UserInfo>
        <DisplayName>REDMOND\v-luannv</DisplayName>
        <AccountId>92</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 xsi:nil="true"/>
    <MachineTranslated xmlns="4873beb7-5857-4685-be1f-d57550cc96cc">false</MachineTranslated>
    <OutputCachingOn xmlns="4873beb7-5857-4685-be1f-d57550cc96cc">false</OutputCachingOn>
    <TemplateStatus xmlns="4873beb7-5857-4685-be1f-d57550cc96cc">Complete</TemplateStatus>
    <IsSearchable xmlns="4873beb7-5857-4685-be1f-d57550cc96cc">false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TP103460417</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00AC149-8447-4BE5-88C7-DBE24EA73E83}">
  <ds:schemaRefs>
    <ds:schemaRef ds:uri="http://schemas.microsoft.com/sharepoint/v3/contenttype/forms"/>
  </ds:schemaRefs>
</ds:datastoreItem>
</file>

<file path=customXml/itemProps2.xml><?xml version="1.0" encoding="utf-8"?>
<ds:datastoreItem xmlns:ds="http://schemas.openxmlformats.org/officeDocument/2006/customXml" ds:itemID="{D0D1C9B0-FE26-433B-8E1A-54CCDFA4EB1D}">
  <ds:schemaRefs>
    <ds:schemaRef ds:uri="http://schemas.microsoft.com/office/2006/metadata/properties"/>
    <ds:schemaRef ds:uri="http://schemas.microsoft.com/office/infopath/2007/PartnerControls"/>
    <ds:schemaRef ds:uri="4873beb7-5857-4685-be1f-d57550cc96cc"/>
  </ds:schemaRefs>
</ds:datastoreItem>
</file>

<file path=customXml/itemProps3.xml><?xml version="1.0" encoding="utf-8"?>
<ds:datastoreItem xmlns:ds="http://schemas.openxmlformats.org/officeDocument/2006/customXml" ds:itemID="{79EEAAAD-F811-4325-83A2-D14EDE05FB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1928</TotalTime>
  <Words>1259</Words>
  <Application>Microsoft Office PowerPoint</Application>
  <PresentationFormat>Widescreen</PresentationFormat>
  <Paragraphs>81</Paragraphs>
  <Slides>15</Slides>
  <Notes>4</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15</vt:i4>
      </vt:variant>
    </vt:vector>
  </HeadingPairs>
  <TitlesOfParts>
    <vt:vector size="21" baseType="lpstr">
      <vt:lpstr>Calibri</vt:lpstr>
      <vt:lpstr>Cambria Math</vt:lpstr>
      <vt:lpstr>Wingdings</vt:lpstr>
      <vt:lpstr>Wingdings 2</vt:lpstr>
      <vt:lpstr>Wingdings 3</vt:lpstr>
      <vt:lpstr>Modello struttura medicale</vt:lpstr>
      <vt:lpstr>METODI STATISTICI IN BIOMEDICINA</vt:lpstr>
      <vt:lpstr>OBIETTIVO DELLO STUDIO</vt:lpstr>
      <vt:lpstr>VARIABILI DI STUDIO</vt:lpstr>
      <vt:lpstr>DISTRIBUZIONE PSA</vt:lpstr>
      <vt:lpstr>TRASFORMAZIONE PSA</vt:lpstr>
      <vt:lpstr>ANALISI DESCRITTIVA</vt:lpstr>
      <vt:lpstr>ANALISI DESCRITTIVA</vt:lpstr>
      <vt:lpstr>ANALISI DESCRITTIVA</vt:lpstr>
      <vt:lpstr>ANALISI DESCRITTIVA</vt:lpstr>
      <vt:lpstr>MODELLO DI REGRESSIONE</vt:lpstr>
      <vt:lpstr>MODELLO DI REGRESSIONE ALTERNATIVO</vt:lpstr>
      <vt:lpstr>MODELLO DI REGRESSIONE OTTIMALE</vt:lpstr>
      <vt:lpstr>ANALISI DEI COEFFICIENTI</vt:lpstr>
      <vt:lpstr>EFFETTO CONFONDIMENTO</vt:lpstr>
      <vt:lpstr>CONCLUSIONI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Layout titolo</dc:title>
  <dc:creator>Alberto Amadessi</dc:creator>
  <cp:lastModifiedBy>Alberto Amadessi</cp:lastModifiedBy>
  <cp:revision>44</cp:revision>
  <dcterms:created xsi:type="dcterms:W3CDTF">2022-05-21T08:19:08Z</dcterms:created>
  <dcterms:modified xsi:type="dcterms:W3CDTF">2022-05-25T10:14:55Z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Order">
    <vt:r8>74064500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