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A2CE9E-9084-5E7E-F6D2-5A33A1DC25EF}" v="30" dt="2024-06-18T03:50:48.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bjection: No One Can Understand What You're Saying – Why Legal Documents  Are Often So Impenetrable">
            <a:extLst>
              <a:ext uri="{FF2B5EF4-FFF2-40B4-BE49-F238E27FC236}">
                <a16:creationId xmlns:a16="http://schemas.microsoft.com/office/drawing/2014/main" id="{58631CFB-E33D-4C16-993F-6991B3FA9361}"/>
              </a:ext>
            </a:extLst>
          </p:cNvPr>
          <p:cNvPicPr>
            <a:picLocks noChangeAspect="1"/>
          </p:cNvPicPr>
          <p:nvPr/>
        </p:nvPicPr>
        <p:blipFill rotWithShape="1">
          <a:blip r:embed="rId2"/>
          <a:srcRect l="7543" r="3456" b="-1"/>
          <a:stretch/>
        </p:blipFill>
        <p:spPr>
          <a:xfrm>
            <a:off x="20" y="10"/>
            <a:ext cx="9141692" cy="6857990"/>
          </a:xfrm>
          <a:prstGeom prst="rect">
            <a:avLst/>
          </a:prstGeom>
        </p:spPr>
      </p:pic>
      <p:sp>
        <p:nvSpPr>
          <p:cNvPr id="2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91578" y="838201"/>
            <a:ext cx="532362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p:cNvSpPr>
            <a:spLocks noGrp="1"/>
          </p:cNvSpPr>
          <p:nvPr>
            <p:ph type="ctrTitle"/>
          </p:nvPr>
        </p:nvSpPr>
        <p:spPr>
          <a:xfrm>
            <a:off x="2494104" y="1924619"/>
            <a:ext cx="4155791" cy="1655378"/>
          </a:xfrm>
        </p:spPr>
        <p:txBody>
          <a:bodyPr>
            <a:normAutofit fontScale="90000"/>
          </a:bodyPr>
          <a:lstStyle/>
          <a:p>
            <a:pPr>
              <a:lnSpc>
                <a:spcPct val="90000"/>
              </a:lnSpc>
            </a:pPr>
            <a:r>
              <a:rPr lang="en-US" sz="3800" dirty="0">
                <a:latin typeface="Microsoft Sans Serif"/>
                <a:ea typeface="Microsoft Sans Serif"/>
                <a:cs typeface="Microsoft Sans Serif"/>
              </a:rPr>
              <a:t>Legal Case Query System: Case Study and Differentiation</a:t>
            </a:r>
          </a:p>
        </p:txBody>
      </p:sp>
      <p:sp>
        <p:nvSpPr>
          <p:cNvPr id="3" name="Subtitle 2"/>
          <p:cNvSpPr>
            <a:spLocks noGrp="1"/>
          </p:cNvSpPr>
          <p:nvPr>
            <p:ph type="subTitle" idx="1"/>
          </p:nvPr>
        </p:nvSpPr>
        <p:spPr>
          <a:xfrm>
            <a:off x="2910314" y="3668285"/>
            <a:ext cx="3323371" cy="1337967"/>
          </a:xfrm>
        </p:spPr>
        <p:txBody>
          <a:bodyPr vert="horz" lIns="91440" tIns="45720" rIns="91440" bIns="45720" rtlCol="0" anchor="t">
            <a:normAutofit/>
          </a:bodyPr>
          <a:lstStyle/>
          <a:p>
            <a:pPr>
              <a:lnSpc>
                <a:spcPct val="90000"/>
              </a:lnSpc>
            </a:pPr>
            <a:r>
              <a:rPr lang="en-US" sz="3000" dirty="0">
                <a:latin typeface="Microsoft Sans Serif"/>
                <a:ea typeface="Microsoft Sans Serif"/>
                <a:cs typeface="Microsoft Sans Serif"/>
              </a:rPr>
              <a:t>Comparison with Existing Legal Research Tools</a:t>
            </a:r>
          </a:p>
          <a:p>
            <a:pPr>
              <a:lnSpc>
                <a:spcPct val="90000"/>
              </a:lnSpc>
            </a:pPr>
            <a:endParaRPr lang="en-US" sz="300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US" sz="4700" b="1" u="sng"/>
              <a:t>Introduction</a:t>
            </a:r>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vert="horz" lIns="91440" tIns="45720" rIns="91440" bIns="45720" rtlCol="0" anchor="t">
            <a:normAutofit fontScale="92500"/>
          </a:bodyPr>
          <a:lstStyle/>
          <a:p>
            <a:r>
              <a:rPr lang="en-US" sz="1800" dirty="0">
                <a:latin typeface="Microsoft Sans Serif"/>
                <a:ea typeface="Microsoft Sans Serif"/>
                <a:cs typeface="Microsoft Sans Serif"/>
              </a:rPr>
              <a:t>This presentation provides a comparison between our legal case query system and existing legal research tools by highlight the unique features and advantages of our system.</a:t>
            </a:r>
          </a:p>
          <a:p>
            <a:pPr marL="0" indent="0">
              <a:buNone/>
            </a:pPr>
            <a:endParaRPr lang="en-US" sz="1800" dirty="0">
              <a:latin typeface="Microsoft Sans Serif"/>
              <a:ea typeface="Calibri"/>
              <a:cs typeface="Calibri"/>
            </a:endParaRPr>
          </a:p>
          <a:p>
            <a:r>
              <a:rPr lang="en-US" sz="1800" b="1" dirty="0">
                <a:latin typeface="Microsoft Sans Serif"/>
                <a:ea typeface="+mn-lt"/>
                <a:cs typeface="+mn-lt"/>
              </a:rPr>
              <a:t>Our Product:</a:t>
            </a:r>
            <a:r>
              <a:rPr lang="en-US" sz="1800" dirty="0">
                <a:latin typeface="Microsoft Sans Serif"/>
                <a:ea typeface="+mn-lt"/>
                <a:cs typeface="+mn-lt"/>
              </a:rPr>
              <a:t> An AI-powered legal case query system designed to enhance the efficiency of legal research. It leverages advanced semantic search to understand the context and nuances of queries and provides precise results. Additionally, it incorporates conversational AI to facilitate dynamic and interactive querying, allowing users to retrieve relevant information through an intuitive chat interface.</a:t>
            </a:r>
            <a:endParaRPr lang="en-US" sz="1800" dirty="0">
              <a:latin typeface="Microsoft Sans Serif"/>
              <a:ea typeface="Calibri"/>
              <a:cs typeface="Calibri"/>
            </a:endParaRPr>
          </a:p>
        </p:txBody>
      </p:sp>
      <p:pic>
        <p:nvPicPr>
          <p:cNvPr id="4" name="Picture 3" descr="Which Legal Documents Your Start-Up Needs">
            <a:extLst>
              <a:ext uri="{FF2B5EF4-FFF2-40B4-BE49-F238E27FC236}">
                <a16:creationId xmlns:a16="http://schemas.microsoft.com/office/drawing/2014/main" id="{AA8F5592-A7BD-EE59-A97B-398EAD84BB2A}"/>
              </a:ext>
            </a:extLst>
          </p:cNvPr>
          <p:cNvPicPr>
            <a:picLocks noChangeAspect="1"/>
          </p:cNvPicPr>
          <p:nvPr/>
        </p:nvPicPr>
        <p:blipFill rotWithShape="1">
          <a:blip r:embed="rId2"/>
          <a:srcRect l="36693" r="28673"/>
          <a:stretch/>
        </p:blipFill>
        <p:spPr>
          <a:xfrm>
            <a:off x="5756743" y="2093976"/>
            <a:ext cx="2955798" cy="40965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a:bodyPr>
          <a:lstStyle/>
          <a:p>
            <a:r>
              <a:rPr lang="en-US" sz="3850" b="1" u="sng" dirty="0"/>
              <a:t>LexisNexis</a:t>
            </a:r>
          </a:p>
        </p:txBody>
      </p:sp>
      <p:sp>
        <p:nvSpPr>
          <p:cNvPr id="3" name="Content Placeholder 2"/>
          <p:cNvSpPr>
            <a:spLocks noGrp="1"/>
          </p:cNvSpPr>
          <p:nvPr>
            <p:ph idx="1"/>
          </p:nvPr>
        </p:nvSpPr>
        <p:spPr>
          <a:xfrm>
            <a:off x="852321" y="2227943"/>
            <a:ext cx="5033221" cy="3788227"/>
          </a:xfrm>
        </p:spPr>
        <p:txBody>
          <a:bodyPr vert="horz" lIns="91440" tIns="45720" rIns="91440" bIns="45720" rtlCol="0" anchor="ctr">
            <a:normAutofit/>
          </a:bodyPr>
          <a:lstStyle/>
          <a:p>
            <a:pPr marL="0" indent="0">
              <a:lnSpc>
                <a:spcPct val="90000"/>
              </a:lnSpc>
              <a:buNone/>
            </a:pPr>
            <a:r>
              <a:rPr lang="en-US" sz="2100" b="1" dirty="0">
                <a:latin typeface="Microsoft Sans Serif"/>
                <a:ea typeface="Microsoft Sans Serif"/>
                <a:cs typeface="Microsoft Sans Serif"/>
              </a:rPr>
              <a:t>What is LexisNexis?</a:t>
            </a:r>
            <a:endParaRPr lang="en-US" sz="2100" dirty="0">
              <a:latin typeface="Microsoft Sans Serif"/>
              <a:ea typeface="Microsoft Sans Serif"/>
              <a:cs typeface="Microsoft Sans Serif"/>
            </a:endParaRPr>
          </a:p>
          <a:p>
            <a:pPr marL="0" indent="0">
              <a:lnSpc>
                <a:spcPct val="90000"/>
              </a:lnSpc>
              <a:buNone/>
            </a:pPr>
            <a:r>
              <a:rPr lang="en-US" sz="2100" dirty="0">
                <a:latin typeface="Microsoft Sans Serif"/>
                <a:ea typeface="Microsoft Sans Serif"/>
                <a:cs typeface="Microsoft Sans Serif"/>
              </a:rPr>
              <a:t>- A comprehensive legal research tool with extensive databases.</a:t>
            </a:r>
            <a:endParaRPr lang="en-US" sz="2100">
              <a:latin typeface="Microsoft Sans Serif"/>
              <a:ea typeface="Microsoft Sans Serif"/>
              <a:cs typeface="Microsoft Sans Serif"/>
            </a:endParaRPr>
          </a:p>
          <a:p>
            <a:pPr>
              <a:lnSpc>
                <a:spcPct val="90000"/>
              </a:lnSpc>
            </a:pPr>
            <a:endParaRPr lang="en-US" sz="2100" dirty="0">
              <a:latin typeface="Microsoft Sans Serif"/>
              <a:ea typeface="Microsoft Sans Serif"/>
              <a:cs typeface="Microsoft Sans Serif"/>
            </a:endParaRPr>
          </a:p>
          <a:p>
            <a:pPr marL="0" indent="0">
              <a:lnSpc>
                <a:spcPct val="90000"/>
              </a:lnSpc>
              <a:buNone/>
            </a:pPr>
            <a:r>
              <a:rPr lang="en-US" sz="2100" b="1" dirty="0">
                <a:latin typeface="Microsoft Sans Serif"/>
                <a:ea typeface="Microsoft Sans Serif"/>
                <a:cs typeface="Microsoft Sans Serif"/>
              </a:rPr>
              <a:t>Key Features:</a:t>
            </a:r>
          </a:p>
          <a:p>
            <a:pPr>
              <a:lnSpc>
                <a:spcPct val="90000"/>
              </a:lnSpc>
            </a:pPr>
            <a:r>
              <a:rPr lang="en-US" sz="2100" dirty="0">
                <a:latin typeface="Microsoft Sans Serif"/>
                <a:ea typeface="Microsoft Sans Serif"/>
                <a:cs typeface="Microsoft Sans Serif"/>
              </a:rPr>
              <a:t>- Advanced search with NLP</a:t>
            </a:r>
          </a:p>
          <a:p>
            <a:pPr>
              <a:lnSpc>
                <a:spcPct val="90000"/>
              </a:lnSpc>
            </a:pPr>
            <a:r>
              <a:rPr lang="en-US" sz="2100" dirty="0">
                <a:latin typeface="Microsoft Sans Serif"/>
                <a:ea typeface="Microsoft Sans Serif"/>
                <a:cs typeface="Microsoft Sans Serif"/>
              </a:rPr>
              <a:t>- AI-driven legal research</a:t>
            </a:r>
          </a:p>
          <a:p>
            <a:pPr>
              <a:lnSpc>
                <a:spcPct val="90000"/>
              </a:lnSpc>
            </a:pPr>
            <a:endParaRPr lang="en-US" sz="2100" dirty="0">
              <a:latin typeface="Microsoft Sans Serif"/>
              <a:ea typeface="Calibri"/>
              <a:cs typeface="Calibri"/>
            </a:endParaRPr>
          </a:p>
          <a:p>
            <a:pPr marL="0" indent="0">
              <a:lnSpc>
                <a:spcPct val="90000"/>
              </a:lnSpc>
              <a:buNone/>
            </a:pPr>
            <a:r>
              <a:rPr lang="en-US" sz="2100" b="1" dirty="0">
                <a:latin typeface="Microsoft Sans Serif"/>
                <a:ea typeface="Microsoft Sans Serif"/>
                <a:cs typeface="Microsoft Sans Serif"/>
              </a:rPr>
              <a:t>How We Differ:</a:t>
            </a:r>
          </a:p>
          <a:p>
            <a:pPr marL="0" indent="0">
              <a:lnSpc>
                <a:spcPct val="90000"/>
              </a:lnSpc>
              <a:buNone/>
            </a:pPr>
            <a:r>
              <a:rPr lang="en-US" sz="2100" dirty="0">
                <a:latin typeface="Microsoft Sans Serif"/>
                <a:ea typeface="Microsoft Sans Serif"/>
                <a:cs typeface="Microsoft Sans Serif"/>
              </a:rPr>
              <a:t>- Focus on semantic search and interactive queries using AI.</a:t>
            </a:r>
            <a:endParaRPr lang="en-US" sz="2100">
              <a:latin typeface="Microsoft Sans Serif"/>
              <a:ea typeface="Microsoft Sans Serif"/>
              <a:cs typeface="Microsoft Sans Serif"/>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FF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a:extLst>
              <a:ext uri="{FF2B5EF4-FFF2-40B4-BE49-F238E27FC236}">
                <a16:creationId xmlns:a16="http://schemas.microsoft.com/office/drawing/2014/main" id="{FE6A63FD-5201-B7E8-D995-1119DE242B58}"/>
              </a:ext>
            </a:extLst>
          </p:cNvPr>
          <p:cNvPicPr>
            <a:picLocks noChangeAspect="1"/>
          </p:cNvPicPr>
          <p:nvPr/>
        </p:nvPicPr>
        <p:blipFill>
          <a:blip r:embed="rId2"/>
          <a:stretch>
            <a:fillRect/>
          </a:stretch>
        </p:blipFill>
        <p:spPr>
          <a:xfrm>
            <a:off x="6465356" y="3267332"/>
            <a:ext cx="1462672" cy="3390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0"/>
            <a:ext cx="3992787" cy="1642970"/>
          </a:xfrm>
        </p:spPr>
        <p:txBody>
          <a:bodyPr anchor="b">
            <a:normAutofit/>
          </a:bodyPr>
          <a:lstStyle/>
          <a:p>
            <a:r>
              <a:rPr lang="en-US" sz="3500" b="1" u="sng" dirty="0"/>
              <a:t>Westlaw</a:t>
            </a:r>
          </a:p>
        </p:txBody>
      </p:sp>
      <p:sp>
        <p:nvSpPr>
          <p:cNvPr id="3" name="Content Placeholder 2"/>
          <p:cNvSpPr>
            <a:spLocks noGrp="1"/>
          </p:cNvSpPr>
          <p:nvPr>
            <p:ph idx="1"/>
          </p:nvPr>
        </p:nvSpPr>
        <p:spPr>
          <a:xfrm>
            <a:off x="858692" y="2405894"/>
            <a:ext cx="3986392" cy="3535083"/>
          </a:xfrm>
        </p:spPr>
        <p:txBody>
          <a:bodyPr vert="horz" lIns="91440" tIns="45720" rIns="91440" bIns="45720" rtlCol="0" anchor="t">
            <a:normAutofit/>
          </a:bodyPr>
          <a:lstStyle/>
          <a:p>
            <a:pPr marL="0" indent="0">
              <a:lnSpc>
                <a:spcPct val="90000"/>
              </a:lnSpc>
              <a:buNone/>
            </a:pPr>
            <a:r>
              <a:rPr lang="en-US" sz="1400" b="1">
                <a:latin typeface="Microsoft Sans Serif"/>
                <a:ea typeface="Microsoft Sans Serif"/>
                <a:cs typeface="Microsoft Sans Serif"/>
              </a:rPr>
              <a:t>What is Westlaw?</a:t>
            </a:r>
          </a:p>
          <a:p>
            <a:pPr marL="0" indent="0">
              <a:lnSpc>
                <a:spcPct val="90000"/>
              </a:lnSpc>
              <a:buNone/>
            </a:pPr>
            <a:r>
              <a:rPr lang="en-US" sz="1400">
                <a:latin typeface="Microsoft Sans Serif"/>
                <a:ea typeface="Microsoft Sans Serif"/>
                <a:cs typeface="Microsoft Sans Serif"/>
              </a:rPr>
              <a:t>- </a:t>
            </a:r>
            <a:r>
              <a:rPr lang="en-US" sz="1400">
                <a:latin typeface="Microsoft Sans Serif"/>
                <a:ea typeface="Calibri"/>
                <a:cs typeface="Calibri"/>
              </a:rPr>
              <a:t>Westlaw is an online legal research service and proprietary database for lawyers and legal professionals available in over 60 countries</a:t>
            </a:r>
            <a:r>
              <a:rPr lang="en-US" sz="1400">
                <a:latin typeface="Microsoft Sans Serif"/>
                <a:ea typeface="Microsoft Sans Serif"/>
                <a:cs typeface="Microsoft Sans Serif"/>
              </a:rPr>
              <a:t> by Thomson Reuters.</a:t>
            </a:r>
          </a:p>
          <a:p>
            <a:pPr>
              <a:lnSpc>
                <a:spcPct val="90000"/>
              </a:lnSpc>
            </a:pPr>
            <a:endParaRPr lang="en-US" sz="1400">
              <a:latin typeface="Microsoft Sans Serif"/>
              <a:ea typeface="Microsoft Sans Serif"/>
              <a:cs typeface="Microsoft Sans Serif"/>
            </a:endParaRPr>
          </a:p>
          <a:p>
            <a:pPr marL="0" indent="0">
              <a:lnSpc>
                <a:spcPct val="90000"/>
              </a:lnSpc>
              <a:buNone/>
            </a:pPr>
            <a:r>
              <a:rPr lang="en-US" sz="1400" b="1">
                <a:latin typeface="Microsoft Sans Serif"/>
                <a:ea typeface="Microsoft Sans Serif"/>
                <a:cs typeface="Microsoft Sans Serif"/>
              </a:rPr>
              <a:t>Key Features:</a:t>
            </a:r>
          </a:p>
          <a:p>
            <a:pPr>
              <a:lnSpc>
                <a:spcPct val="90000"/>
              </a:lnSpc>
            </a:pPr>
            <a:r>
              <a:rPr lang="en-US" sz="1400">
                <a:latin typeface="Microsoft Sans Serif"/>
                <a:ea typeface="Microsoft Sans Serif"/>
                <a:cs typeface="Microsoft Sans Serif"/>
              </a:rPr>
              <a:t>- Natural language search</a:t>
            </a:r>
          </a:p>
          <a:p>
            <a:pPr>
              <a:lnSpc>
                <a:spcPct val="90000"/>
              </a:lnSpc>
            </a:pPr>
            <a:r>
              <a:rPr lang="en-US" sz="1400">
                <a:latin typeface="Microsoft Sans Serif"/>
                <a:ea typeface="Microsoft Sans Serif"/>
                <a:cs typeface="Microsoft Sans Serif"/>
              </a:rPr>
              <a:t>- KeyCite for citation checking</a:t>
            </a:r>
          </a:p>
          <a:p>
            <a:pPr>
              <a:lnSpc>
                <a:spcPct val="90000"/>
              </a:lnSpc>
            </a:pPr>
            <a:r>
              <a:rPr lang="en-US" sz="1400">
                <a:latin typeface="Microsoft Sans Serif"/>
                <a:ea typeface="Microsoft Sans Serif"/>
                <a:cs typeface="Microsoft Sans Serif"/>
              </a:rPr>
              <a:t>- AI-enhanced search</a:t>
            </a:r>
          </a:p>
          <a:p>
            <a:pPr>
              <a:lnSpc>
                <a:spcPct val="90000"/>
              </a:lnSpc>
            </a:pPr>
            <a:endParaRPr lang="en-US" sz="1400" b="1">
              <a:latin typeface="Microsoft Sans Serif"/>
              <a:ea typeface="Calibri"/>
              <a:cs typeface="Calibri"/>
            </a:endParaRPr>
          </a:p>
          <a:p>
            <a:pPr marL="0" indent="0">
              <a:lnSpc>
                <a:spcPct val="90000"/>
              </a:lnSpc>
              <a:buNone/>
            </a:pPr>
            <a:r>
              <a:rPr lang="en-US" sz="1400" b="1">
                <a:latin typeface="Microsoft Sans Serif"/>
                <a:ea typeface="Microsoft Sans Serif"/>
                <a:cs typeface="Microsoft Sans Serif"/>
              </a:rPr>
              <a:t>How We Differ:</a:t>
            </a:r>
          </a:p>
          <a:p>
            <a:pPr marL="0" indent="0">
              <a:lnSpc>
                <a:spcPct val="90000"/>
              </a:lnSpc>
              <a:buNone/>
            </a:pPr>
            <a:r>
              <a:rPr lang="en-US" sz="1400">
                <a:latin typeface="Microsoft Sans Serif"/>
                <a:ea typeface="Microsoft Sans Serif"/>
                <a:cs typeface="Microsoft Sans Serif"/>
              </a:rPr>
              <a:t>- Our tool integrates conversational AI for dynamic interactions.</a:t>
            </a:r>
          </a:p>
        </p:txBody>
      </p:sp>
      <p:sp>
        <p:nvSpPr>
          <p:cNvPr id="31" name="Rectangle 3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https://s3.amazonaws.com/libapps/accounts/1679/images/westlaw_logo.gif">
            <a:extLst>
              <a:ext uri="{FF2B5EF4-FFF2-40B4-BE49-F238E27FC236}">
                <a16:creationId xmlns:a16="http://schemas.microsoft.com/office/drawing/2014/main" id="{C76A3EB7-4E2E-3AC9-F041-237177728525}"/>
              </a:ext>
            </a:extLst>
          </p:cNvPr>
          <p:cNvPicPr>
            <a:picLocks noChangeAspect="1"/>
          </p:cNvPicPr>
          <p:nvPr/>
        </p:nvPicPr>
        <p:blipFill>
          <a:blip r:embed="rId2"/>
          <a:stretch>
            <a:fillRect/>
          </a:stretch>
        </p:blipFill>
        <p:spPr>
          <a:xfrm>
            <a:off x="5306975" y="1936853"/>
            <a:ext cx="3127897" cy="30161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0"/>
            <a:ext cx="3992787" cy="1642970"/>
          </a:xfrm>
        </p:spPr>
        <p:txBody>
          <a:bodyPr anchor="b">
            <a:normAutofit/>
          </a:bodyPr>
          <a:lstStyle/>
          <a:p>
            <a:r>
              <a:rPr lang="en-US" sz="3500" b="1" u="sng" err="1"/>
              <a:t>Fastcase</a:t>
            </a:r>
            <a:endParaRPr lang="en-US" sz="3500" b="1" u="sng" err="1">
              <a:ea typeface="Calibri"/>
              <a:cs typeface="Calibri"/>
            </a:endParaRPr>
          </a:p>
        </p:txBody>
      </p:sp>
      <p:sp>
        <p:nvSpPr>
          <p:cNvPr id="3" name="Content Placeholder 2"/>
          <p:cNvSpPr>
            <a:spLocks noGrp="1"/>
          </p:cNvSpPr>
          <p:nvPr>
            <p:ph idx="1"/>
          </p:nvPr>
        </p:nvSpPr>
        <p:spPr>
          <a:xfrm>
            <a:off x="858692" y="2405894"/>
            <a:ext cx="3986392" cy="3535083"/>
          </a:xfrm>
        </p:spPr>
        <p:txBody>
          <a:bodyPr vert="horz" lIns="91440" tIns="45720" rIns="91440" bIns="45720" rtlCol="0" anchor="t">
            <a:normAutofit/>
          </a:bodyPr>
          <a:lstStyle/>
          <a:p>
            <a:pPr marL="0" indent="0">
              <a:lnSpc>
                <a:spcPct val="90000"/>
              </a:lnSpc>
              <a:buNone/>
            </a:pPr>
            <a:r>
              <a:rPr lang="en-US" sz="1300" b="1" dirty="0">
                <a:latin typeface="Microsoft Sans Serif"/>
                <a:ea typeface="Microsoft Sans Serif"/>
                <a:cs typeface="Microsoft Sans Serif"/>
              </a:rPr>
              <a:t>What is </a:t>
            </a:r>
            <a:r>
              <a:rPr lang="en-US" sz="1300" b="1" err="1">
                <a:latin typeface="Microsoft Sans Serif"/>
                <a:ea typeface="Microsoft Sans Serif"/>
                <a:cs typeface="Microsoft Sans Serif"/>
              </a:rPr>
              <a:t>Fastcase</a:t>
            </a:r>
            <a:r>
              <a:rPr lang="en-US" sz="1300" b="1" dirty="0">
                <a:latin typeface="Microsoft Sans Serif"/>
                <a:ea typeface="Microsoft Sans Serif"/>
                <a:cs typeface="Microsoft Sans Serif"/>
              </a:rPr>
              <a:t>?</a:t>
            </a:r>
          </a:p>
          <a:p>
            <a:pPr marL="0" indent="0">
              <a:lnSpc>
                <a:spcPct val="90000"/>
              </a:lnSpc>
              <a:buNone/>
            </a:pPr>
            <a:r>
              <a:rPr lang="en-US" sz="1300" dirty="0">
                <a:latin typeface="Microsoft Sans Serif"/>
                <a:ea typeface="Calibri"/>
                <a:cs typeface="Calibri"/>
              </a:rPr>
              <a:t>- </a:t>
            </a:r>
            <a:r>
              <a:rPr lang="en-US" sz="1300" err="1">
                <a:latin typeface="Microsoft Sans Serif"/>
                <a:ea typeface="Calibri"/>
                <a:cs typeface="Calibri"/>
              </a:rPr>
              <a:t>Fastcase</a:t>
            </a:r>
            <a:r>
              <a:rPr lang="en-US" sz="1300" dirty="0">
                <a:latin typeface="Microsoft Sans Serif"/>
                <a:ea typeface="Calibri"/>
                <a:cs typeface="Calibri"/>
              </a:rPr>
              <a:t> provides industry-leading tools to make legal research easier and more intuitive; helping forward-thinking lawyers navigate the law faster and smarter.</a:t>
            </a:r>
          </a:p>
          <a:p>
            <a:pPr marL="0" indent="0">
              <a:lnSpc>
                <a:spcPct val="90000"/>
              </a:lnSpc>
              <a:buNone/>
            </a:pPr>
            <a:r>
              <a:rPr lang="en-US" sz="1300" dirty="0">
                <a:latin typeface="Microsoft Sans Serif"/>
                <a:ea typeface="Microsoft Sans Serif"/>
                <a:cs typeface="Microsoft Sans Serif"/>
              </a:rPr>
              <a:t>- An affordable legal research service with a large database.</a:t>
            </a:r>
          </a:p>
          <a:p>
            <a:pPr>
              <a:lnSpc>
                <a:spcPct val="90000"/>
              </a:lnSpc>
            </a:pPr>
            <a:endParaRPr lang="en-US" sz="1300" dirty="0">
              <a:latin typeface="Microsoft Sans Serif"/>
              <a:ea typeface="Calibri"/>
              <a:cs typeface="Calibri"/>
            </a:endParaRPr>
          </a:p>
          <a:p>
            <a:pPr marL="0" indent="0">
              <a:lnSpc>
                <a:spcPct val="90000"/>
              </a:lnSpc>
              <a:buNone/>
            </a:pPr>
            <a:r>
              <a:rPr lang="en-US" sz="1300" b="1" dirty="0">
                <a:latin typeface="Microsoft Sans Serif"/>
                <a:ea typeface="Microsoft Sans Serif"/>
                <a:cs typeface="Microsoft Sans Serif"/>
              </a:rPr>
              <a:t>Key Features:</a:t>
            </a:r>
          </a:p>
          <a:p>
            <a:pPr>
              <a:lnSpc>
                <a:spcPct val="90000"/>
              </a:lnSpc>
            </a:pPr>
            <a:r>
              <a:rPr lang="en-US" sz="1300" dirty="0">
                <a:latin typeface="Microsoft Sans Serif"/>
                <a:ea typeface="Microsoft Sans Serif"/>
                <a:cs typeface="Microsoft Sans Serif"/>
              </a:rPr>
              <a:t>- AI-driven search</a:t>
            </a:r>
          </a:p>
          <a:p>
            <a:pPr>
              <a:lnSpc>
                <a:spcPct val="90000"/>
              </a:lnSpc>
            </a:pPr>
            <a:r>
              <a:rPr lang="en-US" sz="1300" dirty="0">
                <a:latin typeface="Microsoft Sans Serif"/>
                <a:ea typeface="Microsoft Sans Serif"/>
                <a:cs typeface="Microsoft Sans Serif"/>
              </a:rPr>
              <a:t>- Data visualization tools</a:t>
            </a:r>
          </a:p>
          <a:p>
            <a:pPr>
              <a:lnSpc>
                <a:spcPct val="90000"/>
              </a:lnSpc>
            </a:pPr>
            <a:r>
              <a:rPr lang="en-US" sz="1300" dirty="0">
                <a:latin typeface="Microsoft Sans Serif"/>
                <a:ea typeface="Microsoft Sans Serif"/>
                <a:cs typeface="Microsoft Sans Serif"/>
              </a:rPr>
              <a:t>- Integration with legal organizations</a:t>
            </a:r>
          </a:p>
          <a:p>
            <a:pPr>
              <a:lnSpc>
                <a:spcPct val="90000"/>
              </a:lnSpc>
            </a:pPr>
            <a:endParaRPr lang="en-US" sz="1300" dirty="0">
              <a:latin typeface="Microsoft Sans Serif"/>
              <a:ea typeface="Calibri"/>
              <a:cs typeface="Calibri"/>
            </a:endParaRPr>
          </a:p>
          <a:p>
            <a:pPr marL="0" indent="0">
              <a:lnSpc>
                <a:spcPct val="90000"/>
              </a:lnSpc>
              <a:buNone/>
            </a:pPr>
            <a:r>
              <a:rPr lang="en-US" sz="1300" b="1" dirty="0">
                <a:latin typeface="Microsoft Sans Serif"/>
                <a:ea typeface="Microsoft Sans Serif"/>
                <a:cs typeface="Microsoft Sans Serif"/>
              </a:rPr>
              <a:t>How We Differ:</a:t>
            </a:r>
          </a:p>
          <a:p>
            <a:pPr marL="0" indent="0">
              <a:lnSpc>
                <a:spcPct val="90000"/>
              </a:lnSpc>
              <a:buNone/>
            </a:pPr>
            <a:r>
              <a:rPr lang="en-US" sz="1300" dirty="0">
                <a:latin typeface="Microsoft Sans Serif"/>
                <a:ea typeface="Microsoft Sans Serif"/>
                <a:cs typeface="Microsoft Sans Serif"/>
              </a:rPr>
              <a:t>- We use semantic search and generative AI for context-aware conversations.</a:t>
            </a:r>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Fastcase Review: Cost, Features, Pros &amp; Cons (2024) | Lawyerist">
            <a:extLst>
              <a:ext uri="{FF2B5EF4-FFF2-40B4-BE49-F238E27FC236}">
                <a16:creationId xmlns:a16="http://schemas.microsoft.com/office/drawing/2014/main" id="{1F3102FF-B862-DB2B-8F6B-823409A654B0}"/>
              </a:ext>
            </a:extLst>
          </p:cNvPr>
          <p:cNvPicPr>
            <a:picLocks noChangeAspect="1"/>
          </p:cNvPicPr>
          <p:nvPr/>
        </p:nvPicPr>
        <p:blipFill>
          <a:blip r:embed="rId2"/>
          <a:stretch>
            <a:fillRect/>
          </a:stretch>
        </p:blipFill>
        <p:spPr>
          <a:xfrm>
            <a:off x="5306975" y="1880998"/>
            <a:ext cx="3127897" cy="31278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a:bodyPr>
          <a:lstStyle/>
          <a:p>
            <a:r>
              <a:rPr lang="en-US" sz="3850" b="1" u="sng" err="1"/>
              <a:t>Casetext</a:t>
            </a:r>
            <a:endParaRPr lang="en-US" sz="3850" b="1" u="sng" err="1">
              <a:ea typeface="Calibri"/>
              <a:cs typeface="Calibri"/>
            </a:endParaRPr>
          </a:p>
        </p:txBody>
      </p:sp>
      <p:sp>
        <p:nvSpPr>
          <p:cNvPr id="3" name="Content Placeholder 2"/>
          <p:cNvSpPr>
            <a:spLocks noGrp="1"/>
          </p:cNvSpPr>
          <p:nvPr>
            <p:ph idx="1"/>
          </p:nvPr>
        </p:nvSpPr>
        <p:spPr>
          <a:xfrm>
            <a:off x="578995" y="1689574"/>
            <a:ext cx="5306547" cy="4326596"/>
          </a:xfrm>
        </p:spPr>
        <p:txBody>
          <a:bodyPr vert="horz" lIns="91440" tIns="45720" rIns="91440" bIns="45720" rtlCol="0" anchor="ctr">
            <a:normAutofit/>
          </a:bodyPr>
          <a:lstStyle/>
          <a:p>
            <a:pPr marL="0" indent="0">
              <a:lnSpc>
                <a:spcPct val="90000"/>
              </a:lnSpc>
              <a:buNone/>
            </a:pPr>
            <a:r>
              <a:rPr lang="en-US" sz="1600" b="1" dirty="0">
                <a:latin typeface="Microsoft Sans Serif"/>
                <a:ea typeface="Microsoft Sans Serif"/>
                <a:cs typeface="Microsoft Sans Serif"/>
              </a:rPr>
              <a:t>What is </a:t>
            </a:r>
            <a:r>
              <a:rPr lang="en-US" sz="1600" b="1" err="1">
                <a:latin typeface="Microsoft Sans Serif"/>
                <a:ea typeface="Microsoft Sans Serif"/>
                <a:cs typeface="Microsoft Sans Serif"/>
              </a:rPr>
              <a:t>Casetext</a:t>
            </a:r>
            <a:r>
              <a:rPr lang="en-US" sz="1600" b="1" dirty="0">
                <a:latin typeface="Microsoft Sans Serif"/>
                <a:ea typeface="Microsoft Sans Serif"/>
                <a:cs typeface="Microsoft Sans Serif"/>
              </a:rPr>
              <a:t>?</a:t>
            </a:r>
            <a:endParaRPr lang="en-US" sz="1600" b="1">
              <a:latin typeface="Microsoft Sans Serif"/>
              <a:ea typeface="Microsoft Sans Serif"/>
              <a:cs typeface="Microsoft Sans Serif"/>
            </a:endParaRPr>
          </a:p>
          <a:p>
            <a:pPr marL="0" indent="0">
              <a:lnSpc>
                <a:spcPct val="90000"/>
              </a:lnSpc>
              <a:buNone/>
            </a:pPr>
            <a:r>
              <a:rPr lang="en-US" sz="1600" dirty="0">
                <a:latin typeface="Microsoft Sans Serif"/>
                <a:ea typeface="Calibri"/>
                <a:cs typeface="Calibri"/>
              </a:rPr>
              <a:t>- </a:t>
            </a:r>
            <a:r>
              <a:rPr lang="en-US" sz="1600" err="1">
                <a:latin typeface="Microsoft Sans Serif"/>
                <a:ea typeface="+mn-lt"/>
                <a:cs typeface="+mn-lt"/>
              </a:rPr>
              <a:t>Casetext</a:t>
            </a:r>
            <a:r>
              <a:rPr lang="en-US" sz="1600" dirty="0">
                <a:latin typeface="Microsoft Sans Serif"/>
                <a:ea typeface="+mn-lt"/>
                <a:cs typeface="+mn-lt"/>
              </a:rPr>
              <a:t> is the modern legal platform that combines AI-powered search technology with premier content to help lawyers streamline critical elements of legal practice, from research and drafting to discovery and more.</a:t>
            </a:r>
          </a:p>
          <a:p>
            <a:pPr marL="0" indent="0">
              <a:lnSpc>
                <a:spcPct val="90000"/>
              </a:lnSpc>
              <a:buNone/>
            </a:pPr>
            <a:r>
              <a:rPr lang="en-US" sz="1600" dirty="0">
                <a:latin typeface="Microsoft Sans Serif"/>
                <a:ea typeface="Microsoft Sans Serif"/>
                <a:cs typeface="Microsoft Sans Serif"/>
              </a:rPr>
              <a:t>- A legal research tool using advanced AI (CARATM).</a:t>
            </a:r>
            <a:endParaRPr lang="en-US" sz="1600">
              <a:latin typeface="Microsoft Sans Serif"/>
              <a:ea typeface="Microsoft Sans Serif"/>
              <a:cs typeface="Microsoft Sans Serif"/>
            </a:endParaRPr>
          </a:p>
          <a:p>
            <a:pPr>
              <a:lnSpc>
                <a:spcPct val="90000"/>
              </a:lnSpc>
            </a:pPr>
            <a:endParaRPr lang="en-US" sz="1600" dirty="0">
              <a:latin typeface="Microsoft Sans Serif"/>
              <a:ea typeface="Calibri"/>
              <a:cs typeface="Calibri"/>
            </a:endParaRPr>
          </a:p>
          <a:p>
            <a:pPr marL="0" indent="0">
              <a:lnSpc>
                <a:spcPct val="90000"/>
              </a:lnSpc>
              <a:buNone/>
            </a:pPr>
            <a:r>
              <a:rPr lang="en-US" sz="1600" b="1" dirty="0">
                <a:latin typeface="Microsoft Sans Serif"/>
                <a:ea typeface="Microsoft Sans Serif"/>
                <a:cs typeface="Microsoft Sans Serif"/>
              </a:rPr>
              <a:t>Key Features:</a:t>
            </a:r>
            <a:endParaRPr lang="en-US" sz="1600" b="1">
              <a:latin typeface="Microsoft Sans Serif"/>
              <a:ea typeface="Microsoft Sans Serif"/>
              <a:cs typeface="Microsoft Sans Serif"/>
            </a:endParaRPr>
          </a:p>
          <a:p>
            <a:pPr>
              <a:lnSpc>
                <a:spcPct val="90000"/>
              </a:lnSpc>
            </a:pPr>
            <a:r>
              <a:rPr lang="en-US" sz="1600" dirty="0">
                <a:latin typeface="Microsoft Sans Serif"/>
                <a:ea typeface="Microsoft Sans Serif"/>
                <a:cs typeface="Microsoft Sans Serif"/>
              </a:rPr>
              <a:t>- AI-powered research assistant</a:t>
            </a:r>
            <a:endParaRPr lang="en-US" sz="1600">
              <a:latin typeface="Microsoft Sans Serif"/>
              <a:ea typeface="Microsoft Sans Serif"/>
              <a:cs typeface="Microsoft Sans Serif"/>
            </a:endParaRPr>
          </a:p>
          <a:p>
            <a:pPr>
              <a:lnSpc>
                <a:spcPct val="90000"/>
              </a:lnSpc>
            </a:pPr>
            <a:r>
              <a:rPr lang="en-US" sz="1600" dirty="0">
                <a:latin typeface="Microsoft Sans Serif"/>
                <a:ea typeface="Microsoft Sans Serif"/>
                <a:cs typeface="Microsoft Sans Serif"/>
              </a:rPr>
              <a:t>- Advanced search capabilities</a:t>
            </a:r>
            <a:endParaRPr lang="en-US" sz="1600">
              <a:latin typeface="Microsoft Sans Serif"/>
              <a:ea typeface="Microsoft Sans Serif"/>
              <a:cs typeface="Microsoft Sans Serif"/>
            </a:endParaRPr>
          </a:p>
          <a:p>
            <a:pPr>
              <a:lnSpc>
                <a:spcPct val="90000"/>
              </a:lnSpc>
            </a:pPr>
            <a:r>
              <a:rPr lang="en-US" sz="1600" dirty="0">
                <a:latin typeface="Microsoft Sans Serif"/>
                <a:ea typeface="Microsoft Sans Serif"/>
                <a:cs typeface="Microsoft Sans Serif"/>
              </a:rPr>
              <a:t>- Comprehensive legal database</a:t>
            </a:r>
            <a:endParaRPr lang="en-US" sz="1600">
              <a:latin typeface="Microsoft Sans Serif"/>
              <a:ea typeface="Microsoft Sans Serif"/>
              <a:cs typeface="Microsoft Sans Serif"/>
            </a:endParaRPr>
          </a:p>
          <a:p>
            <a:pPr>
              <a:lnSpc>
                <a:spcPct val="90000"/>
              </a:lnSpc>
            </a:pPr>
            <a:endParaRPr lang="en-US" sz="1600" dirty="0">
              <a:latin typeface="Microsoft Sans Serif"/>
              <a:ea typeface="Calibri"/>
              <a:cs typeface="Calibri"/>
            </a:endParaRPr>
          </a:p>
          <a:p>
            <a:pPr marL="0" indent="0">
              <a:lnSpc>
                <a:spcPct val="90000"/>
              </a:lnSpc>
              <a:buNone/>
            </a:pPr>
            <a:r>
              <a:rPr lang="en-US" sz="1600" b="1" dirty="0">
                <a:latin typeface="Microsoft Sans Serif"/>
                <a:ea typeface="Microsoft Sans Serif"/>
                <a:cs typeface="Microsoft Sans Serif"/>
              </a:rPr>
              <a:t>How We Differ:</a:t>
            </a:r>
            <a:endParaRPr lang="en-US" sz="1600" b="1">
              <a:latin typeface="Microsoft Sans Serif"/>
              <a:ea typeface="Microsoft Sans Serif"/>
              <a:cs typeface="Microsoft Sans Serif"/>
            </a:endParaRPr>
          </a:p>
          <a:p>
            <a:pPr marL="0" indent="0">
              <a:lnSpc>
                <a:spcPct val="90000"/>
              </a:lnSpc>
              <a:buNone/>
            </a:pPr>
            <a:r>
              <a:rPr lang="en-US" sz="1600" dirty="0">
                <a:latin typeface="Microsoft Sans Serif"/>
                <a:ea typeface="Microsoft Sans Serif"/>
                <a:cs typeface="Microsoft Sans Serif"/>
              </a:rPr>
              <a:t>- Our tool leverages generative AI for personalized responses</a:t>
            </a:r>
            <a:r>
              <a:rPr lang="en-US" sz="1600" dirty="0"/>
              <a:t>.</a:t>
            </a:r>
            <a:endParaRPr lang="en-US" sz="1600" dirty="0">
              <a:ea typeface="Calibri"/>
              <a:cs typeface="Calibri"/>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rgbClr val="84A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descr="Find What You're Searching For on Casetext | Casetext">
            <a:extLst>
              <a:ext uri="{FF2B5EF4-FFF2-40B4-BE49-F238E27FC236}">
                <a16:creationId xmlns:a16="http://schemas.microsoft.com/office/drawing/2014/main" id="{E68F3F57-AB3A-B84C-4963-7640DC4681BC}"/>
              </a:ext>
            </a:extLst>
          </p:cNvPr>
          <p:cNvPicPr>
            <a:picLocks noChangeAspect="1"/>
          </p:cNvPicPr>
          <p:nvPr/>
        </p:nvPicPr>
        <p:blipFill>
          <a:blip r:embed="rId2"/>
          <a:stretch>
            <a:fillRect/>
          </a:stretch>
        </p:blipFill>
        <p:spPr>
          <a:xfrm>
            <a:off x="6476315" y="2865141"/>
            <a:ext cx="1440753" cy="1143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1,700+ Legal Discovery Stock Photos, Pictures &amp; Royalty-Free Images -  iStock | E discovery, Litigation, Law">
            <a:extLst>
              <a:ext uri="{FF2B5EF4-FFF2-40B4-BE49-F238E27FC236}">
                <a16:creationId xmlns:a16="http://schemas.microsoft.com/office/drawing/2014/main" id="{7D212EA3-980D-B4E4-7A36-72F3AB336221}"/>
              </a:ext>
            </a:extLst>
          </p:cNvPr>
          <p:cNvPicPr>
            <a:picLocks noChangeAspect="1"/>
          </p:cNvPicPr>
          <p:nvPr/>
        </p:nvPicPr>
        <p:blipFill rotWithShape="1">
          <a:blip r:embed="rId2"/>
          <a:srcRect r="19091" b="9091"/>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365125"/>
            <a:ext cx="7886700" cy="1325563"/>
          </a:xfrm>
        </p:spPr>
        <p:txBody>
          <a:bodyPr>
            <a:normAutofit/>
          </a:bodyPr>
          <a:lstStyle/>
          <a:p>
            <a:r>
              <a:rPr b="1" u="sng" dirty="0"/>
              <a:t>Our Unique Features</a:t>
            </a:r>
          </a:p>
        </p:txBody>
      </p:sp>
      <p:sp>
        <p:nvSpPr>
          <p:cNvPr id="3" name="Content Placeholder 2"/>
          <p:cNvSpPr>
            <a:spLocks noGrp="1"/>
          </p:cNvSpPr>
          <p:nvPr>
            <p:ph idx="1"/>
          </p:nvPr>
        </p:nvSpPr>
        <p:spPr>
          <a:xfrm>
            <a:off x="628650" y="1825625"/>
            <a:ext cx="7886700" cy="4351338"/>
          </a:xfrm>
        </p:spPr>
        <p:txBody>
          <a:bodyPr vert="horz" lIns="91440" tIns="45720" rIns="91440" bIns="45720" rtlCol="0" anchor="t">
            <a:normAutofit lnSpcReduction="10000"/>
          </a:bodyPr>
          <a:lstStyle/>
          <a:p>
            <a:pPr>
              <a:lnSpc>
                <a:spcPct val="90000"/>
              </a:lnSpc>
            </a:pPr>
            <a:r>
              <a:rPr lang="en-US" sz="2700" b="1" dirty="0">
                <a:latin typeface="Microsoft Sans Serif"/>
                <a:ea typeface="Microsoft Sans Serif"/>
                <a:cs typeface="Microsoft Sans Serif"/>
              </a:rPr>
              <a:t>Conversational AI:</a:t>
            </a:r>
          </a:p>
          <a:p>
            <a:pPr marL="0" indent="0">
              <a:lnSpc>
                <a:spcPct val="90000"/>
              </a:lnSpc>
              <a:buNone/>
            </a:pPr>
            <a:r>
              <a:rPr lang="en-US" sz="2700" dirty="0">
                <a:latin typeface="Microsoft Sans Serif"/>
                <a:ea typeface="Microsoft Sans Serif"/>
                <a:cs typeface="Microsoft Sans Serif"/>
              </a:rPr>
              <a:t>- Interactive querying with AI (Google's Gemini).</a:t>
            </a:r>
          </a:p>
          <a:p>
            <a:pPr>
              <a:lnSpc>
                <a:spcPct val="90000"/>
              </a:lnSpc>
            </a:pPr>
            <a:endParaRPr lang="en-US" sz="2700" dirty="0">
              <a:latin typeface="Microsoft Sans Serif"/>
              <a:ea typeface="Microsoft Sans Serif"/>
              <a:cs typeface="Microsoft Sans Serif"/>
            </a:endParaRPr>
          </a:p>
          <a:p>
            <a:pPr>
              <a:lnSpc>
                <a:spcPct val="90000"/>
              </a:lnSpc>
            </a:pPr>
            <a:r>
              <a:rPr lang="en-US" sz="2700" b="1" dirty="0">
                <a:latin typeface="Microsoft Sans Serif"/>
                <a:ea typeface="Microsoft Sans Serif"/>
                <a:cs typeface="Microsoft Sans Serif"/>
              </a:rPr>
              <a:t>Semantic Search:</a:t>
            </a:r>
          </a:p>
          <a:p>
            <a:pPr marL="0" indent="0">
              <a:lnSpc>
                <a:spcPct val="90000"/>
              </a:lnSpc>
              <a:buNone/>
            </a:pPr>
            <a:r>
              <a:rPr lang="en-US" sz="2700" dirty="0">
                <a:latin typeface="Microsoft Sans Serif"/>
                <a:ea typeface="Microsoft Sans Serif"/>
                <a:cs typeface="Microsoft Sans Serif"/>
              </a:rPr>
              <a:t>- Uses sentence-transformers for nuanced search results.</a:t>
            </a:r>
          </a:p>
          <a:p>
            <a:pPr>
              <a:lnSpc>
                <a:spcPct val="90000"/>
              </a:lnSpc>
            </a:pPr>
            <a:endParaRPr lang="en-US" sz="2700" dirty="0">
              <a:latin typeface="Microsoft Sans Serif"/>
              <a:ea typeface="Microsoft Sans Serif"/>
              <a:cs typeface="Microsoft Sans Serif"/>
            </a:endParaRPr>
          </a:p>
          <a:p>
            <a:pPr>
              <a:lnSpc>
                <a:spcPct val="90000"/>
              </a:lnSpc>
            </a:pPr>
            <a:r>
              <a:rPr lang="en-US" sz="2700" b="1" dirty="0">
                <a:latin typeface="Microsoft Sans Serif"/>
                <a:ea typeface="Microsoft Sans Serif"/>
                <a:cs typeface="Microsoft Sans Serif"/>
              </a:rPr>
              <a:t>User Experience:</a:t>
            </a:r>
          </a:p>
          <a:p>
            <a:pPr marL="0" indent="0">
              <a:lnSpc>
                <a:spcPct val="90000"/>
              </a:lnSpc>
              <a:buNone/>
            </a:pPr>
            <a:r>
              <a:rPr lang="en-US" sz="2700" dirty="0">
                <a:latin typeface="Microsoft Sans Serif"/>
                <a:ea typeface="Microsoft Sans Serif"/>
                <a:cs typeface="Microsoft Sans Serif"/>
              </a:rPr>
              <a:t>- Simple, intuitive UI for easy searching and interaction.</a:t>
            </a:r>
          </a:p>
          <a:p>
            <a:pPr marL="0" indent="0">
              <a:lnSpc>
                <a:spcPct val="90000"/>
              </a:lnSpc>
              <a:buNone/>
            </a:pPr>
            <a:endParaRPr lang="en-US" sz="2700">
              <a:ea typeface="Calibri"/>
              <a:cs typeface="Calibri"/>
            </a:endParaRPr>
          </a:p>
          <a:p>
            <a:pPr>
              <a:lnSpc>
                <a:spcPct val="90000"/>
              </a:lnSpc>
            </a:pPr>
            <a:endParaRPr lang="en-US" sz="27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6 Key Requirements for High-Quality Legal Document Translations">
            <a:extLst>
              <a:ext uri="{FF2B5EF4-FFF2-40B4-BE49-F238E27FC236}">
                <a16:creationId xmlns:a16="http://schemas.microsoft.com/office/drawing/2014/main" id="{57666308-C8B1-1BBF-308B-E79D348C9B08}"/>
              </a:ext>
            </a:extLst>
          </p:cNvPr>
          <p:cNvPicPr>
            <a:picLocks noChangeAspect="1"/>
          </p:cNvPicPr>
          <p:nvPr/>
        </p:nvPicPr>
        <p:blipFill rotWithShape="1">
          <a:blip r:embed="rId2"/>
          <a:srcRect l="13809" t="9091" r="30131" b="-1"/>
          <a:stretch/>
        </p:blipFill>
        <p:spPr>
          <a:xfrm>
            <a:off x="20" y="10"/>
            <a:ext cx="9143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365125"/>
            <a:ext cx="7886700" cy="1325563"/>
          </a:xfrm>
        </p:spPr>
        <p:txBody>
          <a:bodyPr>
            <a:normAutofit/>
          </a:bodyPr>
          <a:lstStyle/>
          <a:p>
            <a:r>
              <a:rPr lang="en-US" b="1" u="sng" dirty="0"/>
              <a:t>Conclusion</a:t>
            </a:r>
            <a:endParaRPr lang="en-US" b="1" u="sng" dirty="0">
              <a:ea typeface="Calibri"/>
              <a:cs typeface="Calibri"/>
            </a:endParaRPr>
          </a:p>
        </p:txBody>
      </p:sp>
      <p:sp>
        <p:nvSpPr>
          <p:cNvPr id="3" name="Content Placeholder 2"/>
          <p:cNvSpPr>
            <a:spLocks noGrp="1"/>
          </p:cNvSpPr>
          <p:nvPr>
            <p:ph idx="1"/>
          </p:nvPr>
        </p:nvSpPr>
        <p:spPr>
          <a:xfrm>
            <a:off x="628650" y="1825625"/>
            <a:ext cx="7886700" cy="4351338"/>
          </a:xfrm>
        </p:spPr>
        <p:txBody>
          <a:bodyPr vert="horz" lIns="91440" tIns="45720" rIns="91440" bIns="45720" rtlCol="0" anchor="t">
            <a:normAutofit/>
          </a:bodyPr>
          <a:lstStyle/>
          <a:p>
            <a:pPr marL="0" indent="0">
              <a:lnSpc>
                <a:spcPct val="90000"/>
              </a:lnSpc>
              <a:buNone/>
            </a:pPr>
            <a:r>
              <a:rPr b="1" u="sng" dirty="0">
                <a:latin typeface="Microsoft Sans Serif"/>
                <a:ea typeface="Microsoft Sans Serif"/>
                <a:cs typeface="Microsoft Sans Serif"/>
              </a:rPr>
              <a:t>Summary of Key Differences:</a:t>
            </a:r>
            <a:endParaRPr lang="en-US" b="1" u="sng">
              <a:latin typeface="Microsoft Sans Serif"/>
              <a:ea typeface="Microsoft Sans Serif"/>
              <a:cs typeface="Microsoft Sans Serif"/>
            </a:endParaRPr>
          </a:p>
          <a:p>
            <a:pPr marL="0" indent="0">
              <a:lnSpc>
                <a:spcPct val="90000"/>
              </a:lnSpc>
              <a:buNone/>
            </a:pPr>
            <a:r>
              <a:rPr dirty="0">
                <a:latin typeface="Microsoft Sans Serif"/>
                <a:ea typeface="Microsoft Sans Serif"/>
                <a:cs typeface="Microsoft Sans Serif"/>
              </a:rPr>
              <a:t>- Unique blend of conversational AI and semantic search.</a:t>
            </a:r>
            <a:endParaRPr lang="en-US">
              <a:latin typeface="Microsoft Sans Serif"/>
              <a:ea typeface="Microsoft Sans Serif"/>
              <a:cs typeface="Microsoft Sans Serif"/>
            </a:endParaRPr>
          </a:p>
          <a:p>
            <a:pPr>
              <a:lnSpc>
                <a:spcPct val="90000"/>
              </a:lnSpc>
            </a:pPr>
            <a:endParaRPr lang="en-US" dirty="0">
              <a:latin typeface="Microsoft Sans Serif"/>
              <a:ea typeface="Microsoft Sans Serif"/>
              <a:cs typeface="Microsoft Sans Serif"/>
            </a:endParaRPr>
          </a:p>
          <a:p>
            <a:pPr marL="0" indent="0">
              <a:lnSpc>
                <a:spcPct val="90000"/>
              </a:lnSpc>
              <a:buNone/>
            </a:pPr>
            <a:r>
              <a:rPr b="1" u="sng" dirty="0">
                <a:latin typeface="Microsoft Sans Serif"/>
                <a:ea typeface="Microsoft Sans Serif"/>
                <a:cs typeface="Microsoft Sans Serif"/>
              </a:rPr>
              <a:t>Benefits of Our Tool:</a:t>
            </a:r>
            <a:endParaRPr lang="en-US" b="1" u="sng">
              <a:latin typeface="Microsoft Sans Serif"/>
              <a:ea typeface="Microsoft Sans Serif"/>
              <a:cs typeface="Microsoft Sans Serif"/>
            </a:endParaRPr>
          </a:p>
          <a:p>
            <a:pPr marL="0" indent="0">
              <a:lnSpc>
                <a:spcPct val="90000"/>
              </a:lnSpc>
              <a:buNone/>
            </a:pPr>
            <a:r>
              <a:rPr dirty="0">
                <a:latin typeface="Microsoft Sans Serif"/>
                <a:ea typeface="Microsoft Sans Serif"/>
                <a:cs typeface="Microsoft Sans Serif"/>
              </a:rPr>
              <a:t>- Enhanced efficiency in legal research.</a:t>
            </a:r>
            <a:endParaRPr lang="en-US">
              <a:latin typeface="Microsoft Sans Serif"/>
              <a:ea typeface="Microsoft Sans Serif"/>
              <a:cs typeface="Microsoft Sans Serif"/>
            </a:endParaRPr>
          </a:p>
          <a:p>
            <a:pPr marL="0" indent="0">
              <a:lnSpc>
                <a:spcPct val="90000"/>
              </a:lnSpc>
              <a:buNone/>
            </a:pPr>
            <a:r>
              <a:rPr dirty="0">
                <a:latin typeface="Microsoft Sans Serif"/>
                <a:ea typeface="Microsoft Sans Serif"/>
                <a:cs typeface="Microsoft Sans Serif"/>
              </a:rPr>
              <a:t>- Personalized and context-specific information retrieval.</a:t>
            </a:r>
            <a:endParaRPr lang="en-US">
              <a:latin typeface="Microsoft Sans Serif"/>
              <a:ea typeface="Microsoft Sans Serif"/>
              <a:cs typeface="Microsoft Sans 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Legal Case Query System: Case Study and Differentiation</vt:lpstr>
      <vt:lpstr>Introduction</vt:lpstr>
      <vt:lpstr>LexisNexis</vt:lpstr>
      <vt:lpstr>Westlaw</vt:lpstr>
      <vt:lpstr>Fastcase</vt:lpstr>
      <vt:lpstr>Casetext</vt:lpstr>
      <vt:lpstr>Our Unique Features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Case Query System: Case Study and Differentiation</dc:title>
  <dc:subject/>
  <dc:creator/>
  <cp:keywords/>
  <dc:description>generated using python-pptx</dc:description>
  <cp:lastModifiedBy>Steve Canny</cp:lastModifiedBy>
  <cp:revision>136</cp:revision>
  <dcterms:created xsi:type="dcterms:W3CDTF">2013-01-27T09:14:16Z</dcterms:created>
  <dcterms:modified xsi:type="dcterms:W3CDTF">2024-06-18T03:51:08Z</dcterms:modified>
  <cp:category/>
</cp:coreProperties>
</file>