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99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C5C168-B972-40E6-95EF-31C453F3A6F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E94B394-12E1-416D-A18A-8F0D622AF1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C168-B972-40E6-95EF-31C453F3A6F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B394-12E1-416D-A18A-8F0D622AF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C168-B972-40E6-95EF-31C453F3A6F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B394-12E1-416D-A18A-8F0D622AF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C5C168-B972-40E6-95EF-31C453F3A6F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E94B394-12E1-416D-A18A-8F0D622AF10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C5C168-B972-40E6-95EF-31C453F3A6F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E94B394-12E1-416D-A18A-8F0D622AF10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C168-B972-40E6-95EF-31C453F3A6F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B394-12E1-416D-A18A-8F0D622AF10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C168-B972-40E6-95EF-31C453F3A6F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B394-12E1-416D-A18A-8F0D622AF10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C5C168-B972-40E6-95EF-31C453F3A6F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94B394-12E1-416D-A18A-8F0D622AF10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5C168-B972-40E6-95EF-31C453F3A6F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4B394-12E1-416D-A18A-8F0D622AF10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C5C168-B972-40E6-95EF-31C453F3A6F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E94B394-12E1-416D-A18A-8F0D622AF102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C5C168-B972-40E6-95EF-31C453F3A6F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E94B394-12E1-416D-A18A-8F0D622AF102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C5C168-B972-40E6-95EF-31C453F3A6F1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E94B394-12E1-416D-A18A-8F0D622AF10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CUT SEGMENTATION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FAILURE CASES</a:t>
            </a:r>
            <a:endParaRPr lang="en-US" dirty="0"/>
          </a:p>
        </p:txBody>
      </p:sp>
      <p:pic>
        <p:nvPicPr>
          <p:cNvPr id="1026" name="Picture 2" descr="Crowd Analysis using Image AI. Analysis of crowd in a particular… | by Ahan  M R | Mediu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071678"/>
            <a:ext cx="4094106" cy="2928957"/>
          </a:xfrm>
          <a:prstGeom prst="rect">
            <a:avLst/>
          </a:prstGeom>
          <a:noFill/>
        </p:spPr>
      </p:pic>
      <p:pic>
        <p:nvPicPr>
          <p:cNvPr id="1028" name="Picture 4" descr="550+ Dark Road Pictures | Download Free Images on Unsplash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4810" y="-9215525"/>
            <a:ext cx="6072230" cy="3544158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4643438" y="1928802"/>
            <a:ext cx="3921697" cy="304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Graph Segmentation?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pPr marL="238125" indent="-254000">
              <a:lnSpc>
                <a:spcPts val="2238"/>
              </a:lnSpc>
              <a:spcBef>
                <a:spcPts val="1888"/>
              </a:spcBef>
              <a:spcAft>
                <a:spcPts val="1475"/>
              </a:spcAft>
              <a:buNone/>
            </a:pPr>
            <a:r>
              <a:rPr lang="en-US" dirty="0" smtClean="0"/>
              <a:t>❖    Graph </a:t>
            </a:r>
            <a:r>
              <a:rPr lang="en-US" dirty="0" smtClean="0"/>
              <a:t>Cut Segmentation is an advanced image segmentation technique that uses principles from graph theory to divide an image into distinct, meaningful regions such as foreground and background.</a:t>
            </a:r>
          </a:p>
          <a:p>
            <a:pPr marL="238125" indent="-254000">
              <a:lnSpc>
                <a:spcPts val="2238"/>
              </a:lnSpc>
              <a:spcAft>
                <a:spcPts val="1475"/>
              </a:spcAft>
              <a:buNone/>
            </a:pPr>
            <a:r>
              <a:rPr lang="en-US" dirty="0" smtClean="0"/>
              <a:t>❖    The image is represented as a graph, where each pixel (or group of pixels) becomes a node, and connections (edges) between pixels represent similarity or neighborhood relationships.</a:t>
            </a:r>
          </a:p>
          <a:p>
            <a:pPr marL="238125" indent="-254000">
              <a:lnSpc>
                <a:spcPts val="2238"/>
              </a:lnSpc>
              <a:spcAft>
                <a:spcPts val="2725"/>
              </a:spcAft>
              <a:buNone/>
            </a:pPr>
            <a:r>
              <a:rPr lang="en-US" dirty="0" smtClean="0"/>
              <a:t>❖    By modeling the segmentation task as a graph partitioning problem, the algorithm aims to find the optimal boundary that separates different regions of interest. This is done using a powerful technique known as the minimum cut / maximum flow algorithm, which determines the best way to "cut" the graph to isolate objects from the background.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algn="just">
              <a:spcBef>
                <a:spcPts val="0"/>
              </a:spcBef>
              <a:spcAft>
                <a:spcPts val="1470"/>
              </a:spcAft>
              <a:buNone/>
              <a:defRPr/>
            </a:pPr>
            <a:r>
              <a:rPr lang="en-US" b="1" dirty="0" smtClean="0">
                <a:latin typeface="Calibri"/>
              </a:rPr>
              <a:t>1.Graph </a:t>
            </a:r>
            <a:r>
              <a:rPr lang="en-US" b="1" dirty="0" smtClean="0">
                <a:latin typeface="Calibri"/>
              </a:rPr>
              <a:t>Construction</a:t>
            </a:r>
          </a:p>
          <a:p>
            <a:pPr algn="just">
              <a:spcBef>
                <a:spcPts val="0"/>
              </a:spcBef>
              <a:spcAft>
                <a:spcPts val="1470"/>
              </a:spcAft>
              <a:buNone/>
              <a:defRPr/>
            </a:pPr>
            <a:r>
              <a:rPr lang="en-US" dirty="0" smtClean="0">
                <a:latin typeface="Calibri"/>
              </a:rPr>
              <a:t>The first step is to convert the image into a graph structure:</a:t>
            </a:r>
          </a:p>
          <a:p>
            <a:pPr marL="482600" indent="-228600">
              <a:lnSpc>
                <a:spcPts val="1944"/>
              </a:lnSpc>
              <a:spcBef>
                <a:spcPts val="0"/>
              </a:spcBef>
              <a:buNone/>
              <a:defRPr/>
            </a:pPr>
            <a:r>
              <a:rPr lang="en-US" b="1" dirty="0" smtClean="0">
                <a:latin typeface="Calibri"/>
              </a:rPr>
              <a:t>• Nodes </a:t>
            </a:r>
            <a:r>
              <a:rPr lang="en-US" b="1" dirty="0" smtClean="0">
                <a:latin typeface="Calibri"/>
              </a:rPr>
              <a:t>(Vertices)</a:t>
            </a:r>
            <a:r>
              <a:rPr lang="en-US" dirty="0" smtClean="0">
                <a:latin typeface="Calibri"/>
              </a:rPr>
              <a:t>: Each pixel in the image becomes a node in the graph.</a:t>
            </a:r>
          </a:p>
          <a:p>
            <a:pPr marL="254000" algn="just">
              <a:lnSpc>
                <a:spcPts val="1944"/>
              </a:lnSpc>
              <a:spcBef>
                <a:spcPts val="0"/>
              </a:spcBef>
              <a:buNone/>
              <a:defRPr/>
            </a:pPr>
            <a:r>
              <a:rPr lang="en-US" b="1" dirty="0" smtClean="0">
                <a:latin typeface="Calibri"/>
              </a:rPr>
              <a:t>    • Edges</a:t>
            </a:r>
            <a:r>
              <a:rPr lang="en-US" dirty="0" smtClean="0">
                <a:latin typeface="Calibri"/>
              </a:rPr>
              <a:t>: There are two types:</a:t>
            </a:r>
          </a:p>
          <a:p>
            <a:pPr marL="939800" indent="-228600">
              <a:lnSpc>
                <a:spcPts val="1944"/>
              </a:lnSpc>
              <a:spcBef>
                <a:spcPts val="0"/>
              </a:spcBef>
              <a:buNone/>
              <a:defRPr/>
            </a:pPr>
            <a:r>
              <a:rPr lang="en-US" b="1" dirty="0" smtClean="0">
                <a:latin typeface="Calibri"/>
              </a:rPr>
              <a:t>o N-links (neighborhood links)</a:t>
            </a:r>
            <a:r>
              <a:rPr lang="en-US" dirty="0" smtClean="0">
                <a:latin typeface="Calibri"/>
              </a:rPr>
              <a:t>: Connect each pixel to its neighbors (typically 4 or 8-connectivity). These edges reflect the </a:t>
            </a:r>
            <a:r>
              <a:rPr lang="en-US" b="1" dirty="0" smtClean="0">
                <a:latin typeface="Calibri"/>
              </a:rPr>
              <a:t>similarity </a:t>
            </a:r>
            <a:r>
              <a:rPr lang="en-US" dirty="0" smtClean="0">
                <a:latin typeface="Calibri"/>
              </a:rPr>
              <a:t>between pixels — the more similar, the higher the edge weight.</a:t>
            </a:r>
          </a:p>
          <a:p>
            <a:pPr marL="939800" indent="-228600">
              <a:lnSpc>
                <a:spcPts val="1944"/>
              </a:lnSpc>
              <a:spcBef>
                <a:spcPts val="0"/>
              </a:spcBef>
              <a:spcAft>
                <a:spcPts val="840"/>
              </a:spcAft>
              <a:buNone/>
              <a:defRPr/>
            </a:pPr>
            <a:r>
              <a:rPr lang="en-US" b="1" dirty="0" smtClean="0">
                <a:latin typeface="Calibri"/>
              </a:rPr>
              <a:t>o T-links (terminal links)</a:t>
            </a:r>
            <a:r>
              <a:rPr lang="en-US" dirty="0" smtClean="0">
                <a:latin typeface="Calibri"/>
              </a:rPr>
              <a:t>: Connect each pixel to two special terminal nodes — the </a:t>
            </a:r>
            <a:r>
              <a:rPr lang="en-US" b="1" dirty="0" smtClean="0">
                <a:latin typeface="Calibri"/>
              </a:rPr>
              <a:t>Source (S) </a:t>
            </a:r>
            <a:r>
              <a:rPr lang="en-US" dirty="0" smtClean="0">
                <a:latin typeface="Calibri"/>
              </a:rPr>
              <a:t>(representing foreground) and the </a:t>
            </a:r>
            <a:r>
              <a:rPr lang="en-US" b="1" dirty="0" smtClean="0">
                <a:latin typeface="Calibri"/>
              </a:rPr>
              <a:t>Sink (T) </a:t>
            </a:r>
            <a:r>
              <a:rPr lang="en-US" dirty="0" smtClean="0">
                <a:latin typeface="Calibri"/>
              </a:rPr>
              <a:t>(representing background</a:t>
            </a:r>
            <a:r>
              <a:rPr lang="en-US" dirty="0" smtClean="0">
                <a:latin typeface="Calibri"/>
              </a:rPr>
              <a:t>)</a:t>
            </a:r>
            <a:endParaRPr lang="en-US" dirty="0" smtClean="0"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-1785982" y="-1071594"/>
            <a:ext cx="1214446" cy="35719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28596" y="214290"/>
            <a:ext cx="8143932" cy="6286544"/>
          </a:xfrm>
        </p:spPr>
        <p:txBody>
          <a:bodyPr/>
          <a:lstStyle/>
          <a:p>
            <a:pPr algn="just">
              <a:spcBef>
                <a:spcPts val="0"/>
              </a:spcBef>
              <a:spcAft>
                <a:spcPts val="1470"/>
              </a:spcAft>
              <a:buNone/>
              <a:defRPr/>
            </a:pPr>
            <a:r>
              <a:rPr lang="en-US" b="1" dirty="0" smtClean="0">
                <a:latin typeface="Calibri"/>
              </a:rPr>
              <a:t>2.    Edge Weights</a:t>
            </a:r>
          </a:p>
          <a:p>
            <a:pPr algn="just">
              <a:spcBef>
                <a:spcPts val="0"/>
              </a:spcBef>
              <a:spcAft>
                <a:spcPts val="420"/>
              </a:spcAft>
              <a:buNone/>
              <a:defRPr/>
            </a:pPr>
            <a:r>
              <a:rPr lang="en-US" dirty="0" smtClean="0">
                <a:latin typeface="Calibri"/>
              </a:rPr>
              <a:t>    Edge </a:t>
            </a:r>
            <a:r>
              <a:rPr lang="en-US" dirty="0" smtClean="0">
                <a:latin typeface="Calibri"/>
              </a:rPr>
              <a:t>weights play a critical role in determining how the cut </a:t>
            </a:r>
            <a:r>
              <a:rPr lang="en-US" dirty="0" smtClean="0">
                <a:latin typeface="Calibri"/>
              </a:rPr>
              <a:t>will be made:</a:t>
            </a:r>
          </a:p>
          <a:p>
            <a:pPr algn="just">
              <a:spcBef>
                <a:spcPts val="0"/>
              </a:spcBef>
              <a:spcAft>
                <a:spcPts val="420"/>
              </a:spcAft>
              <a:buNone/>
              <a:defRPr/>
            </a:pPr>
            <a:r>
              <a:rPr lang="en-US" dirty="0" smtClean="0">
                <a:latin typeface="Calibri" pitchFamily="34" charset="0"/>
                <a:cs typeface="Calibri" pitchFamily="34" charset="0"/>
              </a:rPr>
              <a:t>•    N-link weights are typically based on a similarity function like</a:t>
            </a:r>
            <a:r>
              <a:rPr lang="en-US" dirty="0" smtClean="0">
                <a:latin typeface="Calibri" pitchFamily="34" charset="0"/>
                <a:cs typeface="Calibri" pitchFamily="34" charset="0"/>
              </a:rPr>
              <a:t>:</a:t>
            </a:r>
          </a:p>
          <a:p>
            <a:pPr algn="just">
              <a:spcBef>
                <a:spcPts val="0"/>
              </a:spcBef>
              <a:spcAft>
                <a:spcPts val="420"/>
              </a:spcAft>
              <a:buNone/>
              <a:defRPr/>
            </a:pPr>
            <a:endParaRPr lang="en-US" dirty="0" smtClean="0">
              <a:latin typeface="Calibri" pitchFamily="34" charset="0"/>
              <a:cs typeface="Calibri" pitchFamily="34" charset="0"/>
            </a:endParaRPr>
          </a:p>
          <a:p>
            <a:pPr algn="just">
              <a:spcBef>
                <a:spcPts val="0"/>
              </a:spcBef>
              <a:spcAft>
                <a:spcPts val="420"/>
              </a:spcAft>
              <a:buNone/>
              <a:defRPr/>
            </a:pPr>
            <a:endParaRPr lang="en-US" dirty="0" smtClean="0"/>
          </a:p>
          <a:p>
            <a:pPr marL="263525" indent="-241300">
              <a:lnSpc>
                <a:spcPts val="3388"/>
              </a:lnSpc>
            </a:pPr>
            <a:r>
              <a:rPr lang="en-US" dirty="0" smtClean="0"/>
              <a:t>where </a:t>
            </a:r>
            <a:r>
              <a:rPr lang="en-US" dirty="0" err="1" smtClean="0"/>
              <a:t>Ip</a:t>
            </a:r>
            <a:r>
              <a:rPr lang="en-US" dirty="0" smtClean="0"/>
              <a:t> and </a:t>
            </a:r>
            <a:r>
              <a:rPr lang="en-US" dirty="0" err="1" smtClean="0"/>
              <a:t>Iq</a:t>
            </a:r>
            <a:r>
              <a:rPr lang="en-US" dirty="0" smtClean="0"/>
              <a:t> are intensities of neighboring pixels </a:t>
            </a:r>
            <a:endParaRPr lang="en-US" dirty="0" smtClean="0"/>
          </a:p>
          <a:p>
            <a:pPr marL="263525" indent="-241300">
              <a:lnSpc>
                <a:spcPts val="3388"/>
              </a:lnSpc>
              <a:buNone/>
            </a:pPr>
            <a:r>
              <a:rPr lang="en-US" dirty="0" smtClean="0"/>
              <a:t>   sigma </a:t>
            </a:r>
            <a:r>
              <a:rPr lang="en-US" dirty="0" smtClean="0"/>
              <a:t>controls sensitivity.</a:t>
            </a:r>
          </a:p>
          <a:p>
            <a:pPr marL="263525" indent="-241300">
              <a:lnSpc>
                <a:spcPts val="1925"/>
              </a:lnSpc>
            </a:pPr>
            <a:r>
              <a:rPr lang="en-US" dirty="0" smtClean="0"/>
              <a:t>This encourages the algorithm to avoid cutting between similar pixels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428868"/>
            <a:ext cx="3005138" cy="74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-2143172" y="-142900"/>
            <a:ext cx="1357322" cy="14290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57158" y="285728"/>
            <a:ext cx="7467600" cy="6286544"/>
          </a:xfrm>
        </p:spPr>
        <p:txBody>
          <a:bodyPr>
            <a:normAutofit fontScale="70000" lnSpcReduction="20000"/>
          </a:bodyPr>
          <a:lstStyle/>
          <a:p>
            <a:pPr marL="254000">
              <a:lnSpc>
                <a:spcPts val="1944"/>
              </a:lnSpc>
              <a:spcBef>
                <a:spcPts val="0"/>
              </a:spcBef>
              <a:spcAft>
                <a:spcPts val="840"/>
              </a:spcAft>
              <a:buNone/>
              <a:defRPr/>
            </a:pPr>
            <a:r>
              <a:rPr lang="en-US" dirty="0" smtClean="0">
                <a:latin typeface="Calibri"/>
              </a:rPr>
              <a:t>. </a:t>
            </a:r>
            <a:r>
              <a:rPr lang="en-US" b="1" dirty="0" smtClean="0">
                <a:latin typeface="Calibri"/>
              </a:rPr>
              <a:t>T-link weights </a:t>
            </a:r>
            <a:r>
              <a:rPr lang="en-US" dirty="0" smtClean="0">
                <a:latin typeface="Calibri"/>
              </a:rPr>
              <a:t>are based on how likely a pixel belongs to foreground or background. This can be determined through: </a:t>
            </a:r>
            <a:r>
              <a:rPr lang="en-US" b="1" dirty="0" smtClean="0">
                <a:latin typeface="Calibri"/>
              </a:rPr>
              <a:t>o User input </a:t>
            </a:r>
            <a:r>
              <a:rPr lang="en-US" dirty="0" smtClean="0">
                <a:latin typeface="Calibri"/>
              </a:rPr>
              <a:t>(like scribbles or bounding boxes) </a:t>
            </a:r>
            <a:r>
              <a:rPr lang="en-US" b="1" dirty="0" smtClean="0">
                <a:latin typeface="Calibri"/>
              </a:rPr>
              <a:t>o Probability models </a:t>
            </a:r>
            <a:r>
              <a:rPr lang="en-US" dirty="0" smtClean="0">
                <a:latin typeface="Calibri"/>
              </a:rPr>
              <a:t>(e.g., Gaussian Mixture Models for color histograms) - The higher the likelihood, the stronger the connection to that terminal node.</a:t>
            </a:r>
          </a:p>
          <a:p>
            <a:pPr algn="just">
              <a:lnSpc>
                <a:spcPts val="3360"/>
              </a:lnSpc>
              <a:spcBef>
                <a:spcPts val="0"/>
              </a:spcBef>
              <a:buNone/>
              <a:defRPr/>
            </a:pPr>
            <a:r>
              <a:rPr lang="en-US" b="1" dirty="0" smtClean="0">
                <a:latin typeface="Calibri"/>
              </a:rPr>
              <a:t>3.    Source and Sink Nodes</a:t>
            </a:r>
          </a:p>
          <a:p>
            <a:pPr algn="just">
              <a:lnSpc>
                <a:spcPts val="336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latin typeface="Calibri"/>
              </a:rPr>
              <a:t>Two terminal nodes are introduced:</a:t>
            </a:r>
          </a:p>
          <a:p>
            <a:pPr marL="254000" algn="just">
              <a:lnSpc>
                <a:spcPts val="3360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latin typeface="Calibri"/>
              </a:rPr>
              <a:t>•</a:t>
            </a:r>
            <a:r>
              <a:rPr lang="en-US" b="1" dirty="0" smtClean="0">
                <a:latin typeface="Calibri"/>
              </a:rPr>
              <a:t>    Source </a:t>
            </a:r>
            <a:r>
              <a:rPr lang="en-US" b="1" dirty="0" smtClean="0">
                <a:latin typeface="Calibri"/>
              </a:rPr>
              <a:t>(S)</a:t>
            </a:r>
            <a:r>
              <a:rPr lang="en-US" dirty="0" smtClean="0">
                <a:latin typeface="Calibri"/>
              </a:rPr>
              <a:t>: Connected to pixels likely to belong to the foreground.</a:t>
            </a:r>
          </a:p>
          <a:p>
            <a:pPr marL="254000" algn="just">
              <a:spcBef>
                <a:spcPts val="0"/>
              </a:spcBef>
              <a:spcAft>
                <a:spcPts val="1470"/>
              </a:spcAft>
              <a:buNone/>
              <a:defRPr/>
            </a:pPr>
            <a:r>
              <a:rPr lang="en-US" dirty="0" smtClean="0">
                <a:latin typeface="Calibri"/>
              </a:rPr>
              <a:t>•    </a:t>
            </a:r>
            <a:r>
              <a:rPr lang="en-US" b="1" dirty="0" smtClean="0">
                <a:latin typeface="Calibri"/>
              </a:rPr>
              <a:t>Sink </a:t>
            </a:r>
            <a:r>
              <a:rPr lang="en-US" b="1" dirty="0" smtClean="0">
                <a:latin typeface="Calibri"/>
              </a:rPr>
              <a:t>(T)</a:t>
            </a:r>
            <a:r>
              <a:rPr lang="en-US" dirty="0" smtClean="0">
                <a:latin typeface="Calibri"/>
              </a:rPr>
              <a:t>: Connected to pixels likely to belong to the background.</a:t>
            </a:r>
          </a:p>
          <a:p>
            <a:pPr algn="just">
              <a:spcBef>
                <a:spcPts val="0"/>
              </a:spcBef>
              <a:spcAft>
                <a:spcPts val="420"/>
              </a:spcAft>
              <a:buNone/>
              <a:defRPr/>
            </a:pPr>
            <a:r>
              <a:rPr lang="en-US" dirty="0" smtClean="0">
                <a:latin typeface="Calibri"/>
              </a:rPr>
              <a:t>The goal is to decide for each pixel whether it should be connected </a:t>
            </a:r>
            <a:r>
              <a:rPr lang="en-US" dirty="0" smtClean="0">
                <a:latin typeface="Calibri"/>
              </a:rPr>
              <a:t>to</a:t>
            </a:r>
          </a:p>
          <a:p>
            <a:pPr algn="just">
              <a:spcBef>
                <a:spcPts val="0"/>
              </a:spcBef>
              <a:spcAft>
                <a:spcPts val="420"/>
              </a:spcAft>
              <a:buNone/>
              <a:defRPr/>
            </a:pPr>
            <a:r>
              <a:rPr lang="en-US" dirty="0" smtClean="0">
                <a:latin typeface="Calibri"/>
              </a:rPr>
              <a:t>the </a:t>
            </a:r>
            <a:r>
              <a:rPr lang="en-US" dirty="0" smtClean="0">
                <a:latin typeface="Calibri"/>
              </a:rPr>
              <a:t>source or sink , whether it's part of the foreground or background.</a:t>
            </a:r>
          </a:p>
          <a:p>
            <a:pPr algn="just">
              <a:lnSpc>
                <a:spcPts val="3336"/>
              </a:lnSpc>
              <a:spcBef>
                <a:spcPts val="0"/>
              </a:spcBef>
              <a:buNone/>
              <a:defRPr/>
            </a:pPr>
            <a:r>
              <a:rPr lang="en-US" b="1" dirty="0" smtClean="0">
                <a:latin typeface="Calibri"/>
              </a:rPr>
              <a:t>4.    Min-Cut / Max-Flow Computation</a:t>
            </a:r>
          </a:p>
          <a:p>
            <a:pPr algn="just">
              <a:lnSpc>
                <a:spcPts val="3336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latin typeface="Calibri"/>
              </a:rPr>
              <a:t>Now, the algorithm applies a </a:t>
            </a:r>
            <a:r>
              <a:rPr lang="en-US" b="1" dirty="0" smtClean="0">
                <a:latin typeface="Calibri"/>
              </a:rPr>
              <a:t>min-cut / max-flow </a:t>
            </a:r>
            <a:r>
              <a:rPr lang="en-US" dirty="0" smtClean="0">
                <a:latin typeface="Calibri"/>
              </a:rPr>
              <a:t>algorithm to find </a:t>
            </a:r>
            <a:r>
              <a:rPr lang="en-US" dirty="0" smtClean="0">
                <a:latin typeface="Calibri"/>
              </a:rPr>
              <a:t>the optimal </a:t>
            </a:r>
            <a:r>
              <a:rPr lang="en-US" dirty="0" smtClean="0">
                <a:latin typeface="Calibri"/>
              </a:rPr>
              <a:t>cut:</a:t>
            </a:r>
          </a:p>
          <a:p>
            <a:pPr marL="482600" indent="-228600">
              <a:lnSpc>
                <a:spcPts val="1944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latin typeface="Calibri"/>
              </a:rPr>
              <a:t>•    A </a:t>
            </a:r>
            <a:r>
              <a:rPr lang="en-US" b="1" dirty="0" smtClean="0">
                <a:latin typeface="Calibri"/>
              </a:rPr>
              <a:t>cut </a:t>
            </a:r>
            <a:r>
              <a:rPr lang="en-US" dirty="0" smtClean="0">
                <a:latin typeface="Calibri"/>
              </a:rPr>
              <a:t>is a partition of the graph into two disjoint sets: one connected to the source, and the other to the sink.</a:t>
            </a:r>
          </a:p>
          <a:p>
            <a:pPr marL="482600" indent="-228600">
              <a:lnSpc>
                <a:spcPts val="1944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latin typeface="Calibri"/>
              </a:rPr>
              <a:t>•    The </a:t>
            </a:r>
            <a:r>
              <a:rPr lang="en-US" b="1" dirty="0" smtClean="0">
                <a:latin typeface="Calibri"/>
              </a:rPr>
              <a:t>minimum cut </a:t>
            </a:r>
            <a:r>
              <a:rPr lang="en-US" dirty="0" smtClean="0">
                <a:latin typeface="Calibri"/>
              </a:rPr>
              <a:t>is the one with the smallest total edge weight between these two sets.</a:t>
            </a:r>
          </a:p>
          <a:p>
            <a:pPr marL="482600" indent="-228600">
              <a:lnSpc>
                <a:spcPts val="1944"/>
              </a:lnSpc>
              <a:spcBef>
                <a:spcPts val="0"/>
              </a:spcBef>
              <a:buNone/>
              <a:defRPr/>
            </a:pPr>
            <a:r>
              <a:rPr lang="en-US" dirty="0" smtClean="0">
                <a:latin typeface="Calibri"/>
              </a:rPr>
              <a:t>•    This cut essentially "removes" the weakest connections (edges with low similarity) between pixels — ideally those between foreground and background.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357354" y="274638"/>
            <a:ext cx="500066" cy="86834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2852"/>
            <a:ext cx="7467600" cy="6331100"/>
          </a:xfrm>
        </p:spPr>
        <p:txBody>
          <a:bodyPr/>
          <a:lstStyle/>
          <a:p>
            <a:pPr marL="479552" indent="-228600">
              <a:lnSpc>
                <a:spcPts val="1944"/>
              </a:lnSpc>
              <a:spcBef>
                <a:spcPts val="1470"/>
              </a:spcBef>
              <a:buNone/>
              <a:defRPr/>
            </a:pPr>
            <a:r>
              <a:rPr lang="en-US" b="1" u="sng" dirty="0" smtClean="0">
                <a:latin typeface="Calibri"/>
              </a:rPr>
              <a:t>5.Final Segmentation</a:t>
            </a:r>
          </a:p>
          <a:p>
            <a:pPr marL="479552" indent="-228600">
              <a:lnSpc>
                <a:spcPts val="1944"/>
              </a:lnSpc>
              <a:spcBef>
                <a:spcPts val="1470"/>
              </a:spcBef>
              <a:defRPr/>
            </a:pPr>
            <a:r>
              <a:rPr lang="en-US" dirty="0" smtClean="0">
                <a:latin typeface="Calibri"/>
              </a:rPr>
              <a:t> </a:t>
            </a:r>
            <a:r>
              <a:rPr lang="en-US" dirty="0" smtClean="0">
                <a:latin typeface="Calibri"/>
              </a:rPr>
              <a:t>All pixels connected to the </a:t>
            </a:r>
            <a:r>
              <a:rPr lang="en-US" b="1" dirty="0" smtClean="0">
                <a:latin typeface="Calibri"/>
              </a:rPr>
              <a:t>source </a:t>
            </a:r>
            <a:r>
              <a:rPr lang="en-US" dirty="0" smtClean="0">
                <a:latin typeface="Calibri"/>
              </a:rPr>
              <a:t>node are labeled as </a:t>
            </a:r>
            <a:r>
              <a:rPr lang="en-US" b="1" dirty="0" smtClean="0">
                <a:latin typeface="Calibri"/>
              </a:rPr>
              <a:t>foreground</a:t>
            </a:r>
            <a:r>
              <a:rPr lang="en-US" dirty="0" smtClean="0">
                <a:latin typeface="Calibri"/>
              </a:rPr>
              <a:t>.</a:t>
            </a:r>
          </a:p>
          <a:p>
            <a:pPr marL="479552" indent="-228600">
              <a:lnSpc>
                <a:spcPts val="1944"/>
              </a:lnSpc>
              <a:spcBef>
                <a:spcPts val="1470"/>
              </a:spcBef>
              <a:defRPr/>
            </a:pPr>
            <a:endParaRPr lang="en-US" dirty="0" smtClean="0">
              <a:latin typeface="Calibri"/>
            </a:endParaRPr>
          </a:p>
          <a:p>
            <a:pPr marL="479552" indent="-228600">
              <a:lnSpc>
                <a:spcPts val="1944"/>
              </a:lnSpc>
              <a:spcBef>
                <a:spcPts val="0"/>
              </a:spcBef>
              <a:spcAft>
                <a:spcPts val="840"/>
              </a:spcAft>
              <a:defRPr/>
            </a:pPr>
            <a:r>
              <a:rPr lang="en-US" dirty="0" smtClean="0">
                <a:latin typeface="Calibri"/>
              </a:rPr>
              <a:t>. All </a:t>
            </a:r>
            <a:r>
              <a:rPr lang="en-US" dirty="0" smtClean="0">
                <a:latin typeface="Calibri"/>
              </a:rPr>
              <a:t>pixels connected to the </a:t>
            </a:r>
            <a:r>
              <a:rPr lang="en-US" b="1" dirty="0" smtClean="0">
                <a:latin typeface="Calibri"/>
              </a:rPr>
              <a:t>sink </a:t>
            </a:r>
            <a:r>
              <a:rPr lang="en-US" dirty="0" smtClean="0">
                <a:latin typeface="Calibri"/>
              </a:rPr>
              <a:t>node are labeled as </a:t>
            </a:r>
            <a:r>
              <a:rPr lang="en-US" b="1" dirty="0" smtClean="0">
                <a:latin typeface="Calibri"/>
              </a:rPr>
              <a:t>background</a:t>
            </a:r>
            <a:r>
              <a:rPr lang="en-US" dirty="0" smtClean="0">
                <a:latin typeface="Calibri"/>
              </a:rPr>
              <a:t>.</a:t>
            </a:r>
          </a:p>
          <a:p>
            <a:pPr marL="479552" indent="-228600">
              <a:lnSpc>
                <a:spcPts val="1944"/>
              </a:lnSpc>
              <a:spcBef>
                <a:spcPts val="0"/>
              </a:spcBef>
              <a:spcAft>
                <a:spcPts val="840"/>
              </a:spcAft>
              <a:defRPr/>
            </a:pPr>
            <a:endParaRPr lang="en-US" dirty="0" smtClean="0">
              <a:latin typeface="Calibri"/>
            </a:endParaRPr>
          </a:p>
          <a:p>
            <a:pPr>
              <a:lnSpc>
                <a:spcPts val="1944"/>
              </a:lnSpc>
              <a:spcBef>
                <a:spcPts val="0"/>
              </a:spcBef>
              <a:spcAft>
                <a:spcPts val="2730"/>
              </a:spcAft>
              <a:defRPr/>
            </a:pPr>
            <a:r>
              <a:rPr lang="en-US" dirty="0" smtClean="0">
                <a:latin typeface="Calibri"/>
              </a:rPr>
              <a:t>The </a:t>
            </a:r>
            <a:r>
              <a:rPr lang="en-US" dirty="0" smtClean="0">
                <a:latin typeface="Calibri"/>
              </a:rPr>
              <a:t>result is a binary segmentation of the image based on the optimal boundary determined by the cut</a:t>
            </a:r>
            <a:r>
              <a:rPr lang="en-US" dirty="0" smtClean="0">
                <a:latin typeface="Calibri"/>
              </a:rPr>
              <a:t>.</a:t>
            </a:r>
          </a:p>
          <a:p>
            <a:pPr>
              <a:lnSpc>
                <a:spcPts val="1944"/>
              </a:lnSpc>
              <a:spcBef>
                <a:spcPts val="0"/>
              </a:spcBef>
              <a:spcAft>
                <a:spcPts val="2730"/>
              </a:spcAft>
              <a:buNone/>
              <a:defRPr/>
            </a:pPr>
            <a:endParaRPr lang="en-US" dirty="0" smtClean="0">
              <a:latin typeface="Calibri"/>
            </a:endParaRPr>
          </a:p>
          <a:p>
            <a:pPr>
              <a:lnSpc>
                <a:spcPts val="1944"/>
              </a:lnSpc>
              <a:spcBef>
                <a:spcPts val="0"/>
              </a:spcBef>
              <a:spcAft>
                <a:spcPts val="2730"/>
              </a:spcAft>
              <a:buNone/>
              <a:defRPr/>
            </a:pPr>
            <a:endParaRPr lang="en-US" dirty="0" smtClean="0">
              <a:latin typeface="Calibri"/>
            </a:endParaRPr>
          </a:p>
          <a:p>
            <a:pPr>
              <a:lnSpc>
                <a:spcPts val="1944"/>
              </a:lnSpc>
              <a:spcBef>
                <a:spcPts val="0"/>
              </a:spcBef>
              <a:spcAft>
                <a:spcPts val="2730"/>
              </a:spcAft>
              <a:buNone/>
              <a:defRPr/>
            </a:pPr>
            <a:endParaRPr lang="en-US" dirty="0" smtClean="0">
              <a:latin typeface="Calibri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911" y="3714752"/>
            <a:ext cx="7363357" cy="214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algn="just">
              <a:spcBef>
                <a:spcPts val="1475"/>
              </a:spcBef>
              <a:spcAft>
                <a:spcPts val="1475"/>
              </a:spcAft>
              <a:buNone/>
            </a:pPr>
            <a:r>
              <a:rPr lang="en-US" sz="2900" b="1" dirty="0" smtClean="0"/>
              <a:t>1. Interactive </a:t>
            </a:r>
            <a:r>
              <a:rPr lang="en-US" sz="2900" b="1" dirty="0" smtClean="0"/>
              <a:t>Image Editing</a:t>
            </a:r>
          </a:p>
          <a:p>
            <a:pPr algn="just">
              <a:lnSpc>
                <a:spcPts val="1950"/>
              </a:lnSpc>
              <a:spcAft>
                <a:spcPts val="838"/>
              </a:spcAft>
            </a:pPr>
            <a:r>
              <a:rPr lang="en-US" sz="2900" dirty="0" smtClean="0"/>
              <a:t>Works great when users provide rough foreground/background hints. It refines the boundary accurately.</a:t>
            </a:r>
          </a:p>
          <a:p>
            <a:pPr algn="just">
              <a:spcAft>
                <a:spcPts val="1475"/>
              </a:spcAft>
              <a:buNone/>
            </a:pPr>
            <a:r>
              <a:rPr lang="en-US" sz="2900" b="1" dirty="0" smtClean="0"/>
              <a:t>2. Medical </a:t>
            </a:r>
            <a:r>
              <a:rPr lang="en-US" sz="2900" b="1" dirty="0" smtClean="0"/>
              <a:t>Imaging</a:t>
            </a:r>
          </a:p>
          <a:p>
            <a:pPr algn="just">
              <a:lnSpc>
                <a:spcPts val="1950"/>
              </a:lnSpc>
            </a:pPr>
            <a:r>
              <a:rPr lang="en-US" sz="2900" dirty="0" smtClean="0"/>
              <a:t>Effective for segmenting organs or tissues, especially with clear contrast and expert guidance</a:t>
            </a:r>
            <a:r>
              <a:rPr lang="en-US" sz="2900" dirty="0" smtClean="0"/>
              <a:t>.</a:t>
            </a:r>
          </a:p>
          <a:p>
            <a:pPr algn="just">
              <a:spcAft>
                <a:spcPts val="1475"/>
              </a:spcAft>
              <a:buNone/>
            </a:pPr>
            <a:r>
              <a:rPr lang="en-US" sz="2900" b="1" dirty="0" smtClean="0"/>
              <a:t>3.    Smooth Foreground-Background Separation</a:t>
            </a:r>
          </a:p>
          <a:p>
            <a:pPr>
              <a:lnSpc>
                <a:spcPts val="1950"/>
              </a:lnSpc>
              <a:spcAft>
                <a:spcPts val="838"/>
              </a:spcAft>
            </a:pPr>
            <a:r>
              <a:rPr lang="en-US" sz="2900" dirty="0" smtClean="0"/>
              <a:t>Performs well when object and background have distinct colors or textures.</a:t>
            </a:r>
          </a:p>
          <a:p>
            <a:pPr algn="just">
              <a:spcAft>
                <a:spcPts val="1475"/>
              </a:spcAft>
              <a:buNone/>
            </a:pPr>
            <a:r>
              <a:rPr lang="en-US" sz="2900" b="1" dirty="0" smtClean="0"/>
              <a:t>4.    Clean, Low-Noise Images</a:t>
            </a:r>
          </a:p>
          <a:p>
            <a:pPr algn="just">
              <a:spcAft>
                <a:spcPts val="3775"/>
              </a:spcAft>
            </a:pPr>
            <a:r>
              <a:rPr lang="en-US" sz="2900" dirty="0" smtClean="0"/>
              <a:t>Accurate results in images without much noise or complex patterns</a:t>
            </a:r>
            <a:r>
              <a:rPr lang="en-US" dirty="0" smtClean="0"/>
              <a:t>.</a:t>
            </a:r>
          </a:p>
          <a:p>
            <a:pPr algn="just">
              <a:lnSpc>
                <a:spcPts val="1950"/>
              </a:lnSpc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pic>
        <p:nvPicPr>
          <p:cNvPr id="3073" name="Picture 1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7" y="1571612"/>
            <a:ext cx="385765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1571612"/>
            <a:ext cx="3429024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Dis</a:t>
            </a:r>
            <a:r>
              <a:rPr lang="en-US" dirty="0" smtClean="0"/>
              <a:t>-Advantages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ts val="3338"/>
              </a:lnSpc>
              <a:buNone/>
            </a:pPr>
            <a:r>
              <a:rPr lang="en-US" b="1" dirty="0" smtClean="0"/>
              <a:t>1.    Cluttered or Textured Backgrounds</a:t>
            </a:r>
          </a:p>
          <a:p>
            <a:pPr algn="just">
              <a:lnSpc>
                <a:spcPts val="3338"/>
              </a:lnSpc>
            </a:pPr>
            <a:r>
              <a:rPr lang="en-US" dirty="0" smtClean="0"/>
              <a:t>Fails when background looks too similar to the object.</a:t>
            </a:r>
          </a:p>
          <a:p>
            <a:pPr algn="just">
              <a:lnSpc>
                <a:spcPts val="3338"/>
              </a:lnSpc>
              <a:buNone/>
            </a:pPr>
            <a:r>
              <a:rPr lang="en-US" b="1" dirty="0" smtClean="0"/>
              <a:t>2.    Noisy or Low-Contrast Images</a:t>
            </a:r>
          </a:p>
          <a:p>
            <a:pPr algn="just">
              <a:lnSpc>
                <a:spcPts val="3338"/>
              </a:lnSpc>
            </a:pPr>
            <a:r>
              <a:rPr lang="en-US" dirty="0" smtClean="0"/>
              <a:t>Struggles to find boundaries if the image lacks clear edges or is grainy.</a:t>
            </a:r>
          </a:p>
          <a:p>
            <a:pPr algn="just">
              <a:lnSpc>
                <a:spcPts val="3338"/>
              </a:lnSpc>
              <a:buNone/>
            </a:pPr>
            <a:r>
              <a:rPr lang="en-US" b="1" dirty="0" smtClean="0"/>
              <a:t>3.    Large Images or Real-Time Needs</a:t>
            </a:r>
          </a:p>
          <a:p>
            <a:pPr algn="just">
              <a:lnSpc>
                <a:spcPts val="3338"/>
              </a:lnSpc>
            </a:pPr>
            <a:r>
              <a:rPr lang="en-US" dirty="0" smtClean="0"/>
              <a:t>Can be slow and memory-heavy for high-res or real-time applications.</a:t>
            </a:r>
          </a:p>
          <a:p>
            <a:pPr algn="just">
              <a:lnSpc>
                <a:spcPts val="3338"/>
              </a:lnSpc>
              <a:buNone/>
            </a:pPr>
            <a:r>
              <a:rPr lang="en-US" b="1" dirty="0" smtClean="0"/>
              <a:t>4.    Ambiguous or Weak User Input</a:t>
            </a:r>
          </a:p>
          <a:p>
            <a:pPr algn="just">
              <a:lnSpc>
                <a:spcPts val="1950"/>
              </a:lnSpc>
            </a:pPr>
            <a:r>
              <a:rPr lang="en-US" dirty="0" smtClean="0"/>
              <a:t>Needs clear foreground/background hints — poor input leads to poor segmentation.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24</TotalTime>
  <Words>725</Words>
  <Application>Microsoft Office PowerPoint</Application>
  <PresentationFormat>On-screen Show (4:3)</PresentationFormat>
  <Paragraphs>60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GRAPH CUT SEGMENTATION</vt:lpstr>
      <vt:lpstr>What Is Graph Segmentation?</vt:lpstr>
      <vt:lpstr>WORKING</vt:lpstr>
      <vt:lpstr>Slide 4</vt:lpstr>
      <vt:lpstr>Slide 5</vt:lpstr>
      <vt:lpstr>Slide 6</vt:lpstr>
      <vt:lpstr>Advantages</vt:lpstr>
      <vt:lpstr>APPLICATIONS</vt:lpstr>
      <vt:lpstr>Dis-Advantages</vt:lpstr>
      <vt:lpstr>FAILURE CASES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CUT SEGMENTATION</dc:title>
  <dc:creator>USER</dc:creator>
  <cp:lastModifiedBy>USER</cp:lastModifiedBy>
  <cp:revision>4</cp:revision>
  <dcterms:created xsi:type="dcterms:W3CDTF">2025-05-07T13:35:11Z</dcterms:created>
  <dcterms:modified xsi:type="dcterms:W3CDTF">2025-05-07T13:59:37Z</dcterms:modified>
</cp:coreProperties>
</file>