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7" r:id="rId3"/>
    <p:sldId id="258" r:id="rId4"/>
    <p:sldId id="259" r:id="rId5"/>
    <p:sldId id="275" r:id="rId6"/>
    <p:sldId id="260" r:id="rId7"/>
    <p:sldId id="276" r:id="rId8"/>
    <p:sldId id="277" r:id="rId9"/>
    <p:sldId id="278" r:id="rId10"/>
    <p:sldId id="261" r:id="rId11"/>
    <p:sldId id="272"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bin Stabhy" initials="AS" lastIdx="2" clrIdx="0">
    <p:extLst>
      <p:ext uri="{19B8F6BF-5375-455C-9EA6-DF929625EA0E}">
        <p15:presenceInfo xmlns:p15="http://schemas.microsoft.com/office/powerpoint/2012/main" userId="617295f3f0b620a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7-16T23:11:09.754" idx="2">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5BFE67-E8B8-4605-B1B0-B95D0A132A5A}" type="datetimeFigureOut">
              <a:rPr lang="en-IN" smtClean="0"/>
              <a:t>16-07-2021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F572EB5-2161-489C-842C-A5215F1A9923}" type="slidenum">
              <a:rPr lang="en-IN" smtClean="0"/>
              <a:t>‹#›</a:t>
            </a:fld>
            <a:endParaRPr lang="en-IN"/>
          </a:p>
        </p:txBody>
      </p:sp>
    </p:spTree>
    <p:extLst>
      <p:ext uri="{BB962C8B-B14F-4D97-AF65-F5344CB8AC3E}">
        <p14:creationId xmlns:p14="http://schemas.microsoft.com/office/powerpoint/2010/main" val="611425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5BFE67-E8B8-4605-B1B0-B95D0A132A5A}" type="datetimeFigureOut">
              <a:rPr lang="en-IN" smtClean="0"/>
              <a:t>16-07-2021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F572EB5-2161-489C-842C-A5215F1A9923}" type="slidenum">
              <a:rPr lang="en-IN" smtClean="0"/>
              <a:t>‹#›</a:t>
            </a:fld>
            <a:endParaRPr lang="en-IN"/>
          </a:p>
        </p:txBody>
      </p:sp>
    </p:spTree>
    <p:extLst>
      <p:ext uri="{BB962C8B-B14F-4D97-AF65-F5344CB8AC3E}">
        <p14:creationId xmlns:p14="http://schemas.microsoft.com/office/powerpoint/2010/main" val="112179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5BFE67-E8B8-4605-B1B0-B95D0A132A5A}" type="datetimeFigureOut">
              <a:rPr lang="en-IN" smtClean="0"/>
              <a:t>16-07-2021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F572EB5-2161-489C-842C-A5215F1A9923}"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58370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A5BFE67-E8B8-4605-B1B0-B95D0A132A5A}" type="datetimeFigureOut">
              <a:rPr lang="en-IN" smtClean="0"/>
              <a:t>16-07-2021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F572EB5-2161-489C-842C-A5215F1A9923}" type="slidenum">
              <a:rPr lang="en-IN" smtClean="0"/>
              <a:t>‹#›</a:t>
            </a:fld>
            <a:endParaRPr lang="en-IN"/>
          </a:p>
        </p:txBody>
      </p:sp>
    </p:spTree>
    <p:extLst>
      <p:ext uri="{BB962C8B-B14F-4D97-AF65-F5344CB8AC3E}">
        <p14:creationId xmlns:p14="http://schemas.microsoft.com/office/powerpoint/2010/main" val="2324915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A5BFE67-E8B8-4605-B1B0-B95D0A132A5A}" type="datetimeFigureOut">
              <a:rPr lang="en-IN" smtClean="0"/>
              <a:t>16-07-2021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F572EB5-2161-489C-842C-A5215F1A9923}"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37039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A5BFE67-E8B8-4605-B1B0-B95D0A132A5A}" type="datetimeFigureOut">
              <a:rPr lang="en-IN" smtClean="0"/>
              <a:t>16-07-2021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F572EB5-2161-489C-842C-A5215F1A9923}" type="slidenum">
              <a:rPr lang="en-IN" smtClean="0"/>
              <a:t>‹#›</a:t>
            </a:fld>
            <a:endParaRPr lang="en-IN"/>
          </a:p>
        </p:txBody>
      </p:sp>
    </p:spTree>
    <p:extLst>
      <p:ext uri="{BB962C8B-B14F-4D97-AF65-F5344CB8AC3E}">
        <p14:creationId xmlns:p14="http://schemas.microsoft.com/office/powerpoint/2010/main" val="2545569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5BFE67-E8B8-4605-B1B0-B95D0A132A5A}" type="datetimeFigureOut">
              <a:rPr lang="en-IN" smtClean="0"/>
              <a:t>16-07-2021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F572EB5-2161-489C-842C-A5215F1A9923}" type="slidenum">
              <a:rPr lang="en-IN" smtClean="0"/>
              <a:t>‹#›</a:t>
            </a:fld>
            <a:endParaRPr lang="en-IN"/>
          </a:p>
        </p:txBody>
      </p:sp>
    </p:spTree>
    <p:extLst>
      <p:ext uri="{BB962C8B-B14F-4D97-AF65-F5344CB8AC3E}">
        <p14:creationId xmlns:p14="http://schemas.microsoft.com/office/powerpoint/2010/main" val="2825019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5BFE67-E8B8-4605-B1B0-B95D0A132A5A}" type="datetimeFigureOut">
              <a:rPr lang="en-IN" smtClean="0"/>
              <a:t>16-07-2021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F572EB5-2161-489C-842C-A5215F1A9923}" type="slidenum">
              <a:rPr lang="en-IN" smtClean="0"/>
              <a:t>‹#›</a:t>
            </a:fld>
            <a:endParaRPr lang="en-IN"/>
          </a:p>
        </p:txBody>
      </p:sp>
    </p:spTree>
    <p:extLst>
      <p:ext uri="{BB962C8B-B14F-4D97-AF65-F5344CB8AC3E}">
        <p14:creationId xmlns:p14="http://schemas.microsoft.com/office/powerpoint/2010/main" val="1849542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5BFE67-E8B8-4605-B1B0-B95D0A132A5A}" type="datetimeFigureOut">
              <a:rPr lang="en-IN" smtClean="0"/>
              <a:t>16-07-2021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F572EB5-2161-489C-842C-A5215F1A9923}" type="slidenum">
              <a:rPr lang="en-IN" smtClean="0"/>
              <a:t>‹#›</a:t>
            </a:fld>
            <a:endParaRPr lang="en-IN"/>
          </a:p>
        </p:txBody>
      </p:sp>
    </p:spTree>
    <p:extLst>
      <p:ext uri="{BB962C8B-B14F-4D97-AF65-F5344CB8AC3E}">
        <p14:creationId xmlns:p14="http://schemas.microsoft.com/office/powerpoint/2010/main" val="2183904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5BFE67-E8B8-4605-B1B0-B95D0A132A5A}" type="datetimeFigureOut">
              <a:rPr lang="en-IN" smtClean="0"/>
              <a:t>16-07-2021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F572EB5-2161-489C-842C-A5215F1A9923}" type="slidenum">
              <a:rPr lang="en-IN" smtClean="0"/>
              <a:t>‹#›</a:t>
            </a:fld>
            <a:endParaRPr lang="en-IN"/>
          </a:p>
        </p:txBody>
      </p:sp>
    </p:spTree>
    <p:extLst>
      <p:ext uri="{BB962C8B-B14F-4D97-AF65-F5344CB8AC3E}">
        <p14:creationId xmlns:p14="http://schemas.microsoft.com/office/powerpoint/2010/main" val="1440705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5BFE67-E8B8-4605-B1B0-B95D0A132A5A}" type="datetimeFigureOut">
              <a:rPr lang="en-IN" smtClean="0"/>
              <a:t>16-07-2021</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F572EB5-2161-489C-842C-A5215F1A9923}" type="slidenum">
              <a:rPr lang="en-IN" smtClean="0"/>
              <a:t>‹#›</a:t>
            </a:fld>
            <a:endParaRPr lang="en-IN"/>
          </a:p>
        </p:txBody>
      </p:sp>
    </p:spTree>
    <p:extLst>
      <p:ext uri="{BB962C8B-B14F-4D97-AF65-F5344CB8AC3E}">
        <p14:creationId xmlns:p14="http://schemas.microsoft.com/office/powerpoint/2010/main" val="1996234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5BFE67-E8B8-4605-B1B0-B95D0A132A5A}" type="datetimeFigureOut">
              <a:rPr lang="en-IN" smtClean="0"/>
              <a:t>16-07-2021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F572EB5-2161-489C-842C-A5215F1A9923}" type="slidenum">
              <a:rPr lang="en-IN" smtClean="0"/>
              <a:t>‹#›</a:t>
            </a:fld>
            <a:endParaRPr lang="en-IN"/>
          </a:p>
        </p:txBody>
      </p:sp>
    </p:spTree>
    <p:extLst>
      <p:ext uri="{BB962C8B-B14F-4D97-AF65-F5344CB8AC3E}">
        <p14:creationId xmlns:p14="http://schemas.microsoft.com/office/powerpoint/2010/main" val="2857934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5BFE67-E8B8-4605-B1B0-B95D0A132A5A}" type="datetimeFigureOut">
              <a:rPr lang="en-IN" smtClean="0"/>
              <a:t>16-07-2021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F572EB5-2161-489C-842C-A5215F1A9923}" type="slidenum">
              <a:rPr lang="en-IN" smtClean="0"/>
              <a:t>‹#›</a:t>
            </a:fld>
            <a:endParaRPr lang="en-IN"/>
          </a:p>
        </p:txBody>
      </p:sp>
    </p:spTree>
    <p:extLst>
      <p:ext uri="{BB962C8B-B14F-4D97-AF65-F5344CB8AC3E}">
        <p14:creationId xmlns:p14="http://schemas.microsoft.com/office/powerpoint/2010/main" val="1145084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5BFE67-E8B8-4605-B1B0-B95D0A132A5A}" type="datetimeFigureOut">
              <a:rPr lang="en-IN" smtClean="0"/>
              <a:t>16-07-2021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F572EB5-2161-489C-842C-A5215F1A9923}" type="slidenum">
              <a:rPr lang="en-IN" smtClean="0"/>
              <a:t>‹#›</a:t>
            </a:fld>
            <a:endParaRPr lang="en-IN"/>
          </a:p>
        </p:txBody>
      </p:sp>
    </p:spTree>
    <p:extLst>
      <p:ext uri="{BB962C8B-B14F-4D97-AF65-F5344CB8AC3E}">
        <p14:creationId xmlns:p14="http://schemas.microsoft.com/office/powerpoint/2010/main" val="72875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5BFE67-E8B8-4605-B1B0-B95D0A132A5A}" type="datetimeFigureOut">
              <a:rPr lang="en-IN" smtClean="0"/>
              <a:t>16-07-2021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F572EB5-2161-489C-842C-A5215F1A9923}" type="slidenum">
              <a:rPr lang="en-IN" smtClean="0"/>
              <a:t>‹#›</a:t>
            </a:fld>
            <a:endParaRPr lang="en-IN"/>
          </a:p>
        </p:txBody>
      </p:sp>
    </p:spTree>
    <p:extLst>
      <p:ext uri="{BB962C8B-B14F-4D97-AF65-F5344CB8AC3E}">
        <p14:creationId xmlns:p14="http://schemas.microsoft.com/office/powerpoint/2010/main" val="303511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5BFE67-E8B8-4605-B1B0-B95D0A132A5A}" type="datetimeFigureOut">
              <a:rPr lang="en-IN" smtClean="0"/>
              <a:t>16-07-2021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F572EB5-2161-489C-842C-A5215F1A9923}" type="slidenum">
              <a:rPr lang="en-IN" smtClean="0"/>
              <a:t>‹#›</a:t>
            </a:fld>
            <a:endParaRPr lang="en-IN"/>
          </a:p>
        </p:txBody>
      </p:sp>
    </p:spTree>
    <p:extLst>
      <p:ext uri="{BB962C8B-B14F-4D97-AF65-F5344CB8AC3E}">
        <p14:creationId xmlns:p14="http://schemas.microsoft.com/office/powerpoint/2010/main" val="374620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A5BFE67-E8B8-4605-B1B0-B95D0A132A5A}" type="datetimeFigureOut">
              <a:rPr lang="en-IN" smtClean="0"/>
              <a:t>16-07-2021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F572EB5-2161-489C-842C-A5215F1A9923}" type="slidenum">
              <a:rPr lang="en-IN" smtClean="0"/>
              <a:t>‹#›</a:t>
            </a:fld>
            <a:endParaRPr lang="en-IN"/>
          </a:p>
        </p:txBody>
      </p:sp>
    </p:spTree>
    <p:extLst>
      <p:ext uri="{BB962C8B-B14F-4D97-AF65-F5344CB8AC3E}">
        <p14:creationId xmlns:p14="http://schemas.microsoft.com/office/powerpoint/2010/main" val="344221113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1827-C768-47F1-95B5-D10B0EB7519E}"/>
              </a:ext>
            </a:extLst>
          </p:cNvPr>
          <p:cNvSpPr>
            <a:spLocks noGrp="1"/>
          </p:cNvSpPr>
          <p:nvPr>
            <p:ph type="ctrTitle"/>
          </p:nvPr>
        </p:nvSpPr>
        <p:spPr>
          <a:xfrm>
            <a:off x="1418529" y="1659584"/>
            <a:ext cx="9947565" cy="1550329"/>
          </a:xfrm>
        </p:spPr>
        <p:txBody>
          <a:bodyPr>
            <a:normAutofit fontScale="90000"/>
          </a:bodyPr>
          <a:lstStyle/>
          <a:p>
            <a:pPr algn="ctr"/>
            <a:r>
              <a:rPr lang="en-US" dirty="0"/>
              <a:t>MALIGNANT COMMENT CLASSIFICATION PROJECT</a:t>
            </a:r>
            <a:endParaRPr lang="en-IN" dirty="0"/>
          </a:p>
        </p:txBody>
      </p:sp>
      <p:sp>
        <p:nvSpPr>
          <p:cNvPr id="3" name="Subtitle 2">
            <a:extLst>
              <a:ext uri="{FF2B5EF4-FFF2-40B4-BE49-F238E27FC236}">
                <a16:creationId xmlns:a16="http://schemas.microsoft.com/office/drawing/2014/main" id="{7455A935-55CC-40E8-A8AA-11BF1C3992B1}"/>
              </a:ext>
            </a:extLst>
          </p:cNvPr>
          <p:cNvSpPr>
            <a:spLocks noGrp="1"/>
          </p:cNvSpPr>
          <p:nvPr>
            <p:ph type="subTitle" idx="1"/>
          </p:nvPr>
        </p:nvSpPr>
        <p:spPr>
          <a:xfrm>
            <a:off x="2941320" y="5067935"/>
            <a:ext cx="9144000" cy="1655762"/>
          </a:xfrm>
        </p:spPr>
        <p:txBody>
          <a:bodyPr>
            <a:normAutofit/>
          </a:bodyPr>
          <a:lstStyle/>
          <a:p>
            <a:r>
              <a:rPr lang="en-IN" sz="3600" dirty="0"/>
              <a:t>                                       By,</a:t>
            </a:r>
          </a:p>
          <a:p>
            <a:r>
              <a:rPr lang="en-IN" sz="3600" dirty="0"/>
              <a:t>                                           ALBIN STABHY P</a:t>
            </a:r>
          </a:p>
        </p:txBody>
      </p:sp>
      <p:pic>
        <p:nvPicPr>
          <p:cNvPr id="5" name="Picture 4">
            <a:extLst>
              <a:ext uri="{FF2B5EF4-FFF2-40B4-BE49-F238E27FC236}">
                <a16:creationId xmlns:a16="http://schemas.microsoft.com/office/drawing/2014/main" id="{AF61175B-4CDC-4076-9A18-054118C08BE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675697" y="-938688"/>
            <a:ext cx="4840605" cy="3373437"/>
          </a:xfrm>
          <a:prstGeom prst="rect">
            <a:avLst/>
          </a:prstGeom>
          <a:noFill/>
          <a:ln>
            <a:noFill/>
          </a:ln>
        </p:spPr>
      </p:pic>
    </p:spTree>
    <p:extLst>
      <p:ext uri="{BB962C8B-B14F-4D97-AF65-F5344CB8AC3E}">
        <p14:creationId xmlns:p14="http://schemas.microsoft.com/office/powerpoint/2010/main" val="200557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40A4-763B-4341-AAB3-06D9637AEE5F}"/>
              </a:ext>
            </a:extLst>
          </p:cNvPr>
          <p:cNvSpPr>
            <a:spLocks noGrp="1"/>
          </p:cNvSpPr>
          <p:nvPr>
            <p:ph type="title"/>
          </p:nvPr>
        </p:nvSpPr>
        <p:spPr>
          <a:xfrm>
            <a:off x="680997" y="111492"/>
            <a:ext cx="8911687" cy="1280890"/>
          </a:xfrm>
        </p:spPr>
        <p:txBody>
          <a:bodyPr/>
          <a:lstStyle/>
          <a:p>
            <a:r>
              <a:rPr lang="en-IN" dirty="0"/>
              <a:t>Visualization:</a:t>
            </a:r>
          </a:p>
        </p:txBody>
      </p:sp>
      <p:pic>
        <p:nvPicPr>
          <p:cNvPr id="4" name="Picture 3">
            <a:extLst>
              <a:ext uri="{FF2B5EF4-FFF2-40B4-BE49-F238E27FC236}">
                <a16:creationId xmlns:a16="http://schemas.microsoft.com/office/drawing/2014/main" id="{C2ECB211-94E5-4DAF-BD8E-38EAB35915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2010" y="1897865"/>
            <a:ext cx="5696745" cy="4334480"/>
          </a:xfrm>
          <a:prstGeom prst="rect">
            <a:avLst/>
          </a:prstGeom>
        </p:spPr>
      </p:pic>
      <p:sp>
        <p:nvSpPr>
          <p:cNvPr id="5" name="TextBox 4">
            <a:extLst>
              <a:ext uri="{FF2B5EF4-FFF2-40B4-BE49-F238E27FC236}">
                <a16:creationId xmlns:a16="http://schemas.microsoft.com/office/drawing/2014/main" id="{3EB17114-5EE5-4785-B533-A944E05A33B5}"/>
              </a:ext>
            </a:extLst>
          </p:cNvPr>
          <p:cNvSpPr txBox="1"/>
          <p:nvPr/>
        </p:nvSpPr>
        <p:spPr>
          <a:xfrm>
            <a:off x="2532010" y="1285461"/>
            <a:ext cx="5406042" cy="369332"/>
          </a:xfrm>
          <a:prstGeom prst="rect">
            <a:avLst/>
          </a:prstGeom>
          <a:noFill/>
        </p:spPr>
        <p:txBody>
          <a:bodyPr wrap="square" rtlCol="0">
            <a:spAutoFit/>
          </a:bodyPr>
          <a:lstStyle/>
          <a:p>
            <a:r>
              <a:rPr lang="en-IN" dirty="0"/>
              <a:t>Words comes under malignant category</a:t>
            </a:r>
          </a:p>
        </p:txBody>
      </p:sp>
    </p:spTree>
    <p:extLst>
      <p:ext uri="{BB962C8B-B14F-4D97-AF65-F5344CB8AC3E}">
        <p14:creationId xmlns:p14="http://schemas.microsoft.com/office/powerpoint/2010/main" val="798416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65705-96E8-481B-BA27-8FB834676435}"/>
              </a:ext>
            </a:extLst>
          </p:cNvPr>
          <p:cNvSpPr>
            <a:spLocks noGrp="1"/>
          </p:cNvSpPr>
          <p:nvPr>
            <p:ph type="title"/>
          </p:nvPr>
        </p:nvSpPr>
        <p:spPr>
          <a:xfrm>
            <a:off x="777980" y="0"/>
            <a:ext cx="8911687" cy="1280890"/>
          </a:xfrm>
        </p:spPr>
        <p:txBody>
          <a:bodyPr/>
          <a:lstStyle/>
          <a:p>
            <a:r>
              <a:rPr lang="en-US" dirty="0"/>
              <a:t>Visualization</a:t>
            </a:r>
            <a:endParaRPr lang="en-IN" dirty="0"/>
          </a:p>
        </p:txBody>
      </p:sp>
      <p:pic>
        <p:nvPicPr>
          <p:cNvPr id="8" name="Picture 7">
            <a:extLst>
              <a:ext uri="{FF2B5EF4-FFF2-40B4-BE49-F238E27FC236}">
                <a16:creationId xmlns:a16="http://schemas.microsoft.com/office/drawing/2014/main" id="{06157322-8DBE-4F02-B1BE-1BE71F5F7C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2423" y="1957711"/>
            <a:ext cx="5677692" cy="4267796"/>
          </a:xfrm>
          <a:prstGeom prst="rect">
            <a:avLst/>
          </a:prstGeom>
        </p:spPr>
      </p:pic>
      <p:sp>
        <p:nvSpPr>
          <p:cNvPr id="9" name="TextBox 8">
            <a:extLst>
              <a:ext uri="{FF2B5EF4-FFF2-40B4-BE49-F238E27FC236}">
                <a16:creationId xmlns:a16="http://schemas.microsoft.com/office/drawing/2014/main" id="{7B15BA0B-FB99-4920-B97C-2C8BF54F5B0A}"/>
              </a:ext>
            </a:extLst>
          </p:cNvPr>
          <p:cNvSpPr txBox="1"/>
          <p:nvPr/>
        </p:nvSpPr>
        <p:spPr>
          <a:xfrm>
            <a:off x="1868557" y="1280890"/>
            <a:ext cx="5844208" cy="369332"/>
          </a:xfrm>
          <a:prstGeom prst="rect">
            <a:avLst/>
          </a:prstGeom>
          <a:noFill/>
        </p:spPr>
        <p:txBody>
          <a:bodyPr wrap="square" rtlCol="0">
            <a:spAutoFit/>
          </a:bodyPr>
          <a:lstStyle/>
          <a:p>
            <a:r>
              <a:rPr lang="en-IN" dirty="0"/>
              <a:t>Words comes under the loathe category</a:t>
            </a:r>
          </a:p>
        </p:txBody>
      </p:sp>
    </p:spTree>
    <p:extLst>
      <p:ext uri="{BB962C8B-B14F-4D97-AF65-F5344CB8AC3E}">
        <p14:creationId xmlns:p14="http://schemas.microsoft.com/office/powerpoint/2010/main" val="952583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BEDB7-8C85-4672-85B9-958D60B8FE67}"/>
              </a:ext>
            </a:extLst>
          </p:cNvPr>
          <p:cNvSpPr>
            <a:spLocks noGrp="1"/>
          </p:cNvSpPr>
          <p:nvPr>
            <p:ph type="title"/>
          </p:nvPr>
        </p:nvSpPr>
        <p:spPr>
          <a:xfrm>
            <a:off x="838200" y="147411"/>
            <a:ext cx="10515600" cy="810532"/>
          </a:xfrm>
        </p:spPr>
        <p:txBody>
          <a:bodyPr/>
          <a:lstStyle/>
          <a:p>
            <a:r>
              <a:rPr lang="en-IN" dirty="0"/>
              <a:t>Steps Followed In The Project:</a:t>
            </a:r>
          </a:p>
        </p:txBody>
      </p:sp>
      <p:sp>
        <p:nvSpPr>
          <p:cNvPr id="3" name="Content Placeholder 2">
            <a:extLst>
              <a:ext uri="{FF2B5EF4-FFF2-40B4-BE49-F238E27FC236}">
                <a16:creationId xmlns:a16="http://schemas.microsoft.com/office/drawing/2014/main" id="{88DFF7D4-23E3-4607-A684-448CD7430982}"/>
              </a:ext>
            </a:extLst>
          </p:cNvPr>
          <p:cNvSpPr>
            <a:spLocks noGrp="1"/>
          </p:cNvSpPr>
          <p:nvPr>
            <p:ph idx="1"/>
          </p:nvPr>
        </p:nvSpPr>
        <p:spPr>
          <a:xfrm>
            <a:off x="1295401" y="1306856"/>
            <a:ext cx="10515600" cy="5416985"/>
          </a:xfrm>
        </p:spPr>
        <p:txBody>
          <a:bodyPr>
            <a:noAutofit/>
          </a:bodyPr>
          <a:lstStyle/>
          <a:p>
            <a:r>
              <a:rPr lang="en-IN" dirty="0">
                <a:solidFill>
                  <a:schemeClr val="tx1"/>
                </a:solidFill>
              </a:rPr>
              <a:t>Data import</a:t>
            </a:r>
          </a:p>
          <a:p>
            <a:r>
              <a:rPr lang="en-IN" dirty="0">
                <a:solidFill>
                  <a:schemeClr val="tx1"/>
                </a:solidFill>
              </a:rPr>
              <a:t>Check the datatypes of all the columns</a:t>
            </a:r>
          </a:p>
          <a:p>
            <a:r>
              <a:rPr lang="en-IN" dirty="0">
                <a:solidFill>
                  <a:schemeClr val="tx1"/>
                </a:solidFill>
              </a:rPr>
              <a:t>Check for the null values in the dataset</a:t>
            </a:r>
          </a:p>
          <a:p>
            <a:r>
              <a:rPr lang="en-IN" dirty="0">
                <a:solidFill>
                  <a:schemeClr val="tx1"/>
                </a:solidFill>
              </a:rPr>
              <a:t>Clean the </a:t>
            </a:r>
            <a:r>
              <a:rPr lang="en-IN" dirty="0" err="1">
                <a:solidFill>
                  <a:schemeClr val="tx1"/>
                </a:solidFill>
              </a:rPr>
              <a:t>comment_text</a:t>
            </a:r>
            <a:r>
              <a:rPr lang="en-IN" dirty="0">
                <a:solidFill>
                  <a:schemeClr val="tx1"/>
                </a:solidFill>
              </a:rPr>
              <a:t> using different functions for getting the maximum accuracy</a:t>
            </a:r>
          </a:p>
          <a:p>
            <a:r>
              <a:rPr lang="en-IN" dirty="0">
                <a:solidFill>
                  <a:schemeClr val="tx1"/>
                </a:solidFill>
                <a:latin typeface="Century Gothic" panose="020B0502020202020204" pitchFamily="34" charset="0"/>
              </a:rPr>
              <a:t>Plot the </a:t>
            </a:r>
            <a:r>
              <a:rPr lang="en-IN" dirty="0" err="1">
                <a:solidFill>
                  <a:schemeClr val="tx1"/>
                </a:solidFill>
                <a:latin typeface="Century Gothic" panose="020B0502020202020204" pitchFamily="34" charset="0"/>
              </a:rPr>
              <a:t>wordcloud</a:t>
            </a:r>
            <a:r>
              <a:rPr lang="en-IN" dirty="0">
                <a:solidFill>
                  <a:schemeClr val="tx1"/>
                </a:solidFill>
                <a:latin typeface="Century Gothic" panose="020B0502020202020204" pitchFamily="34" charset="0"/>
              </a:rPr>
              <a:t> of word comes under malignant category and words comes under loathe category</a:t>
            </a:r>
          </a:p>
          <a:p>
            <a:r>
              <a:rPr lang="en-IN" dirty="0">
                <a:solidFill>
                  <a:schemeClr val="tx1"/>
                </a:solidFill>
              </a:rPr>
              <a:t>Join the comments of both datasets for predicting the values for the test part</a:t>
            </a:r>
          </a:p>
          <a:p>
            <a:r>
              <a:rPr lang="en-IN" dirty="0">
                <a:solidFill>
                  <a:schemeClr val="tx1"/>
                </a:solidFill>
              </a:rPr>
              <a:t>Initiate </a:t>
            </a:r>
            <a:r>
              <a:rPr lang="en-IN" dirty="0" err="1">
                <a:solidFill>
                  <a:schemeClr val="tx1"/>
                </a:solidFill>
              </a:rPr>
              <a:t>LogisticRegression</a:t>
            </a:r>
            <a:r>
              <a:rPr lang="en-IN" dirty="0">
                <a:solidFill>
                  <a:schemeClr val="tx1"/>
                </a:solidFill>
              </a:rPr>
              <a:t> model.</a:t>
            </a:r>
          </a:p>
          <a:p>
            <a:r>
              <a:rPr lang="en-IN" dirty="0">
                <a:solidFill>
                  <a:schemeClr val="tx1"/>
                </a:solidFill>
              </a:rPr>
              <a:t>Cross validate the model  by giving the values of target columns.</a:t>
            </a:r>
          </a:p>
          <a:p>
            <a:r>
              <a:rPr lang="en-IN" dirty="0">
                <a:solidFill>
                  <a:schemeClr val="tx1"/>
                </a:solidFill>
              </a:rPr>
              <a:t>Find the cv score of all the features.</a:t>
            </a:r>
          </a:p>
          <a:p>
            <a:r>
              <a:rPr lang="en-IN" dirty="0">
                <a:solidFill>
                  <a:schemeClr val="tx1"/>
                </a:solidFill>
              </a:rPr>
              <a:t>Take the mean </a:t>
            </a:r>
            <a:r>
              <a:rPr lang="en-IN" dirty="0" err="1">
                <a:solidFill>
                  <a:schemeClr val="tx1"/>
                </a:solidFill>
              </a:rPr>
              <a:t>cv_score</a:t>
            </a:r>
            <a:r>
              <a:rPr lang="en-IN" dirty="0">
                <a:solidFill>
                  <a:schemeClr val="tx1"/>
                </a:solidFill>
              </a:rPr>
              <a:t> of all the features.</a:t>
            </a:r>
          </a:p>
          <a:p>
            <a:r>
              <a:rPr lang="en-IN" dirty="0">
                <a:solidFill>
                  <a:schemeClr val="tx1"/>
                </a:solidFill>
              </a:rPr>
              <a:t>Predict the probability of comments to be </a:t>
            </a:r>
            <a:r>
              <a:rPr lang="en-IN" dirty="0">
                <a:solidFill>
                  <a:schemeClr val="tx1"/>
                </a:solidFill>
                <a:effectLst/>
                <a:ea typeface="Calibri" panose="020F0502020204030204" pitchFamily="34" charset="0"/>
              </a:rPr>
              <a:t>malignant, highly malignant, rude, threat, abuse, loathe</a:t>
            </a:r>
            <a:r>
              <a:rPr lang="en-IN" dirty="0">
                <a:solidFill>
                  <a:schemeClr val="tx1"/>
                </a:solidFill>
              </a:rPr>
              <a:t> for the </a:t>
            </a:r>
            <a:r>
              <a:rPr lang="en-IN" dirty="0" err="1">
                <a:solidFill>
                  <a:schemeClr val="tx1"/>
                </a:solidFill>
              </a:rPr>
              <a:t>test_data</a:t>
            </a:r>
            <a:endParaRPr lang="en-IN" dirty="0">
              <a:solidFill>
                <a:schemeClr val="tx1"/>
              </a:solidFill>
            </a:endParaRPr>
          </a:p>
          <a:p>
            <a:r>
              <a:rPr lang="en-IN" dirty="0">
                <a:solidFill>
                  <a:schemeClr val="tx1"/>
                </a:solidFill>
              </a:rPr>
              <a:t>Saves the model in a pickle file named </a:t>
            </a:r>
            <a:r>
              <a:rPr lang="en-IN" dirty="0">
                <a:solidFill>
                  <a:schemeClr val="tx1"/>
                </a:solidFill>
                <a:effectLst/>
                <a:ea typeface="Calibri" panose="020F0502020204030204" pitchFamily="34" charset="0"/>
              </a:rPr>
              <a:t>‘malignant_classification_submisson.csv’.</a:t>
            </a:r>
            <a:endParaRPr lang="en-IN" dirty="0">
              <a:solidFill>
                <a:schemeClr val="tx1"/>
              </a:solidFill>
            </a:endParaRPr>
          </a:p>
        </p:txBody>
      </p:sp>
    </p:spTree>
    <p:extLst>
      <p:ext uri="{BB962C8B-B14F-4D97-AF65-F5344CB8AC3E}">
        <p14:creationId xmlns:p14="http://schemas.microsoft.com/office/powerpoint/2010/main" val="789610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BA5EF-F3B1-44E6-9C5B-86081F720BA7}"/>
              </a:ext>
            </a:extLst>
          </p:cNvPr>
          <p:cNvSpPr>
            <a:spLocks noGrp="1"/>
          </p:cNvSpPr>
          <p:nvPr>
            <p:ph type="title"/>
          </p:nvPr>
        </p:nvSpPr>
        <p:spPr>
          <a:xfrm>
            <a:off x="678180" y="137235"/>
            <a:ext cx="10515600" cy="667657"/>
          </a:xfrm>
        </p:spPr>
        <p:txBody>
          <a:bodyPr>
            <a:normAutofit/>
          </a:bodyPr>
          <a:lstStyle/>
          <a:p>
            <a:r>
              <a:rPr lang="en-IN" dirty="0"/>
              <a:t>Finalized Model:</a:t>
            </a:r>
          </a:p>
        </p:txBody>
      </p:sp>
      <p:sp>
        <p:nvSpPr>
          <p:cNvPr id="3" name="Content Placeholder 2">
            <a:extLst>
              <a:ext uri="{FF2B5EF4-FFF2-40B4-BE49-F238E27FC236}">
                <a16:creationId xmlns:a16="http://schemas.microsoft.com/office/drawing/2014/main" id="{8731214F-96C7-4CCA-9D99-EC552B1D78FE}"/>
              </a:ext>
            </a:extLst>
          </p:cNvPr>
          <p:cNvSpPr>
            <a:spLocks noGrp="1"/>
          </p:cNvSpPr>
          <p:nvPr>
            <p:ph idx="1"/>
          </p:nvPr>
        </p:nvSpPr>
        <p:spPr>
          <a:xfrm>
            <a:off x="1470660" y="1463040"/>
            <a:ext cx="9250680" cy="4892040"/>
          </a:xfrm>
        </p:spPr>
        <p:txBody>
          <a:bodyPr>
            <a:normAutofit fontScale="92500" lnSpcReduction="20000"/>
          </a:bodyPr>
          <a:lstStyle/>
          <a:p>
            <a:r>
              <a:rPr lang="en-IN" sz="2600" dirty="0"/>
              <a:t>The models tested: </a:t>
            </a:r>
            <a:r>
              <a:rPr lang="en-IN" sz="2600" dirty="0" err="1"/>
              <a:t>LogisticRegression</a:t>
            </a:r>
            <a:endParaRPr lang="en-IN" sz="2600" dirty="0"/>
          </a:p>
          <a:p>
            <a:r>
              <a:rPr lang="en-IN" sz="2600" dirty="0"/>
              <a:t>The model is cross validated again and then take the mean of each 6 features.</a:t>
            </a:r>
          </a:p>
          <a:p>
            <a:pPr marL="457200" indent="-457200">
              <a:buFont typeface="+mj-lt"/>
              <a:buAutoNum type="arabicPeriod"/>
            </a:pPr>
            <a:r>
              <a:rPr lang="en-IN" sz="2400" dirty="0"/>
              <a:t>Mean </a:t>
            </a:r>
            <a:r>
              <a:rPr lang="en-IN" sz="2400" dirty="0" err="1"/>
              <a:t>cv_score</a:t>
            </a:r>
            <a:r>
              <a:rPr lang="en-IN" sz="2400" dirty="0"/>
              <a:t> of malignant is 0.9734046</a:t>
            </a:r>
          </a:p>
          <a:p>
            <a:pPr marL="457200" indent="-457200">
              <a:buFont typeface="+mj-lt"/>
              <a:buAutoNum type="arabicPeriod"/>
            </a:pPr>
            <a:r>
              <a:rPr lang="en-IN" sz="2400" dirty="0"/>
              <a:t>Mean </a:t>
            </a:r>
            <a:r>
              <a:rPr lang="en-IN" sz="2400" dirty="0" err="1"/>
              <a:t>cv_score</a:t>
            </a:r>
            <a:r>
              <a:rPr lang="en-IN" sz="2400" dirty="0"/>
              <a:t> of </a:t>
            </a:r>
            <a:r>
              <a:rPr lang="en-IN" sz="2400" dirty="0" err="1"/>
              <a:t>highly_malignant</a:t>
            </a:r>
            <a:r>
              <a:rPr lang="en-IN" sz="2400" dirty="0"/>
              <a:t> is 0.9871293</a:t>
            </a:r>
          </a:p>
          <a:p>
            <a:pPr marL="457200" indent="-457200">
              <a:buFont typeface="+mj-lt"/>
              <a:buAutoNum type="arabicPeriod"/>
            </a:pPr>
            <a:r>
              <a:rPr lang="en-IN" sz="2400" dirty="0"/>
              <a:t>Mean </a:t>
            </a:r>
            <a:r>
              <a:rPr lang="en-IN" sz="2400" dirty="0" err="1"/>
              <a:t>cv_score</a:t>
            </a:r>
            <a:r>
              <a:rPr lang="en-IN" sz="2400" dirty="0"/>
              <a:t> of rude is 0.9866448</a:t>
            </a:r>
          </a:p>
          <a:p>
            <a:pPr marL="457200" indent="-457200">
              <a:buFont typeface="+mj-lt"/>
              <a:buAutoNum type="arabicPeriod"/>
            </a:pPr>
            <a:r>
              <a:rPr lang="en-IN" sz="2400" dirty="0"/>
              <a:t>Mean </a:t>
            </a:r>
            <a:r>
              <a:rPr lang="en-IN" sz="2400" dirty="0" err="1"/>
              <a:t>cv_score</a:t>
            </a:r>
            <a:r>
              <a:rPr lang="en-IN" sz="2400" dirty="0"/>
              <a:t> of threat is 0.9833735</a:t>
            </a:r>
          </a:p>
          <a:p>
            <a:pPr marL="457200" indent="-457200">
              <a:buFont typeface="+mj-lt"/>
              <a:buAutoNum type="arabicPeriod"/>
            </a:pPr>
            <a:r>
              <a:rPr lang="en-IN" sz="2400" dirty="0"/>
              <a:t>Mean </a:t>
            </a:r>
            <a:r>
              <a:rPr lang="en-IN" sz="2400" dirty="0" err="1"/>
              <a:t>cv_score</a:t>
            </a:r>
            <a:r>
              <a:rPr lang="en-IN" sz="2400" dirty="0"/>
              <a:t> of abuse is 0.0788214</a:t>
            </a:r>
          </a:p>
          <a:p>
            <a:pPr marL="457200" indent="-457200">
              <a:buFont typeface="+mj-lt"/>
              <a:buAutoNum type="arabicPeriod"/>
            </a:pPr>
            <a:r>
              <a:rPr lang="en-IN" sz="2400" dirty="0"/>
              <a:t>Mean </a:t>
            </a:r>
            <a:r>
              <a:rPr lang="en-IN" sz="2400" dirty="0" err="1"/>
              <a:t>cv_score</a:t>
            </a:r>
            <a:r>
              <a:rPr lang="en-IN" sz="2400" dirty="0"/>
              <a:t> of loathe is 0.9822291</a:t>
            </a:r>
          </a:p>
          <a:p>
            <a:pPr marL="0" indent="0">
              <a:buNone/>
            </a:pPr>
            <a:endParaRPr lang="en-IN" sz="2400" dirty="0"/>
          </a:p>
          <a:p>
            <a:r>
              <a:rPr lang="en-IN" sz="2600" dirty="0">
                <a:latin typeface="Century Gothic" panose="020B0502020202020204" pitchFamily="34" charset="0"/>
              </a:rPr>
              <a:t>The mean of the above 6  is calculated as the </a:t>
            </a:r>
            <a:r>
              <a:rPr lang="en-IN" sz="2600" dirty="0" err="1">
                <a:latin typeface="Century Gothic" panose="020B0502020202020204" pitchFamily="34" charset="0"/>
              </a:rPr>
              <a:t>cv_score</a:t>
            </a:r>
            <a:r>
              <a:rPr lang="en-IN" sz="2600" dirty="0">
                <a:latin typeface="Century Gothic" panose="020B0502020202020204" pitchFamily="34" charset="0"/>
              </a:rPr>
              <a:t> and gets the score of 0.9819338</a:t>
            </a:r>
            <a:endParaRPr lang="en-IN" dirty="0"/>
          </a:p>
        </p:txBody>
      </p:sp>
    </p:spTree>
    <p:extLst>
      <p:ext uri="{BB962C8B-B14F-4D97-AF65-F5344CB8AC3E}">
        <p14:creationId xmlns:p14="http://schemas.microsoft.com/office/powerpoint/2010/main" val="2212059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A8108-C229-478D-8BCC-44EA86457C82}"/>
              </a:ext>
            </a:extLst>
          </p:cNvPr>
          <p:cNvSpPr>
            <a:spLocks noGrp="1"/>
          </p:cNvSpPr>
          <p:nvPr>
            <p:ph type="title"/>
          </p:nvPr>
        </p:nvSpPr>
        <p:spPr>
          <a:xfrm>
            <a:off x="838200" y="0"/>
            <a:ext cx="8911687" cy="1280890"/>
          </a:xfrm>
        </p:spPr>
        <p:txBody>
          <a:bodyPr/>
          <a:lstStyle/>
          <a:p>
            <a:r>
              <a:rPr lang="en-IN" dirty="0"/>
              <a:t>Conclusion:</a:t>
            </a:r>
          </a:p>
        </p:txBody>
      </p:sp>
      <p:sp>
        <p:nvSpPr>
          <p:cNvPr id="3" name="Content Placeholder 2">
            <a:extLst>
              <a:ext uri="{FF2B5EF4-FFF2-40B4-BE49-F238E27FC236}">
                <a16:creationId xmlns:a16="http://schemas.microsoft.com/office/drawing/2014/main" id="{D3CFF4B8-1A31-49C5-A40C-14778DD46B1B}"/>
              </a:ext>
            </a:extLst>
          </p:cNvPr>
          <p:cNvSpPr>
            <a:spLocks noGrp="1"/>
          </p:cNvSpPr>
          <p:nvPr>
            <p:ph idx="1"/>
          </p:nvPr>
        </p:nvSpPr>
        <p:spPr>
          <a:xfrm>
            <a:off x="838200" y="1825625"/>
            <a:ext cx="10515600" cy="4217366"/>
          </a:xfrm>
        </p:spPr>
        <p:txBody>
          <a:bodyPr>
            <a:normAutofit/>
          </a:bodyPr>
          <a:lstStyle/>
          <a:p>
            <a:r>
              <a:rPr lang="en-IN" sz="2400" dirty="0"/>
              <a:t>Created a model that have 98% probability accuracy to classify the comments according to the nature of language used</a:t>
            </a:r>
          </a:p>
          <a:p>
            <a:r>
              <a:rPr lang="en-IN" sz="2400" dirty="0"/>
              <a:t>This model is created mainly for the online social media platform that have the ability to type comment. This will help many people and celebrities to who are at the edge of going to mental depression, mental illness, </a:t>
            </a:r>
            <a:r>
              <a:rPr lang="en-IN" sz="2400" dirty="0" err="1"/>
              <a:t>lonliness</a:t>
            </a:r>
            <a:r>
              <a:rPr lang="en-IN" sz="2400" dirty="0"/>
              <a:t> and thoughts of suicide to get over it.</a:t>
            </a:r>
          </a:p>
          <a:p>
            <a:r>
              <a:rPr lang="en-IN" sz="2400" dirty="0"/>
              <a:t>This will be a great success for all the companies who gives the chance to public express their opinion when it gains 100% accuracy</a:t>
            </a:r>
          </a:p>
        </p:txBody>
      </p:sp>
    </p:spTree>
    <p:extLst>
      <p:ext uri="{BB962C8B-B14F-4D97-AF65-F5344CB8AC3E}">
        <p14:creationId xmlns:p14="http://schemas.microsoft.com/office/powerpoint/2010/main" val="270123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35F8A-4157-4587-93B2-050FDB6A6F13}"/>
              </a:ext>
            </a:extLst>
          </p:cNvPr>
          <p:cNvSpPr>
            <a:spLocks noGrp="1"/>
          </p:cNvSpPr>
          <p:nvPr>
            <p:ph type="title"/>
          </p:nvPr>
        </p:nvSpPr>
        <p:spPr>
          <a:xfrm>
            <a:off x="809845" y="0"/>
            <a:ext cx="8911687" cy="1280890"/>
          </a:xfrm>
        </p:spPr>
        <p:txBody>
          <a:bodyPr>
            <a:normAutofit/>
          </a:bodyPr>
          <a:lstStyle/>
          <a:p>
            <a:r>
              <a:rPr lang="en-IN" sz="4800" dirty="0"/>
              <a:t>Contents :</a:t>
            </a:r>
          </a:p>
        </p:txBody>
      </p:sp>
      <p:sp>
        <p:nvSpPr>
          <p:cNvPr id="3" name="Content Placeholder 2">
            <a:extLst>
              <a:ext uri="{FF2B5EF4-FFF2-40B4-BE49-F238E27FC236}">
                <a16:creationId xmlns:a16="http://schemas.microsoft.com/office/drawing/2014/main" id="{36923AAD-EC38-4769-8179-0721C10802EB}"/>
              </a:ext>
            </a:extLst>
          </p:cNvPr>
          <p:cNvSpPr>
            <a:spLocks noGrp="1"/>
          </p:cNvSpPr>
          <p:nvPr>
            <p:ph idx="1"/>
          </p:nvPr>
        </p:nvSpPr>
        <p:spPr/>
        <p:txBody>
          <a:bodyPr>
            <a:normAutofit fontScale="92500" lnSpcReduction="20000"/>
          </a:bodyPr>
          <a:lstStyle/>
          <a:p>
            <a:r>
              <a:rPr lang="en-IN" sz="3600" dirty="0"/>
              <a:t>Problem Statement</a:t>
            </a:r>
          </a:p>
          <a:p>
            <a:r>
              <a:rPr lang="en-IN" sz="3600" dirty="0"/>
              <a:t>Understandings</a:t>
            </a:r>
          </a:p>
          <a:p>
            <a:r>
              <a:rPr lang="en-IN" sz="3600" dirty="0"/>
              <a:t>EDA</a:t>
            </a:r>
          </a:p>
          <a:p>
            <a:r>
              <a:rPr lang="en-IN" sz="3600" dirty="0"/>
              <a:t>Visualizations</a:t>
            </a:r>
          </a:p>
          <a:p>
            <a:r>
              <a:rPr lang="en-IN" sz="3600" dirty="0"/>
              <a:t>Steps </a:t>
            </a:r>
          </a:p>
          <a:p>
            <a:r>
              <a:rPr lang="en-IN" sz="3600" dirty="0"/>
              <a:t>Finalized Model</a:t>
            </a:r>
          </a:p>
          <a:p>
            <a:r>
              <a:rPr lang="en-IN" sz="3600" dirty="0"/>
              <a:t>Conclusion</a:t>
            </a:r>
          </a:p>
        </p:txBody>
      </p:sp>
    </p:spTree>
    <p:extLst>
      <p:ext uri="{BB962C8B-B14F-4D97-AF65-F5344CB8AC3E}">
        <p14:creationId xmlns:p14="http://schemas.microsoft.com/office/powerpoint/2010/main" val="3733329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C952A-283C-41CB-BB12-113E22189AC7}"/>
              </a:ext>
            </a:extLst>
          </p:cNvPr>
          <p:cNvSpPr>
            <a:spLocks noGrp="1"/>
          </p:cNvSpPr>
          <p:nvPr>
            <p:ph type="title"/>
          </p:nvPr>
        </p:nvSpPr>
        <p:spPr>
          <a:xfrm>
            <a:off x="838200" y="0"/>
            <a:ext cx="8911687" cy="1280890"/>
          </a:xfrm>
        </p:spPr>
        <p:txBody>
          <a:bodyPr/>
          <a:lstStyle/>
          <a:p>
            <a:r>
              <a:rPr lang="en-IN" dirty="0"/>
              <a:t>Problem Statement:</a:t>
            </a:r>
          </a:p>
        </p:txBody>
      </p:sp>
      <p:sp>
        <p:nvSpPr>
          <p:cNvPr id="3" name="Content Placeholder 2">
            <a:extLst>
              <a:ext uri="{FF2B5EF4-FFF2-40B4-BE49-F238E27FC236}">
                <a16:creationId xmlns:a16="http://schemas.microsoft.com/office/drawing/2014/main" id="{B500495C-8D98-48C2-96C6-6465493A07DC}"/>
              </a:ext>
            </a:extLst>
          </p:cNvPr>
          <p:cNvSpPr>
            <a:spLocks noGrp="1"/>
          </p:cNvSpPr>
          <p:nvPr>
            <p:ph idx="1"/>
          </p:nvPr>
        </p:nvSpPr>
        <p:spPr>
          <a:xfrm>
            <a:off x="838200" y="1280890"/>
            <a:ext cx="10515600" cy="5211985"/>
          </a:xfrm>
        </p:spPr>
        <p:txBody>
          <a:bodyPr>
            <a:normAutofit/>
          </a:bodyPr>
          <a:lstStyle/>
          <a:p>
            <a:r>
              <a:rPr lang="en-IN" sz="2400" b="0" i="0" u="none" strike="noStrike" baseline="0" dirty="0">
                <a:solidFill>
                  <a:srgbClr val="000000"/>
                </a:solidFill>
                <a:latin typeface="Century Gothic" panose="020B0502020202020204" pitchFamily="34" charset="0"/>
              </a:rPr>
              <a:t>This is a project related to social media online comments. Now a days most of the social media platforms give right to people to express their opinions. But the same time  online has emergence of conflict, hate, described in abusive language, aggression, cyberbullying, hatefulness.</a:t>
            </a:r>
            <a:endParaRPr lang="en-IN" sz="2400" dirty="0">
              <a:latin typeface="Century Gothic" panose="020B0502020202020204" pitchFamily="34" charset="0"/>
            </a:endParaRPr>
          </a:p>
          <a:p>
            <a:r>
              <a:rPr lang="en-IN" sz="2400" dirty="0">
                <a:solidFill>
                  <a:srgbClr val="000000"/>
                </a:solidFill>
                <a:latin typeface="Century Gothic" panose="020B0502020202020204" pitchFamily="34" charset="0"/>
              </a:rPr>
              <a:t>This can take a toll on anyone and affect them and leads to mental depression, mental illness, anxiety, isolation and even suicidal thoughts.</a:t>
            </a:r>
            <a:endParaRPr lang="en-IN" sz="2400" dirty="0">
              <a:latin typeface="Century Gothic" panose="020B0502020202020204" pitchFamily="34" charset="0"/>
            </a:endParaRPr>
          </a:p>
          <a:p>
            <a:pPr marL="457200">
              <a:lnSpc>
                <a:spcPct val="107000"/>
              </a:lnSpc>
              <a:spcAft>
                <a:spcPts val="800"/>
              </a:spcAft>
            </a:pPr>
            <a:r>
              <a:rPr lang="en-IN" sz="2400" dirty="0">
                <a:solidFill>
                  <a:schemeClr val="tx1"/>
                </a:solidFill>
                <a:latin typeface="+mj-lt"/>
                <a:ea typeface="Calibri" panose="020F0502020204030204" pitchFamily="34" charset="0"/>
                <a:cs typeface="Times New Roman" panose="02020603050405020304" pitchFamily="18" charset="0"/>
              </a:rPr>
              <a:t>T</a:t>
            </a:r>
            <a:r>
              <a:rPr lang="en-IN" sz="2400" dirty="0">
                <a:solidFill>
                  <a:schemeClr val="tx1"/>
                </a:solidFill>
                <a:effectLst/>
                <a:latin typeface="+mj-lt"/>
                <a:ea typeface="Calibri" panose="020F0502020204030204" pitchFamily="34" charset="0"/>
                <a:cs typeface="Times New Roman" panose="02020603050405020304" pitchFamily="18" charset="0"/>
              </a:rPr>
              <a:t>his project is to build a prototype of online hate and offensive comment classifier which can used to classify hate and offensive comments so that it can be controlled and restricted from spreading hatred and cyberbullying</a:t>
            </a:r>
          </a:p>
        </p:txBody>
      </p:sp>
    </p:spTree>
    <p:extLst>
      <p:ext uri="{BB962C8B-B14F-4D97-AF65-F5344CB8AC3E}">
        <p14:creationId xmlns:p14="http://schemas.microsoft.com/office/powerpoint/2010/main" val="743784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9C8A5-E98C-44FD-B4FC-27F416BADD7D}"/>
              </a:ext>
            </a:extLst>
          </p:cNvPr>
          <p:cNvSpPr>
            <a:spLocks noGrp="1"/>
          </p:cNvSpPr>
          <p:nvPr>
            <p:ph type="title"/>
          </p:nvPr>
        </p:nvSpPr>
        <p:spPr>
          <a:xfrm>
            <a:off x="847252" y="196735"/>
            <a:ext cx="8911687" cy="1280890"/>
          </a:xfrm>
        </p:spPr>
        <p:txBody>
          <a:bodyPr/>
          <a:lstStyle/>
          <a:p>
            <a:r>
              <a:rPr lang="en-IN" dirty="0"/>
              <a:t>Understandings:</a:t>
            </a:r>
          </a:p>
        </p:txBody>
      </p:sp>
      <p:sp>
        <p:nvSpPr>
          <p:cNvPr id="3" name="Content Placeholder 2">
            <a:extLst>
              <a:ext uri="{FF2B5EF4-FFF2-40B4-BE49-F238E27FC236}">
                <a16:creationId xmlns:a16="http://schemas.microsoft.com/office/drawing/2014/main" id="{4292CAFC-6593-4E25-B5AA-B89FA001EE81}"/>
              </a:ext>
            </a:extLst>
          </p:cNvPr>
          <p:cNvSpPr>
            <a:spLocks noGrp="1"/>
          </p:cNvSpPr>
          <p:nvPr>
            <p:ph idx="1"/>
          </p:nvPr>
        </p:nvSpPr>
        <p:spPr>
          <a:xfrm>
            <a:off x="1192696" y="1623060"/>
            <a:ext cx="10311916" cy="5052060"/>
          </a:xfrm>
        </p:spPr>
        <p:txBody>
          <a:bodyPr>
            <a:noAutofit/>
          </a:bodyPr>
          <a:lstStyle/>
          <a:p>
            <a:r>
              <a:rPr lang="en-IN" sz="2400" dirty="0">
                <a:solidFill>
                  <a:schemeClr val="tx1"/>
                </a:solidFill>
                <a:latin typeface="Century Gothic" panose="020B0502020202020204" pitchFamily="34" charset="0"/>
              </a:rPr>
              <a:t>This is a regression model data.</a:t>
            </a:r>
          </a:p>
          <a:p>
            <a:r>
              <a:rPr lang="en-IN" sz="2400" dirty="0">
                <a:latin typeface="Century Gothic" panose="020B0502020202020204" pitchFamily="34" charset="0"/>
              </a:rPr>
              <a:t>The dataset is in the csv file format. And it is in </a:t>
            </a:r>
            <a:r>
              <a:rPr lang="en-IN" sz="2400" b="0" i="0" u="none" strike="noStrike" baseline="0" dirty="0">
                <a:solidFill>
                  <a:srgbClr val="000000"/>
                </a:solidFill>
                <a:latin typeface="Century Gothic" panose="020B0502020202020204" pitchFamily="34" charset="0"/>
              </a:rPr>
              <a:t>two different csv files. One is for train the data(train.csv) and the other is for testing the data(test.csv). </a:t>
            </a:r>
          </a:p>
          <a:p>
            <a:r>
              <a:rPr lang="en-IN" sz="2400" dirty="0">
                <a:solidFill>
                  <a:srgbClr val="000000"/>
                </a:solidFill>
                <a:latin typeface="Century Gothic" panose="020B0502020202020204" pitchFamily="34" charset="0"/>
              </a:rPr>
              <a:t>Train </a:t>
            </a:r>
            <a:r>
              <a:rPr lang="en-IN" sz="2400" b="0" i="0" u="none" strike="noStrike" baseline="0" dirty="0">
                <a:solidFill>
                  <a:srgbClr val="000000"/>
                </a:solidFill>
                <a:latin typeface="Century Gothic" panose="020B0502020202020204" pitchFamily="34" charset="0"/>
              </a:rPr>
              <a:t>data have 159571 instances and 8 attributes and for </a:t>
            </a:r>
            <a:r>
              <a:rPr lang="en-IN" sz="2400" dirty="0">
                <a:solidFill>
                  <a:srgbClr val="000000"/>
                </a:solidFill>
                <a:latin typeface="Century Gothic" panose="020B0502020202020204" pitchFamily="34" charset="0"/>
              </a:rPr>
              <a:t>test </a:t>
            </a:r>
            <a:r>
              <a:rPr lang="en-IN" sz="2400" b="0" i="0" u="none" strike="noStrike" baseline="0" dirty="0">
                <a:solidFill>
                  <a:srgbClr val="000000"/>
                </a:solidFill>
                <a:latin typeface="Century Gothic" panose="020B0502020202020204" pitchFamily="34" charset="0"/>
              </a:rPr>
              <a:t>data there are </a:t>
            </a:r>
            <a:r>
              <a:rPr lang="en-IN" sz="2400" dirty="0">
                <a:solidFill>
                  <a:srgbClr val="000000"/>
                </a:solidFill>
                <a:latin typeface="Century Gothic" panose="020B0502020202020204" pitchFamily="34" charset="0"/>
              </a:rPr>
              <a:t>153164</a:t>
            </a:r>
            <a:r>
              <a:rPr lang="en-IN" sz="2400" b="0" i="0" u="none" strike="noStrike" baseline="0" dirty="0">
                <a:solidFill>
                  <a:srgbClr val="000000"/>
                </a:solidFill>
                <a:latin typeface="Century Gothic" panose="020B0502020202020204" pitchFamily="34" charset="0"/>
              </a:rPr>
              <a:t> instances and </a:t>
            </a:r>
            <a:r>
              <a:rPr lang="en-IN" sz="2400" dirty="0">
                <a:solidFill>
                  <a:srgbClr val="000000"/>
                </a:solidFill>
                <a:latin typeface="Century Gothic" panose="020B0502020202020204" pitchFamily="34" charset="0"/>
              </a:rPr>
              <a:t>2</a:t>
            </a:r>
            <a:r>
              <a:rPr lang="en-IN" sz="2400" b="0" i="0" u="none" strike="noStrike" baseline="0" dirty="0">
                <a:solidFill>
                  <a:srgbClr val="000000"/>
                </a:solidFill>
                <a:latin typeface="Century Gothic" panose="020B0502020202020204" pitchFamily="34" charset="0"/>
              </a:rPr>
              <a:t> attributes. </a:t>
            </a:r>
          </a:p>
          <a:p>
            <a:r>
              <a:rPr lang="en-IN" sz="2400" dirty="0">
                <a:solidFill>
                  <a:schemeClr val="tx1"/>
                </a:solidFill>
                <a:latin typeface="Century Gothic" panose="020B0502020202020204" pitchFamily="34" charset="0"/>
              </a:rPr>
              <a:t>There is no missing values in both the dataset.</a:t>
            </a:r>
          </a:p>
          <a:p>
            <a:r>
              <a:rPr lang="en-IN" sz="2400" dirty="0">
                <a:solidFill>
                  <a:schemeClr val="tx1"/>
                </a:solidFill>
                <a:latin typeface="Century Gothic" panose="020B0502020202020204" pitchFamily="34" charset="0"/>
              </a:rPr>
              <a:t>The data for training and testing is in the form of comments which are of object datatype.</a:t>
            </a:r>
          </a:p>
          <a:p>
            <a:r>
              <a:rPr lang="en-IN" sz="2400" dirty="0">
                <a:solidFill>
                  <a:schemeClr val="tx1"/>
                </a:solidFill>
                <a:latin typeface="Century Gothic" panose="020B0502020202020204" pitchFamily="34" charset="0"/>
              </a:rPr>
              <a:t> The model want to predict the probability of comments to be ‘malignant’, </a:t>
            </a:r>
            <a:r>
              <a:rPr lang="en-IN" sz="2400" dirty="0" err="1">
                <a:solidFill>
                  <a:schemeClr val="tx1"/>
                </a:solidFill>
                <a:latin typeface="Century Gothic" panose="020B0502020202020204" pitchFamily="34" charset="0"/>
              </a:rPr>
              <a:t>highly_malignant</a:t>
            </a:r>
            <a:r>
              <a:rPr lang="en-IN" sz="2400" dirty="0">
                <a:solidFill>
                  <a:schemeClr val="tx1"/>
                </a:solidFill>
                <a:latin typeface="Century Gothic" panose="020B0502020202020204" pitchFamily="34" charset="0"/>
              </a:rPr>
              <a:t>’, ‘rude’, ‘threat’, ‘abuse’, ‘loathe’   of the test data</a:t>
            </a:r>
          </a:p>
        </p:txBody>
      </p:sp>
    </p:spTree>
    <p:extLst>
      <p:ext uri="{BB962C8B-B14F-4D97-AF65-F5344CB8AC3E}">
        <p14:creationId xmlns:p14="http://schemas.microsoft.com/office/powerpoint/2010/main" val="4002901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B0F16-23FA-4B04-B226-237E4C0BF82D}"/>
              </a:ext>
            </a:extLst>
          </p:cNvPr>
          <p:cNvSpPr>
            <a:spLocks noGrp="1"/>
          </p:cNvSpPr>
          <p:nvPr>
            <p:ph type="title"/>
          </p:nvPr>
        </p:nvSpPr>
        <p:spPr>
          <a:xfrm>
            <a:off x="489805" y="0"/>
            <a:ext cx="8911687" cy="1280890"/>
          </a:xfrm>
        </p:spPr>
        <p:txBody>
          <a:bodyPr/>
          <a:lstStyle/>
          <a:p>
            <a:r>
              <a:rPr lang="en-IN" dirty="0"/>
              <a:t>Understandings:</a:t>
            </a:r>
          </a:p>
        </p:txBody>
      </p:sp>
      <p:sp>
        <p:nvSpPr>
          <p:cNvPr id="3" name="Content Placeholder 2">
            <a:extLst>
              <a:ext uri="{FF2B5EF4-FFF2-40B4-BE49-F238E27FC236}">
                <a16:creationId xmlns:a16="http://schemas.microsoft.com/office/drawing/2014/main" id="{B171F957-7AE8-4762-BDC4-D469943A7805}"/>
              </a:ext>
            </a:extLst>
          </p:cNvPr>
          <p:cNvSpPr>
            <a:spLocks noGrp="1"/>
          </p:cNvSpPr>
          <p:nvPr>
            <p:ph idx="1"/>
          </p:nvPr>
        </p:nvSpPr>
        <p:spPr>
          <a:xfrm>
            <a:off x="1309052" y="1752600"/>
            <a:ext cx="9366568" cy="4853940"/>
          </a:xfrm>
        </p:spPr>
        <p:txBody>
          <a:bodyPr>
            <a:noAutofit/>
          </a:bodyPr>
          <a:lstStyle/>
          <a:p>
            <a:r>
              <a:rPr lang="en-IN" sz="2000" dirty="0"/>
              <a:t>id: it includes unique ids associated with each comment text given</a:t>
            </a:r>
          </a:p>
          <a:p>
            <a:r>
              <a:rPr lang="en-IN" sz="2000" dirty="0" err="1"/>
              <a:t>comment_text</a:t>
            </a:r>
            <a:r>
              <a:rPr lang="en-IN" sz="2000" dirty="0"/>
              <a:t>: This column contains the comments extracted from various social media platforms</a:t>
            </a:r>
          </a:p>
          <a:p>
            <a:r>
              <a:rPr lang="en-IN" sz="2000" dirty="0"/>
              <a:t>malignant: It is the Label column, which includes values 0 and 1, denoting if the comment is malignant or not</a:t>
            </a:r>
          </a:p>
          <a:p>
            <a:r>
              <a:rPr lang="en-IN" sz="2000" dirty="0" err="1"/>
              <a:t>Highly_malignant</a:t>
            </a:r>
            <a:r>
              <a:rPr lang="en-IN" sz="2000" dirty="0"/>
              <a:t>: It denotes comments that are highly malignant and hurtful.</a:t>
            </a:r>
          </a:p>
          <a:p>
            <a:r>
              <a:rPr lang="en-IN" sz="2000" dirty="0"/>
              <a:t>Rude: It denotes comments that are very rude and offensive.</a:t>
            </a:r>
          </a:p>
          <a:p>
            <a:r>
              <a:rPr lang="en-IN" sz="2000" dirty="0"/>
              <a:t>Threat: It contains indication of the comments that are giving any threat to someone</a:t>
            </a:r>
          </a:p>
          <a:p>
            <a:r>
              <a:rPr lang="en-IN" sz="2000" dirty="0"/>
              <a:t>Abuse: It is for comments that are abusive in nature.</a:t>
            </a:r>
          </a:p>
          <a:p>
            <a:r>
              <a:rPr lang="en-IN" sz="2000" dirty="0"/>
              <a:t>Loathe: It describes the comments which are hateful and lathing in nature</a:t>
            </a:r>
          </a:p>
        </p:txBody>
      </p:sp>
      <p:sp>
        <p:nvSpPr>
          <p:cNvPr id="4" name="TextBox 3">
            <a:extLst>
              <a:ext uri="{FF2B5EF4-FFF2-40B4-BE49-F238E27FC236}">
                <a16:creationId xmlns:a16="http://schemas.microsoft.com/office/drawing/2014/main" id="{8FEFBBCA-FAF7-4459-9CA4-96946951C104}"/>
              </a:ext>
            </a:extLst>
          </p:cNvPr>
          <p:cNvSpPr txBox="1"/>
          <p:nvPr/>
        </p:nvSpPr>
        <p:spPr>
          <a:xfrm>
            <a:off x="1738859" y="1280890"/>
            <a:ext cx="4616971" cy="369332"/>
          </a:xfrm>
          <a:prstGeom prst="rect">
            <a:avLst/>
          </a:prstGeom>
          <a:noFill/>
        </p:spPr>
        <p:txBody>
          <a:bodyPr wrap="square" rtlCol="0">
            <a:spAutoFit/>
          </a:bodyPr>
          <a:lstStyle/>
          <a:p>
            <a:r>
              <a:rPr lang="en-IN" dirty="0"/>
              <a:t>8 columns and what they denotes:</a:t>
            </a:r>
          </a:p>
        </p:txBody>
      </p:sp>
    </p:spTree>
    <p:extLst>
      <p:ext uri="{BB962C8B-B14F-4D97-AF65-F5344CB8AC3E}">
        <p14:creationId xmlns:p14="http://schemas.microsoft.com/office/powerpoint/2010/main" val="721736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0FD64-85DC-408D-A528-E3E532A06486}"/>
              </a:ext>
            </a:extLst>
          </p:cNvPr>
          <p:cNvSpPr>
            <a:spLocks noGrp="1"/>
          </p:cNvSpPr>
          <p:nvPr>
            <p:ph type="title"/>
          </p:nvPr>
        </p:nvSpPr>
        <p:spPr/>
        <p:txBody>
          <a:bodyPr/>
          <a:lstStyle/>
          <a:p>
            <a:r>
              <a:rPr lang="en-IN" dirty="0"/>
              <a:t>EDA (Exploratory Data Analysis):</a:t>
            </a:r>
          </a:p>
        </p:txBody>
      </p:sp>
      <p:sp>
        <p:nvSpPr>
          <p:cNvPr id="3" name="Content Placeholder 2">
            <a:extLst>
              <a:ext uri="{FF2B5EF4-FFF2-40B4-BE49-F238E27FC236}">
                <a16:creationId xmlns:a16="http://schemas.microsoft.com/office/drawing/2014/main" id="{6D06D84C-2E5D-46C2-8268-A57A19277233}"/>
              </a:ext>
            </a:extLst>
          </p:cNvPr>
          <p:cNvSpPr>
            <a:spLocks noGrp="1"/>
          </p:cNvSpPr>
          <p:nvPr>
            <p:ph idx="1"/>
          </p:nvPr>
        </p:nvSpPr>
        <p:spPr>
          <a:xfrm>
            <a:off x="838200" y="1825624"/>
            <a:ext cx="10515600" cy="4826635"/>
          </a:xfrm>
        </p:spPr>
        <p:txBody>
          <a:bodyPr>
            <a:normAutofit/>
          </a:bodyPr>
          <a:lstStyle/>
          <a:p>
            <a:r>
              <a:rPr lang="en-IN" sz="2400" dirty="0">
                <a:solidFill>
                  <a:srgbClr val="000000"/>
                </a:solidFill>
                <a:latin typeface="Century Gothic" panose="020B0502020202020204" pitchFamily="34" charset="0"/>
              </a:rPr>
              <a:t>Check whether any nan values present or not. And there is no null values in this dataset.</a:t>
            </a:r>
          </a:p>
          <a:p>
            <a:r>
              <a:rPr lang="en-IN" sz="2400" dirty="0">
                <a:solidFill>
                  <a:srgbClr val="000000"/>
                </a:solidFill>
                <a:latin typeface="Century Gothic" panose="020B0502020202020204" pitchFamily="34" charset="0"/>
              </a:rPr>
              <a:t>Then clean the comments by cleaning the </a:t>
            </a:r>
            <a:r>
              <a:rPr lang="en-IN" sz="2400" dirty="0" err="1">
                <a:solidFill>
                  <a:srgbClr val="000000"/>
                </a:solidFill>
                <a:latin typeface="Century Gothic" panose="020B0502020202020204" pitchFamily="34" charset="0"/>
              </a:rPr>
              <a:t>the</a:t>
            </a:r>
            <a:r>
              <a:rPr lang="en-IN" sz="2400" dirty="0">
                <a:solidFill>
                  <a:srgbClr val="000000"/>
                </a:solidFill>
                <a:latin typeface="Century Gothic" panose="020B0502020202020204" pitchFamily="34" charset="0"/>
              </a:rPr>
              <a:t> </a:t>
            </a:r>
            <a:r>
              <a:rPr lang="en-IN" sz="2400" dirty="0" err="1">
                <a:solidFill>
                  <a:srgbClr val="000000"/>
                </a:solidFill>
                <a:latin typeface="Century Gothic" panose="020B0502020202020204" pitchFamily="34" charset="0"/>
              </a:rPr>
              <a:t>urls</a:t>
            </a:r>
            <a:r>
              <a:rPr lang="en-IN" sz="2400" dirty="0">
                <a:solidFill>
                  <a:srgbClr val="000000"/>
                </a:solidFill>
                <a:latin typeface="Century Gothic" panose="020B0502020202020204" pitchFamily="34" charset="0"/>
              </a:rPr>
              <a:t>, removing the punctuations and remove the numbers and new line command.</a:t>
            </a:r>
            <a:endParaRPr lang="en-IN" sz="2400" b="0" i="0" u="none" strike="noStrike" baseline="0" dirty="0">
              <a:solidFill>
                <a:srgbClr val="000000"/>
              </a:solidFill>
              <a:latin typeface="Century Gothic" panose="020B0502020202020204" pitchFamily="34" charset="0"/>
            </a:endParaRPr>
          </a:p>
          <a:p>
            <a:r>
              <a:rPr lang="en-IN" sz="2400" b="0" i="0" u="none" strike="noStrike" baseline="0" dirty="0">
                <a:solidFill>
                  <a:srgbClr val="000000"/>
                </a:solidFill>
                <a:latin typeface="Century Gothic" panose="020B0502020202020204" pitchFamily="34" charset="0"/>
              </a:rPr>
              <a:t>After that, done the  </a:t>
            </a:r>
            <a:r>
              <a:rPr lang="en-IN" sz="2400" b="0" i="0" u="none" strike="noStrike" baseline="0" dirty="0" err="1">
                <a:solidFill>
                  <a:srgbClr val="000000"/>
                </a:solidFill>
                <a:latin typeface="Century Gothic" panose="020B0502020202020204" pitchFamily="34" charset="0"/>
              </a:rPr>
              <a:t>preprocessing</a:t>
            </a:r>
            <a:r>
              <a:rPr lang="en-IN" sz="2400" b="0" i="0" u="none" strike="noStrike" baseline="0" dirty="0">
                <a:solidFill>
                  <a:srgbClr val="000000"/>
                </a:solidFill>
                <a:latin typeface="Century Gothic" panose="020B0502020202020204" pitchFamily="34" charset="0"/>
              </a:rPr>
              <a:t> using word tokenization, lemmatization, removing the </a:t>
            </a:r>
            <a:r>
              <a:rPr lang="en-IN" sz="2400" b="0" i="0" u="none" strike="noStrike" baseline="0" dirty="0" err="1">
                <a:solidFill>
                  <a:srgbClr val="000000"/>
                </a:solidFill>
                <a:latin typeface="Century Gothic" panose="020B0502020202020204" pitchFamily="34" charset="0"/>
              </a:rPr>
              <a:t>stopwords</a:t>
            </a:r>
            <a:r>
              <a:rPr lang="en-IN" sz="2400" b="0" i="0" u="none" strike="noStrike" baseline="0" dirty="0">
                <a:solidFill>
                  <a:srgbClr val="000000"/>
                </a:solidFill>
                <a:latin typeface="Century Gothic" panose="020B0502020202020204" pitchFamily="34" charset="0"/>
              </a:rPr>
              <a:t> from the comment. </a:t>
            </a:r>
          </a:p>
          <a:p>
            <a:r>
              <a:rPr lang="en-IN" sz="2400" b="0" i="0" u="none" strike="noStrike" baseline="0" dirty="0">
                <a:solidFill>
                  <a:srgbClr val="000000"/>
                </a:solidFill>
                <a:latin typeface="Century Gothic" panose="020B0502020202020204" pitchFamily="34" charset="0"/>
              </a:rPr>
              <a:t>After doin</a:t>
            </a:r>
            <a:r>
              <a:rPr lang="en-IN" sz="2400" dirty="0">
                <a:solidFill>
                  <a:srgbClr val="000000"/>
                </a:solidFill>
                <a:latin typeface="Century Gothic" panose="020B0502020202020204" pitchFamily="34" charset="0"/>
              </a:rPr>
              <a:t>g the NLP part the </a:t>
            </a:r>
            <a:r>
              <a:rPr lang="en-IN" sz="2400" dirty="0" err="1">
                <a:solidFill>
                  <a:srgbClr val="000000"/>
                </a:solidFill>
                <a:latin typeface="Century Gothic" panose="020B0502020202020204" pitchFamily="34" charset="0"/>
              </a:rPr>
              <a:t>comment_text</a:t>
            </a:r>
            <a:r>
              <a:rPr lang="en-IN" sz="2400" dirty="0">
                <a:solidFill>
                  <a:srgbClr val="000000"/>
                </a:solidFill>
                <a:latin typeface="Century Gothic" panose="020B0502020202020204" pitchFamily="34" charset="0"/>
              </a:rPr>
              <a:t> is then inside the list. So it is again converted to object datatype using the function </a:t>
            </a:r>
            <a:r>
              <a:rPr lang="en-IN" sz="2400" dirty="0" err="1">
                <a:solidFill>
                  <a:srgbClr val="000000"/>
                </a:solidFill>
                <a:latin typeface="Century Gothic" panose="020B0502020202020204" pitchFamily="34" charset="0"/>
              </a:rPr>
              <a:t>str_converter</a:t>
            </a:r>
            <a:r>
              <a:rPr lang="en-IN" sz="2400" dirty="0">
                <a:solidFill>
                  <a:srgbClr val="000000"/>
                </a:solidFill>
                <a:latin typeface="Century Gothic" panose="020B0502020202020204" pitchFamily="34" charset="0"/>
              </a:rPr>
              <a:t>.</a:t>
            </a:r>
          </a:p>
          <a:p>
            <a:r>
              <a:rPr lang="en-IN" sz="2400" dirty="0">
                <a:solidFill>
                  <a:srgbClr val="000000"/>
                </a:solidFill>
                <a:latin typeface="Century Gothic" panose="020B0502020202020204" pitchFamily="34" charset="0"/>
              </a:rPr>
              <a:t>Then plot the </a:t>
            </a:r>
            <a:r>
              <a:rPr lang="en-IN" sz="2400" dirty="0" err="1">
                <a:solidFill>
                  <a:srgbClr val="000000"/>
                </a:solidFill>
                <a:latin typeface="Century Gothic" panose="020B0502020202020204" pitchFamily="34" charset="0"/>
              </a:rPr>
              <a:t>wordcloud</a:t>
            </a:r>
            <a:r>
              <a:rPr lang="en-IN" sz="2400" dirty="0">
                <a:solidFill>
                  <a:srgbClr val="000000"/>
                </a:solidFill>
                <a:latin typeface="Century Gothic" panose="020B0502020202020204" pitchFamily="34" charset="0"/>
              </a:rPr>
              <a:t> of word comes under malignant category and words comes under loathe category</a:t>
            </a:r>
            <a:endParaRPr lang="en-IN" sz="2400" dirty="0">
              <a:latin typeface="Century Gothic" panose="020B0502020202020204" pitchFamily="34" charset="0"/>
            </a:endParaRPr>
          </a:p>
          <a:p>
            <a:pPr marL="0" indent="0">
              <a:buNone/>
            </a:pPr>
            <a:endParaRPr lang="en-IN" sz="2400" dirty="0"/>
          </a:p>
        </p:txBody>
      </p:sp>
    </p:spTree>
    <p:extLst>
      <p:ext uri="{BB962C8B-B14F-4D97-AF65-F5344CB8AC3E}">
        <p14:creationId xmlns:p14="http://schemas.microsoft.com/office/powerpoint/2010/main" val="4101510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8595-91D1-4009-92BE-015E36CA3A12}"/>
              </a:ext>
            </a:extLst>
          </p:cNvPr>
          <p:cNvSpPr>
            <a:spLocks noGrp="1"/>
          </p:cNvSpPr>
          <p:nvPr>
            <p:ph type="title"/>
          </p:nvPr>
        </p:nvSpPr>
        <p:spPr>
          <a:xfrm>
            <a:off x="2168855" y="637362"/>
            <a:ext cx="8911687" cy="1280890"/>
          </a:xfrm>
        </p:spPr>
        <p:txBody>
          <a:bodyPr/>
          <a:lstStyle/>
          <a:p>
            <a:r>
              <a:rPr lang="en-IN" dirty="0"/>
              <a:t>Cleaning the comment:</a:t>
            </a:r>
          </a:p>
        </p:txBody>
      </p:sp>
      <p:pic>
        <p:nvPicPr>
          <p:cNvPr id="5" name="Picture 4">
            <a:extLst>
              <a:ext uri="{FF2B5EF4-FFF2-40B4-BE49-F238E27FC236}">
                <a16:creationId xmlns:a16="http://schemas.microsoft.com/office/drawing/2014/main" id="{55DE4015-5321-48D6-9AC1-84A12F6341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3020" y="2188374"/>
            <a:ext cx="8125959" cy="4363059"/>
          </a:xfrm>
          <a:prstGeom prst="rect">
            <a:avLst/>
          </a:prstGeom>
        </p:spPr>
      </p:pic>
    </p:spTree>
    <p:extLst>
      <p:ext uri="{BB962C8B-B14F-4D97-AF65-F5344CB8AC3E}">
        <p14:creationId xmlns:p14="http://schemas.microsoft.com/office/powerpoint/2010/main" val="4174789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21118-589A-443C-85CC-10D03D5F461C}"/>
              </a:ext>
            </a:extLst>
          </p:cNvPr>
          <p:cNvSpPr>
            <a:spLocks noGrp="1"/>
          </p:cNvSpPr>
          <p:nvPr>
            <p:ph type="title"/>
          </p:nvPr>
        </p:nvSpPr>
        <p:spPr>
          <a:xfrm>
            <a:off x="2076090" y="637362"/>
            <a:ext cx="9068988" cy="1509489"/>
          </a:xfrm>
        </p:spPr>
        <p:txBody>
          <a:bodyPr>
            <a:normAutofit fontScale="90000"/>
          </a:bodyPr>
          <a:lstStyle/>
          <a:p>
            <a:r>
              <a:rPr lang="en-IN" dirty="0"/>
              <a:t>Pre-processing comments using </a:t>
            </a:r>
            <a:r>
              <a:rPr lang="en-IN" dirty="0" err="1"/>
              <a:t>word_tokenization</a:t>
            </a:r>
            <a:r>
              <a:rPr lang="en-IN" dirty="0"/>
              <a:t>, lemmatization, </a:t>
            </a:r>
            <a:r>
              <a:rPr lang="en-IN" dirty="0" err="1"/>
              <a:t>stopwords</a:t>
            </a:r>
            <a:r>
              <a:rPr lang="en-IN" dirty="0"/>
              <a:t> removal</a:t>
            </a:r>
          </a:p>
        </p:txBody>
      </p:sp>
      <p:pic>
        <p:nvPicPr>
          <p:cNvPr id="5" name="Picture 4">
            <a:extLst>
              <a:ext uri="{FF2B5EF4-FFF2-40B4-BE49-F238E27FC236}">
                <a16:creationId xmlns:a16="http://schemas.microsoft.com/office/drawing/2014/main" id="{33A1097E-C049-4CFA-BE4C-5B5E356AF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6089" y="2494720"/>
            <a:ext cx="8194345" cy="3601280"/>
          </a:xfrm>
          <a:prstGeom prst="rect">
            <a:avLst/>
          </a:prstGeom>
        </p:spPr>
      </p:pic>
    </p:spTree>
    <p:extLst>
      <p:ext uri="{BB962C8B-B14F-4D97-AF65-F5344CB8AC3E}">
        <p14:creationId xmlns:p14="http://schemas.microsoft.com/office/powerpoint/2010/main" val="503428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C47DD-7C81-4118-BF57-5B6DDF120372}"/>
              </a:ext>
            </a:extLst>
          </p:cNvPr>
          <p:cNvSpPr>
            <a:spLocks noGrp="1"/>
          </p:cNvSpPr>
          <p:nvPr>
            <p:ph type="title"/>
          </p:nvPr>
        </p:nvSpPr>
        <p:spPr>
          <a:xfrm>
            <a:off x="1951327" y="716875"/>
            <a:ext cx="8911687" cy="1280890"/>
          </a:xfrm>
        </p:spPr>
        <p:txBody>
          <a:bodyPr/>
          <a:lstStyle/>
          <a:p>
            <a:r>
              <a:rPr lang="en-IN" dirty="0"/>
              <a:t>Coverts the list datatype  to object datatype</a:t>
            </a:r>
          </a:p>
        </p:txBody>
      </p:sp>
      <p:pic>
        <p:nvPicPr>
          <p:cNvPr id="5" name="Picture 4">
            <a:extLst>
              <a:ext uri="{FF2B5EF4-FFF2-40B4-BE49-F238E27FC236}">
                <a16:creationId xmlns:a16="http://schemas.microsoft.com/office/drawing/2014/main" id="{792A2A97-5F41-4252-BB22-1A5A1D23AE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1327" y="2399181"/>
            <a:ext cx="7855282" cy="4153480"/>
          </a:xfrm>
          <a:prstGeom prst="rect">
            <a:avLst/>
          </a:prstGeom>
        </p:spPr>
      </p:pic>
    </p:spTree>
    <p:extLst>
      <p:ext uri="{BB962C8B-B14F-4D97-AF65-F5344CB8AC3E}">
        <p14:creationId xmlns:p14="http://schemas.microsoft.com/office/powerpoint/2010/main" val="1307935512"/>
      </p:ext>
    </p:extLst>
  </p:cSld>
  <p:clrMapOvr>
    <a:masterClrMapping/>
  </p:clrMapOvr>
</p:sld>
</file>

<file path=ppt/theme/theme1.xml><?xml version="1.0" encoding="utf-8"?>
<a:theme xmlns:a="http://schemas.openxmlformats.org/drawingml/2006/main" name="Wisp">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1801</TotalTime>
  <Words>880</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Wisp</vt:lpstr>
      <vt:lpstr>MALIGNANT COMMENT CLASSIFICATION PROJECT</vt:lpstr>
      <vt:lpstr>Contents :</vt:lpstr>
      <vt:lpstr>Problem Statement:</vt:lpstr>
      <vt:lpstr>Understandings:</vt:lpstr>
      <vt:lpstr>Understandings:</vt:lpstr>
      <vt:lpstr>EDA (Exploratory Data Analysis):</vt:lpstr>
      <vt:lpstr>Cleaning the comment:</vt:lpstr>
      <vt:lpstr>Pre-processing comments using word_tokenization, lemmatization, stopwords removal</vt:lpstr>
      <vt:lpstr>Coverts the list datatype  to object datatype</vt:lpstr>
      <vt:lpstr>Visualization:</vt:lpstr>
      <vt:lpstr>Visualization</vt:lpstr>
      <vt:lpstr>Steps Followed In The Project:</vt:lpstr>
      <vt:lpstr>Finalized 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Albin Stabhy</dc:creator>
  <cp:lastModifiedBy>Albin Stabhy</cp:lastModifiedBy>
  <cp:revision>67</cp:revision>
  <dcterms:created xsi:type="dcterms:W3CDTF">2021-03-19T00:01:51Z</dcterms:created>
  <dcterms:modified xsi:type="dcterms:W3CDTF">2021-07-16T18:11:52Z</dcterms:modified>
</cp:coreProperties>
</file>