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67" r:id="rId4"/>
    <p:sldId id="277" r:id="rId5"/>
    <p:sldId id="258" r:id="rId6"/>
    <p:sldId id="279" r:id="rId7"/>
    <p:sldId id="260" r:id="rId8"/>
    <p:sldId id="278" r:id="rId9"/>
    <p:sldId id="280" r:id="rId10"/>
    <p:sldId id="263" r:id="rId11"/>
    <p:sldId id="281" r:id="rId12"/>
    <p:sldId id="282" r:id="rId13"/>
    <p:sldId id="268" r:id="rId14"/>
    <p:sldId id="283" r:id="rId15"/>
    <p:sldId id="285" r:id="rId16"/>
    <p:sldId id="275" r:id="rId17"/>
    <p:sldId id="276" r:id="rId18"/>
    <p:sldId id="284" r:id="rId19"/>
  </p:sldIdLst>
  <p:sldSz cx="9145588" cy="6840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>
          <p15:clr>
            <a:srgbClr val="A4A3A4"/>
          </p15:clr>
        </p15:guide>
        <p15:guide id="2" pos="288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0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381" autoAdjust="0"/>
    <p:restoredTop sz="86385" autoAdjust="0"/>
  </p:normalViewPr>
  <p:slideViewPr>
    <p:cSldViewPr snapToGrid="0">
      <p:cViewPr varScale="1">
        <p:scale>
          <a:sx n="116" d="100"/>
          <a:sy n="116" d="100"/>
        </p:scale>
        <p:origin x="616" y="184"/>
      </p:cViewPr>
      <p:guideLst>
        <p:guide orient="horz" pos="2155"/>
        <p:guide pos="28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>
            <a:extLst>
              <a:ext uri="{FF2B5EF4-FFF2-40B4-BE49-F238E27FC236}">
                <a16:creationId xmlns:a16="http://schemas.microsoft.com/office/drawing/2014/main" id="{EC0BE305-0BA1-4883-A042-73B41FAE658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6CF63D-91A8-4CC0-91D5-C87D8F1DFC29}" type="datetimeFigureOut">
              <a:rPr lang="ru-RU" smtClean="0"/>
              <a:pPr/>
              <a:t>16.06.2022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844A594-E8CB-4B0A-BC1D-ED4BD84F906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846D6AB-06B2-4C1C-B08D-E9FAFD5C1F7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FABD56-B648-46B5-83BC-B7951B734C0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62930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15T13:29:00.856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15T13:29:29.720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A46160-79D7-494A-95F5-9EAD0A48793D}" type="datetimeFigureOut">
              <a:rPr lang="ru-RU" smtClean="0"/>
              <a:pPr/>
              <a:t>16.06.2022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65250" y="1143000"/>
            <a:ext cx="41275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E31EDB-FA27-422B-95D0-0B4F0FEEB43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3603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6727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83637" algn="l" defTabSz="76727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767273" algn="l" defTabSz="76727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150910" algn="l" defTabSz="76727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534546" algn="l" defTabSz="76727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918183" algn="l" defTabSz="76727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01819" algn="l" defTabSz="76727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685456" algn="l" defTabSz="76727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069092" algn="l" defTabSz="76727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595" y="1783900"/>
            <a:ext cx="6272011" cy="2092883"/>
          </a:xfrm>
        </p:spPr>
        <p:txBody>
          <a:bodyPr anchor="b">
            <a:noAutofit/>
          </a:bodyPr>
          <a:lstStyle>
            <a:lvl1pPr algn="ctr">
              <a:defRPr sz="5985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10279" y="3946207"/>
            <a:ext cx="5124645" cy="1083471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795"/>
            </a:lvl1pPr>
            <a:lvl2pPr marL="342043" indent="0" algn="ctr">
              <a:buNone/>
              <a:defRPr sz="1496"/>
            </a:lvl2pPr>
            <a:lvl3pPr marL="684086" indent="0" algn="ctr">
              <a:buNone/>
              <a:defRPr sz="1347"/>
            </a:lvl3pPr>
            <a:lvl4pPr marL="1026128" indent="0" algn="ctr">
              <a:buNone/>
              <a:defRPr sz="1197"/>
            </a:lvl4pPr>
            <a:lvl5pPr marL="1368171" indent="0" algn="ctr">
              <a:buNone/>
              <a:defRPr sz="1197"/>
            </a:lvl5pPr>
            <a:lvl6pPr marL="1710214" indent="0" algn="ctr">
              <a:buNone/>
              <a:defRPr sz="1197"/>
            </a:lvl6pPr>
            <a:lvl7pPr marL="2052257" indent="0" algn="ctr">
              <a:buNone/>
              <a:defRPr sz="1197"/>
            </a:lvl7pPr>
            <a:lvl8pPr marL="2394299" indent="0" algn="ctr">
              <a:buNone/>
              <a:defRPr sz="1197"/>
            </a:lvl8pPr>
            <a:lvl9pPr marL="2736342" indent="0" algn="ctr">
              <a:buNone/>
              <a:defRPr sz="1197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742" y="6436954"/>
            <a:ext cx="1206167" cy="40358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E593356-57D6-4C54-91C6-311A230C5506}" type="datetime1">
              <a:rPr lang="ru-RU" smtClean="0"/>
              <a:pPr/>
              <a:t>16.06.2022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378" y="6436954"/>
            <a:ext cx="5268448" cy="40358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4293" y="6436954"/>
            <a:ext cx="1197427" cy="40358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09D7BF6-3F62-4889-97F0-07DE7A19119D}" type="slidenum">
              <a:rPr lang="ru-RU" smtClean="0"/>
              <a:pPr/>
              <a:t>‹#›</a:t>
            </a:fld>
            <a:endParaRPr lang="ru-RU"/>
          </a:p>
        </p:txBody>
      </p:sp>
      <p:grpSp>
        <p:nvGrpSpPr>
          <p:cNvPr id="8" name="Group 7"/>
          <p:cNvGrpSpPr/>
          <p:nvPr/>
        </p:nvGrpSpPr>
        <p:grpSpPr>
          <a:xfrm>
            <a:off x="564742" y="742574"/>
            <a:ext cx="8006979" cy="5336050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873269807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878" y="2289682"/>
            <a:ext cx="7202151" cy="35627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93356-57D6-4C54-91C6-311A230C5506}" type="datetime1">
              <a:rPr lang="ru-RU" smtClean="0"/>
              <a:pPr/>
              <a:t>16.06.2022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708602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1992" y="622567"/>
            <a:ext cx="1491209" cy="522989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879" y="622567"/>
            <a:ext cx="5725519" cy="522989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93356-57D6-4C54-91C6-311A230C5506}" type="datetime1">
              <a:rPr lang="ru-RU" smtClean="0"/>
              <a:pPr/>
              <a:t>16.06.2022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4162420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3F85B5-DB4A-433F-B451-1F96E9D23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B66C6E8-3F24-4FB4-8043-4268D9D2C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DE716-9155-4F53-9A9F-155A557D8E17}" type="datetime1">
              <a:rPr lang="ru-RU" smtClean="0"/>
              <a:pPr/>
              <a:t>16.06.2022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FCA973D-19D5-4CEF-84C9-DAF847A4F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65B6E7A-1053-4975-A74B-F65EB9211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Рисунок 6">
            <a:extLst>
              <a:ext uri="{FF2B5EF4-FFF2-40B4-BE49-F238E27FC236}">
                <a16:creationId xmlns:a16="http://schemas.microsoft.com/office/drawing/2014/main" id="{1897FB78-A72D-44C9-8409-41F6B78B4D0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870797" y="1757638"/>
            <a:ext cx="685919" cy="912072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133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93356-57D6-4C54-91C6-311A230C5506}" type="datetime1">
              <a:rPr lang="ru-RU" smtClean="0"/>
              <a:pPr/>
              <a:t>16.06.2022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1527089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869" y="1298048"/>
            <a:ext cx="7210980" cy="2845473"/>
          </a:xfrm>
        </p:spPr>
        <p:txBody>
          <a:bodyPr anchor="b">
            <a:normAutofit/>
          </a:bodyPr>
          <a:lstStyle>
            <a:lvl1pPr algn="r">
              <a:defRPr sz="5985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869" y="4205592"/>
            <a:ext cx="7210980" cy="1140413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795">
                <a:solidFill>
                  <a:schemeClr val="tx2"/>
                </a:solidFill>
              </a:defRPr>
            </a:lvl1pPr>
            <a:lvl2pPr marL="342043" indent="0">
              <a:buNone/>
              <a:defRPr sz="1496">
                <a:solidFill>
                  <a:schemeClr val="tx1">
                    <a:tint val="75000"/>
                  </a:schemeClr>
                </a:solidFill>
              </a:defRPr>
            </a:lvl2pPr>
            <a:lvl3pPr marL="684086" indent="0">
              <a:buNone/>
              <a:defRPr sz="1347">
                <a:solidFill>
                  <a:schemeClr val="tx1">
                    <a:tint val="75000"/>
                  </a:schemeClr>
                </a:solidFill>
              </a:defRPr>
            </a:lvl3pPr>
            <a:lvl4pPr marL="1026128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4pPr>
            <a:lvl5pPr marL="1368171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5pPr>
            <a:lvl6pPr marL="1710214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6pPr>
            <a:lvl7pPr marL="2052257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7pPr>
            <a:lvl8pPr marL="2394299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8pPr>
            <a:lvl9pPr marL="2736342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278" y="6436954"/>
            <a:ext cx="1217018" cy="40358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E593356-57D6-4C54-91C6-311A230C5506}" type="datetime1">
              <a:rPr lang="ru-RU" smtClean="0"/>
              <a:pPr/>
              <a:t>16.06.2022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571" y="6436954"/>
            <a:ext cx="5268448" cy="40358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4293" y="6436954"/>
            <a:ext cx="1197427" cy="40358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09D7BF6-3F62-4889-97F0-07DE7A19119D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6115034" y="1681360"/>
            <a:ext cx="2456687" cy="4397263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5034" y="1681360"/>
            <a:ext cx="2456687" cy="4397263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1681198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879" y="2280180"/>
            <a:ext cx="3336419" cy="357228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902" y="2280180"/>
            <a:ext cx="3336419" cy="357228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93356-57D6-4C54-91C6-311A230C5506}" type="datetime1">
              <a:rPr lang="ru-RU" smtClean="0"/>
              <a:pPr/>
              <a:t>16.06.2022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2197852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878" y="684054"/>
            <a:ext cx="7202151" cy="1482117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879" y="2334271"/>
            <a:ext cx="3336419" cy="821814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394" b="0" baseline="0">
                <a:solidFill>
                  <a:schemeClr val="tx2"/>
                </a:solidFill>
              </a:defRPr>
            </a:lvl1pPr>
            <a:lvl2pPr marL="342043" indent="0">
              <a:buNone/>
              <a:defRPr sz="1496" b="1"/>
            </a:lvl2pPr>
            <a:lvl3pPr marL="684086" indent="0">
              <a:buNone/>
              <a:defRPr sz="1347" b="1"/>
            </a:lvl3pPr>
            <a:lvl4pPr marL="1026128" indent="0">
              <a:buNone/>
              <a:defRPr sz="1197" b="1"/>
            </a:lvl4pPr>
            <a:lvl5pPr marL="1368171" indent="0">
              <a:buNone/>
              <a:defRPr sz="1197" b="1"/>
            </a:lvl5pPr>
            <a:lvl6pPr marL="1710214" indent="0">
              <a:buNone/>
              <a:defRPr sz="1197" b="1"/>
            </a:lvl6pPr>
            <a:lvl7pPr marL="2052257" indent="0">
              <a:buNone/>
              <a:defRPr sz="1197" b="1"/>
            </a:lvl7pPr>
            <a:lvl8pPr marL="2394299" indent="0">
              <a:buNone/>
              <a:defRPr sz="1197" b="1"/>
            </a:lvl8pPr>
            <a:lvl9pPr marL="2736342" indent="0">
              <a:buNone/>
              <a:defRPr sz="1197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879" y="3296793"/>
            <a:ext cx="3336418" cy="2555669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4610" y="2343771"/>
            <a:ext cx="3336419" cy="821814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394" b="0" baseline="0">
                <a:solidFill>
                  <a:schemeClr val="tx2"/>
                </a:solidFill>
              </a:defRPr>
            </a:lvl1pPr>
            <a:lvl2pPr marL="342043" indent="0">
              <a:buNone/>
              <a:defRPr sz="1496" b="1"/>
            </a:lvl2pPr>
            <a:lvl3pPr marL="684086" indent="0">
              <a:buNone/>
              <a:defRPr sz="1347" b="1"/>
            </a:lvl3pPr>
            <a:lvl4pPr marL="1026128" indent="0">
              <a:buNone/>
              <a:defRPr sz="1197" b="1"/>
            </a:lvl4pPr>
            <a:lvl5pPr marL="1368171" indent="0">
              <a:buNone/>
              <a:defRPr sz="1197" b="1"/>
            </a:lvl5pPr>
            <a:lvl6pPr marL="1710214" indent="0">
              <a:buNone/>
              <a:defRPr sz="1197" b="1"/>
            </a:lvl6pPr>
            <a:lvl7pPr marL="2052257" indent="0">
              <a:buNone/>
              <a:defRPr sz="1197" b="1"/>
            </a:lvl7pPr>
            <a:lvl8pPr marL="2394299" indent="0">
              <a:buNone/>
              <a:defRPr sz="1197" b="1"/>
            </a:lvl8pPr>
            <a:lvl9pPr marL="2736342" indent="0">
              <a:buNone/>
              <a:defRPr sz="1197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4610" y="3296793"/>
            <a:ext cx="3336419" cy="2555669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93356-57D6-4C54-91C6-311A230C5506}" type="datetime1">
              <a:rPr lang="ru-RU" smtClean="0"/>
              <a:pPr/>
              <a:t>16.06.2022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9371911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93356-57D6-4C54-91C6-311A230C5506}" type="datetime1">
              <a:rPr lang="ru-RU" smtClean="0"/>
              <a:pPr/>
              <a:t>16.06.2022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594130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93356-57D6-4C54-91C6-311A230C5506}" type="datetime1">
              <a:rPr lang="ru-RU" smtClean="0"/>
              <a:pPr/>
              <a:t>16.06.2022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4649521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5"/>
            <a:ext cx="3978331" cy="6840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3019" y="684054"/>
            <a:ext cx="2892292" cy="2152390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389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830" y="684055"/>
            <a:ext cx="3909739" cy="5162073"/>
          </a:xfrm>
        </p:spPr>
        <p:txBody>
          <a:bodyPr/>
          <a:lstStyle>
            <a:lvl1pPr>
              <a:defRPr sz="1496"/>
            </a:lvl1pPr>
            <a:lvl2pPr>
              <a:defRPr sz="1496"/>
            </a:lvl2pPr>
            <a:lvl3pPr>
              <a:defRPr sz="1347"/>
            </a:lvl3pPr>
            <a:lvl4pPr>
              <a:defRPr sz="1347"/>
            </a:lvl4pPr>
            <a:lvl5pPr>
              <a:defRPr sz="1197"/>
            </a:lvl5pPr>
            <a:lvl6pPr>
              <a:defRPr sz="1197"/>
            </a:lvl6pPr>
            <a:lvl7pPr>
              <a:defRPr sz="1197"/>
            </a:lvl7pPr>
            <a:lvl8pPr>
              <a:defRPr sz="1197"/>
            </a:lvl8pPr>
            <a:lvl9pPr>
              <a:defRPr sz="1197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3019" y="2849071"/>
            <a:ext cx="2892292" cy="3003389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496"/>
              </a:spcAft>
              <a:buNone/>
              <a:defRPr sz="1596"/>
            </a:lvl1pPr>
            <a:lvl2pPr marL="342043" indent="0">
              <a:buNone/>
              <a:defRPr sz="1047"/>
            </a:lvl2pPr>
            <a:lvl3pPr marL="684086" indent="0">
              <a:buNone/>
              <a:defRPr sz="898"/>
            </a:lvl3pPr>
            <a:lvl4pPr marL="1026128" indent="0">
              <a:buNone/>
              <a:defRPr sz="748"/>
            </a:lvl4pPr>
            <a:lvl5pPr marL="1368171" indent="0">
              <a:buNone/>
              <a:defRPr sz="748"/>
            </a:lvl5pPr>
            <a:lvl6pPr marL="1710214" indent="0">
              <a:buNone/>
              <a:defRPr sz="748"/>
            </a:lvl6pPr>
            <a:lvl7pPr marL="2052257" indent="0">
              <a:buNone/>
              <a:defRPr sz="748"/>
            </a:lvl7pPr>
            <a:lvl8pPr marL="2394299" indent="0">
              <a:buNone/>
              <a:defRPr sz="748"/>
            </a:lvl8pPr>
            <a:lvl9pPr marL="2736342" indent="0">
              <a:buNone/>
              <a:defRPr sz="748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3020" y="6436954"/>
            <a:ext cx="903586" cy="40358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E593356-57D6-4C54-91C6-311A230C5506}" type="datetime1">
              <a:rPr lang="ru-RU" smtClean="0"/>
              <a:pPr/>
              <a:t>16.06.2022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746" y="6436954"/>
            <a:ext cx="1780565" cy="40358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3643" y="6436954"/>
            <a:ext cx="1197427" cy="40358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09D7BF6-3F62-4889-97F0-07DE7A19119D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3978331" y="375"/>
            <a:ext cx="171480" cy="6840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8331" y="375"/>
            <a:ext cx="171480" cy="6840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32830294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5"/>
            <a:ext cx="3978331" cy="6840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3019" y="684054"/>
            <a:ext cx="2892292" cy="2152390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389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811" y="1"/>
            <a:ext cx="4995777" cy="6840537"/>
          </a:xfrm>
        </p:spPr>
        <p:txBody>
          <a:bodyPr anchor="t">
            <a:normAutofit/>
          </a:bodyPr>
          <a:lstStyle>
            <a:lvl1pPr marL="0" indent="0">
              <a:buNone/>
              <a:defRPr sz="1496"/>
            </a:lvl1pPr>
            <a:lvl2pPr marL="342043" indent="0">
              <a:buNone/>
              <a:defRPr sz="1496"/>
            </a:lvl2pPr>
            <a:lvl3pPr marL="684086" indent="0">
              <a:buNone/>
              <a:defRPr sz="1496"/>
            </a:lvl3pPr>
            <a:lvl4pPr marL="1026128" indent="0">
              <a:buNone/>
              <a:defRPr sz="1496"/>
            </a:lvl4pPr>
            <a:lvl5pPr marL="1368171" indent="0">
              <a:buNone/>
              <a:defRPr sz="1496"/>
            </a:lvl5pPr>
            <a:lvl6pPr marL="1710214" indent="0">
              <a:buNone/>
              <a:defRPr sz="1496"/>
            </a:lvl6pPr>
            <a:lvl7pPr marL="2052257" indent="0">
              <a:buNone/>
              <a:defRPr sz="1496"/>
            </a:lvl7pPr>
            <a:lvl8pPr marL="2394299" indent="0">
              <a:buNone/>
              <a:defRPr sz="1496"/>
            </a:lvl8pPr>
            <a:lvl9pPr marL="2736342" indent="0">
              <a:buNone/>
              <a:defRPr sz="1496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3019" y="2848696"/>
            <a:ext cx="2892292" cy="3003764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496"/>
              </a:spcAft>
              <a:buNone/>
              <a:defRPr sz="1596"/>
            </a:lvl1pPr>
            <a:lvl2pPr marL="342043" indent="0">
              <a:buNone/>
              <a:defRPr sz="1047"/>
            </a:lvl2pPr>
            <a:lvl3pPr marL="684086" indent="0">
              <a:buNone/>
              <a:defRPr sz="898"/>
            </a:lvl3pPr>
            <a:lvl4pPr marL="1026128" indent="0">
              <a:buNone/>
              <a:defRPr sz="748"/>
            </a:lvl4pPr>
            <a:lvl5pPr marL="1368171" indent="0">
              <a:buNone/>
              <a:defRPr sz="748"/>
            </a:lvl5pPr>
            <a:lvl6pPr marL="1710214" indent="0">
              <a:buNone/>
              <a:defRPr sz="748"/>
            </a:lvl6pPr>
            <a:lvl7pPr marL="2052257" indent="0">
              <a:buNone/>
              <a:defRPr sz="748"/>
            </a:lvl7pPr>
            <a:lvl8pPr marL="2394299" indent="0">
              <a:buNone/>
              <a:defRPr sz="748"/>
            </a:lvl8pPr>
            <a:lvl9pPr marL="2736342" indent="0">
              <a:buNone/>
              <a:defRPr sz="748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3020" y="6436954"/>
            <a:ext cx="903586" cy="40358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E593356-57D6-4C54-91C6-311A230C5506}" type="datetime1">
              <a:rPr lang="ru-RU" smtClean="0"/>
              <a:pPr/>
              <a:t>16.06.2022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746" y="6436954"/>
            <a:ext cx="1780565" cy="40358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3643" y="6436954"/>
            <a:ext cx="1197427" cy="40358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09D7BF6-3F62-4889-97F0-07DE7A19119D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3978331" y="375"/>
            <a:ext cx="171480" cy="6840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8331" y="375"/>
            <a:ext cx="171480" cy="6840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26861030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0"/>
                <a:lumOff val="100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878" y="684054"/>
            <a:ext cx="7202151" cy="14821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878" y="2280179"/>
            <a:ext cx="7202151" cy="35722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3169" y="6436954"/>
            <a:ext cx="903586" cy="4035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8" baseline="0">
                <a:solidFill>
                  <a:schemeClr val="tx2"/>
                </a:solidFill>
              </a:defRPr>
            </a:lvl1pPr>
          </a:lstStyle>
          <a:p>
            <a:fld id="{1E593356-57D6-4C54-91C6-311A230C5506}" type="datetime1">
              <a:rPr lang="ru-RU" smtClean="0"/>
              <a:pPr/>
              <a:t>16.06.2022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550" y="6436954"/>
            <a:ext cx="4711441" cy="4035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8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5786" y="6436954"/>
            <a:ext cx="1197427" cy="4035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8" baseline="0">
                <a:solidFill>
                  <a:schemeClr val="tx2"/>
                </a:solidFill>
              </a:defRPr>
            </a:lvl1pPr>
          </a:lstStyle>
          <a:p>
            <a:fld id="{309D7BF6-3F62-4889-97F0-07DE7A19119D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358633" y="375"/>
            <a:ext cx="171480" cy="6840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633" y="375"/>
            <a:ext cx="171480" cy="6840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31874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54" r:id="rId12"/>
  </p:sldLayoutIdLst>
  <p:hf hdr="0" ftr="0" dt="0"/>
  <p:txStyles>
    <p:titleStyle>
      <a:lvl1pPr algn="l" defTabSz="684086" rtl="0" eaLnBrk="1" latinLnBrk="0" hangingPunct="1">
        <a:lnSpc>
          <a:spcPct val="89000"/>
        </a:lnSpc>
        <a:spcBef>
          <a:spcPct val="0"/>
        </a:spcBef>
        <a:buNone/>
        <a:defRPr sz="4389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3088" indent="-383088" algn="l" defTabSz="684086" rtl="0" eaLnBrk="1" latinLnBrk="0" hangingPunct="1">
        <a:lnSpc>
          <a:spcPct val="94000"/>
        </a:lnSpc>
        <a:spcBef>
          <a:spcPts val="998"/>
        </a:spcBef>
        <a:spcAft>
          <a:spcPts val="200"/>
        </a:spcAft>
        <a:buFont typeface="Franklin Gothic Book" panose="020B0503020102020204" pitchFamily="34" charset="0"/>
        <a:buChar char="■"/>
        <a:defRPr sz="1995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2114" indent="-383088" algn="l" defTabSz="684086" rtl="0" eaLnBrk="1" latinLnBrk="0" hangingPunct="1">
        <a:lnSpc>
          <a:spcPct val="94000"/>
        </a:lnSpc>
        <a:spcBef>
          <a:spcPts val="499"/>
        </a:spcBef>
        <a:spcAft>
          <a:spcPts val="200"/>
        </a:spcAft>
        <a:buFont typeface="Franklin Gothic Book" panose="020B0503020102020204" pitchFamily="34" charset="0"/>
        <a:buChar char="–"/>
        <a:defRPr sz="1995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68171" indent="-383088" algn="l" defTabSz="684086" rtl="0" eaLnBrk="1" latinLnBrk="0" hangingPunct="1">
        <a:lnSpc>
          <a:spcPct val="94000"/>
        </a:lnSpc>
        <a:spcBef>
          <a:spcPts val="499"/>
        </a:spcBef>
        <a:spcAft>
          <a:spcPts val="200"/>
        </a:spcAft>
        <a:buFont typeface="Franklin Gothic Book" panose="020B0503020102020204" pitchFamily="34" charset="0"/>
        <a:buChar char="■"/>
        <a:defRPr sz="1795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4228" indent="-383088" algn="l" defTabSz="684086" rtl="0" eaLnBrk="1" latinLnBrk="0" hangingPunct="1">
        <a:lnSpc>
          <a:spcPct val="94000"/>
        </a:lnSpc>
        <a:spcBef>
          <a:spcPts val="499"/>
        </a:spcBef>
        <a:spcAft>
          <a:spcPts val="200"/>
        </a:spcAft>
        <a:buFont typeface="Franklin Gothic Book" panose="020B0503020102020204" pitchFamily="34" charset="0"/>
        <a:buChar char="–"/>
        <a:defRPr sz="1795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0285" indent="-383088" algn="l" defTabSz="684086" rtl="0" eaLnBrk="1" latinLnBrk="0" hangingPunct="1">
        <a:lnSpc>
          <a:spcPct val="94000"/>
        </a:lnSpc>
        <a:spcBef>
          <a:spcPts val="499"/>
        </a:spcBef>
        <a:spcAft>
          <a:spcPts val="200"/>
        </a:spcAft>
        <a:buFont typeface="Franklin Gothic Book" panose="020B0503020102020204" pitchFamily="34" charset="0"/>
        <a:buChar char="■"/>
        <a:defRPr sz="1596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36342" indent="-383088" algn="l" defTabSz="684086" rtl="0" eaLnBrk="1" latinLnBrk="0" hangingPunct="1">
        <a:lnSpc>
          <a:spcPct val="94000"/>
        </a:lnSpc>
        <a:spcBef>
          <a:spcPts val="499"/>
        </a:spcBef>
        <a:spcAft>
          <a:spcPts val="200"/>
        </a:spcAft>
        <a:buFont typeface="Franklin Gothic Book" panose="020B0503020102020204" pitchFamily="34" charset="0"/>
        <a:buChar char="–"/>
        <a:defRPr sz="1596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192399" indent="-383088" algn="l" defTabSz="684086" rtl="0" eaLnBrk="1" latinLnBrk="0" hangingPunct="1">
        <a:lnSpc>
          <a:spcPct val="94000"/>
        </a:lnSpc>
        <a:spcBef>
          <a:spcPts val="499"/>
        </a:spcBef>
        <a:spcAft>
          <a:spcPts val="200"/>
        </a:spcAft>
        <a:buFont typeface="Franklin Gothic Book" panose="020B0503020102020204" pitchFamily="34" charset="0"/>
        <a:buChar char="■"/>
        <a:defRPr sz="1397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48456" indent="-383088" algn="l" defTabSz="684086" rtl="0" eaLnBrk="1" latinLnBrk="0" hangingPunct="1">
        <a:lnSpc>
          <a:spcPct val="94000"/>
        </a:lnSpc>
        <a:spcBef>
          <a:spcPts val="499"/>
        </a:spcBef>
        <a:spcAft>
          <a:spcPts val="200"/>
        </a:spcAft>
        <a:buFont typeface="Franklin Gothic Book" panose="020B0503020102020204" pitchFamily="34" charset="0"/>
        <a:buChar char="–"/>
        <a:defRPr sz="1397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04513" indent="-383088" algn="l" defTabSz="684086" rtl="0" eaLnBrk="1" latinLnBrk="0" hangingPunct="1">
        <a:lnSpc>
          <a:spcPct val="94000"/>
        </a:lnSpc>
        <a:spcBef>
          <a:spcPts val="499"/>
        </a:spcBef>
        <a:spcAft>
          <a:spcPts val="200"/>
        </a:spcAft>
        <a:buFont typeface="Franklin Gothic Book" panose="020B0503020102020204" pitchFamily="34" charset="0"/>
        <a:buChar char="■"/>
        <a:defRPr sz="1397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4086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1pPr>
      <a:lvl2pPr marL="342043" algn="l" defTabSz="684086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2pPr>
      <a:lvl3pPr marL="684086" algn="l" defTabSz="684086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3pPr>
      <a:lvl4pPr marL="1026128" algn="l" defTabSz="684086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4pPr>
      <a:lvl5pPr marL="1368171" algn="l" defTabSz="684086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5pPr>
      <a:lvl6pPr marL="1710214" algn="l" defTabSz="684086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6pPr>
      <a:lvl7pPr marL="2052257" algn="l" defTabSz="684086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7pPr>
      <a:lvl8pPr marL="2394299" algn="l" defTabSz="684086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8pPr>
      <a:lvl9pPr marL="2736342" algn="l" defTabSz="684086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1368">
          <p15:clr>
            <a:srgbClr val="F26B43"/>
          </p15:clr>
        </p15:guide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orient="horz" pos="1512">
          <p15:clr>
            <a:srgbClr val="F26B43"/>
          </p15:clr>
        </p15:guide>
        <p15:guide id="8" pos="5184">
          <p15:clr>
            <a:srgbClr val="F26B43"/>
          </p15:clr>
        </p15:guide>
        <p15:guide id="9" pos="702">
          <p15:clr>
            <a:srgbClr val="F26B43"/>
          </p15:clr>
        </p15:guide>
        <p15:guide id="10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3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.xml"/><Relationship Id="rId5" Type="http://schemas.openxmlformats.org/officeDocument/2006/relationships/image" Target="../media/image4.png"/><Relationship Id="rId4" Type="http://schemas.openxmlformats.org/officeDocument/2006/relationships/customXml" Target="../ink/ink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lbina-Agametova/VKR_Agametova_AS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2FEBA7E-19FE-8641-BC76-8789D30E76C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5" y="0"/>
            <a:ext cx="9120717" cy="6840538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A9584ED7-4563-4E68-BF75-78BB195FF4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77" y="691455"/>
            <a:ext cx="7079362" cy="47067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71218E-3040-4EE9-B5FF-5B1E40430C75}"/>
              </a:ext>
            </a:extLst>
          </p:cNvPr>
          <p:cNvSpPr txBox="1"/>
          <p:nvPr/>
        </p:nvSpPr>
        <p:spPr>
          <a:xfrm>
            <a:off x="1545096" y="2162799"/>
            <a:ext cx="6108762" cy="3874222"/>
          </a:xfrm>
          <a:prstGeom prst="rect">
            <a:avLst/>
          </a:prstGeom>
          <a:noFill/>
        </p:spPr>
        <p:txBody>
          <a:bodyPr wrap="none" lIns="76727" tIns="38364" rIns="76727" bIns="38364" rtlCol="0">
            <a:spAutoFit/>
          </a:bodyPr>
          <a:lstStyle/>
          <a:p>
            <a:pPr algn="ctr">
              <a:lnSpc>
                <a:spcPct val="115000"/>
              </a:lnSpc>
            </a:pPr>
            <a:r>
              <a:rPr lang="ru-RU" sz="1800" b="1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ВЫПУСКНАЯ КВАЛИФИКАЦИОННАЯ РАБОТА </a:t>
            </a:r>
            <a:endParaRPr lang="ru-RU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>
              <a:lnSpc>
                <a:spcPct val="115000"/>
              </a:lnSpc>
            </a:pPr>
            <a:r>
              <a:rPr lang="ru-RU" sz="1800" b="1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по курсу </a:t>
            </a:r>
            <a:endParaRPr lang="ru-RU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>
              <a:lnSpc>
                <a:spcPct val="115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«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Data Science</a:t>
            </a:r>
            <a:r>
              <a:rPr lang="ru-RU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»</a:t>
            </a:r>
          </a:p>
          <a:p>
            <a:pPr algn="ctr">
              <a:lnSpc>
                <a:spcPct val="115000"/>
              </a:lnSpc>
            </a:pPr>
            <a:endParaRPr lang="ru-RU" sz="1800" dirty="0">
              <a:latin typeface="Times New Roman" panose="02020603050405020304" pitchFamily="18" charset="0"/>
              <a:ea typeface="Arial" panose="020B0604020202020204" pitchFamily="34" charset="0"/>
            </a:endParaRPr>
          </a:p>
          <a:p>
            <a:pPr algn="ctr">
              <a:lnSpc>
                <a:spcPct val="115000"/>
              </a:lnSpc>
            </a:pPr>
            <a:r>
              <a:rPr lang="ru-RU" sz="1800" dirty="0">
                <a:latin typeface="Times New Roman" panose="02020603050405020304" pitchFamily="18" charset="0"/>
                <a:ea typeface="Arial" panose="020B0604020202020204" pitchFamily="34" charset="0"/>
              </a:rPr>
              <a:t>Тема: Прогнозирование конечных свойств новых </a:t>
            </a:r>
          </a:p>
          <a:p>
            <a:pPr algn="ctr">
              <a:lnSpc>
                <a:spcPct val="115000"/>
              </a:lnSpc>
            </a:pPr>
            <a:r>
              <a:rPr lang="ru-RU" sz="1800" dirty="0">
                <a:latin typeface="Times New Roman" panose="02020603050405020304" pitchFamily="18" charset="0"/>
                <a:ea typeface="Arial" panose="020B0604020202020204" pitchFamily="34" charset="0"/>
              </a:rPr>
              <a:t>материалов (композиционных материалов)</a:t>
            </a:r>
          </a:p>
          <a:p>
            <a:pPr algn="ctr">
              <a:lnSpc>
                <a:spcPct val="115000"/>
              </a:lnSpc>
            </a:pPr>
            <a:endParaRPr lang="ru-RU" sz="1800" dirty="0">
              <a:effectLst/>
              <a:latin typeface="Times New Roman" panose="02020603050405020304" pitchFamily="18" charset="0"/>
              <a:ea typeface="Arial" panose="020B0604020202020204" pitchFamily="34" charset="0"/>
            </a:endParaRPr>
          </a:p>
          <a:p>
            <a:pPr algn="ctr">
              <a:lnSpc>
                <a:spcPct val="115000"/>
              </a:lnSpc>
            </a:pPr>
            <a:endParaRPr lang="ru-RU" sz="1800" dirty="0">
              <a:effectLst/>
              <a:latin typeface="Times New Roman" panose="02020603050405020304" pitchFamily="18" charset="0"/>
              <a:ea typeface="Arial" panose="020B0604020202020204" pitchFamily="34" charset="0"/>
            </a:endParaRPr>
          </a:p>
          <a:p>
            <a:pPr algn="ctr">
              <a:lnSpc>
                <a:spcPct val="115000"/>
              </a:lnSpc>
            </a:pPr>
            <a:endParaRPr lang="ru-RU" sz="1800" dirty="0">
              <a:latin typeface="Times New Roman" panose="02020603050405020304" pitchFamily="18" charset="0"/>
              <a:ea typeface="Arial" panose="020B0604020202020204" pitchFamily="34" charset="0"/>
            </a:endParaRPr>
          </a:p>
          <a:p>
            <a:pPr algn="ctr">
              <a:lnSpc>
                <a:spcPct val="115000"/>
              </a:lnSpc>
            </a:pPr>
            <a:endParaRPr lang="ru-RU" sz="1800" dirty="0">
              <a:latin typeface="Times New Roman" panose="02020603050405020304" pitchFamily="18" charset="0"/>
              <a:ea typeface="Arial" panose="020B0604020202020204" pitchFamily="34" charset="0"/>
            </a:endParaRPr>
          </a:p>
          <a:p>
            <a:pPr algn="ctr">
              <a:lnSpc>
                <a:spcPct val="115000"/>
              </a:lnSpc>
            </a:pPr>
            <a:endParaRPr lang="ru-RU" sz="1800" dirty="0">
              <a:effectLst/>
              <a:latin typeface="Times New Roman" panose="02020603050405020304" pitchFamily="18" charset="0"/>
              <a:ea typeface="Arial" panose="020B0604020202020204" pitchFamily="34" charset="0"/>
            </a:endParaRPr>
          </a:p>
          <a:p>
            <a:pPr algn="r">
              <a:lnSpc>
                <a:spcPct val="115000"/>
              </a:lnSpc>
            </a:pPr>
            <a:r>
              <a:rPr lang="ru-RU" sz="1800" dirty="0">
                <a:latin typeface="Times New Roman" panose="02020603050405020304" pitchFamily="18" charset="0"/>
                <a:ea typeface="Arial" panose="020B0604020202020204" pitchFamily="34" charset="0"/>
              </a:rPr>
              <a:t>Слушатель: </a:t>
            </a:r>
            <a:r>
              <a:rPr lang="ru-RU" sz="1800" dirty="0" err="1">
                <a:latin typeface="Times New Roman" panose="02020603050405020304" pitchFamily="18" charset="0"/>
                <a:ea typeface="Arial" panose="020B0604020202020204" pitchFamily="34" charset="0"/>
              </a:rPr>
              <a:t>Агаметова</a:t>
            </a:r>
            <a:r>
              <a:rPr lang="ru-RU" sz="1800" dirty="0">
                <a:latin typeface="Times New Roman" panose="02020603050405020304" pitchFamily="18" charset="0"/>
                <a:ea typeface="Arial" panose="020B0604020202020204" pitchFamily="34" charset="0"/>
              </a:rPr>
              <a:t> Альбина </a:t>
            </a:r>
            <a:r>
              <a:rPr lang="ru-RU" sz="1800" dirty="0" err="1">
                <a:latin typeface="Times New Roman" panose="02020603050405020304" pitchFamily="18" charset="0"/>
                <a:ea typeface="Arial" panose="020B0604020202020204" pitchFamily="34" charset="0"/>
              </a:rPr>
              <a:t>Садаевна</a:t>
            </a:r>
            <a:endParaRPr lang="ru-RU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5" name="Рукописный ввод 14">
                <a:extLst>
                  <a:ext uri="{FF2B5EF4-FFF2-40B4-BE49-F238E27FC236}">
                    <a16:creationId xmlns:a16="http://schemas.microsoft.com/office/drawing/2014/main" id="{CEA40C6B-8D25-44DF-BF09-D5C3F353DE4B}"/>
                  </a:ext>
                </a:extLst>
              </p14:cNvPr>
              <p14:cNvContentPartPr/>
              <p14:nvPr/>
            </p14:nvContentPartPr>
            <p14:xfrm>
              <a:off x="1168686" y="-205132"/>
              <a:ext cx="270" cy="359"/>
            </p14:xfrm>
          </p:contentPart>
        </mc:Choice>
        <mc:Fallback xmlns="">
          <p:pic>
            <p:nvPicPr>
              <p:cNvPr id="15" name="Рукописный ввод 14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CEA40C6B-8D25-44DF-BF09-D5C3F353DE4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04337" y="-313296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6" name="Рукописный ввод 15">
                <a:extLst>
                  <a:ext uri="{FF2B5EF4-FFF2-40B4-BE49-F238E27FC236}">
                    <a16:creationId xmlns:a16="http://schemas.microsoft.com/office/drawing/2014/main" id="{C000A511-BE91-468F-99FC-0A9954F9F36D}"/>
                  </a:ext>
                </a:extLst>
              </p14:cNvPr>
              <p14:cNvContentPartPr/>
              <p14:nvPr/>
            </p14:nvContentPartPr>
            <p14:xfrm>
              <a:off x="1805456" y="-167729"/>
              <a:ext cx="270" cy="359"/>
            </p14:xfrm>
          </p:contentPart>
        </mc:Choice>
        <mc:Fallback xmlns="">
          <p:pic>
            <p:nvPicPr>
              <p:cNvPr id="16" name="Рукописный ввод 15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C000A511-BE91-468F-99FC-0A9954F9F36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52857" y="-275797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pPr/>
              <a:t>1</a:t>
            </a:fld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354" y="630991"/>
            <a:ext cx="3522006" cy="811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869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15E1F890-0F5B-B523-4CA8-386770ECE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30765" y="1272381"/>
            <a:ext cx="3694246" cy="2147888"/>
          </a:xfr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>
            <a:normAutofit fontScale="85000" lnSpcReduction="20000"/>
          </a:bodyPr>
          <a:lstStyle/>
          <a:p>
            <a:pPr algn="l"/>
            <a:r>
              <a:rPr lang="en-GB" dirty="0">
                <a:solidFill>
                  <a:schemeClr val="bg2"/>
                </a:solidFill>
              </a:rPr>
              <a:t>Ridge test data MAE is = 0.138452 Accuracy = 86.15%.</a:t>
            </a:r>
            <a:endParaRPr lang="ru-RU" dirty="0">
              <a:solidFill>
                <a:schemeClr val="bg2"/>
              </a:solidFill>
            </a:endParaRPr>
          </a:p>
          <a:p>
            <a:pPr algn="l"/>
            <a:endParaRPr lang="ru-RU" dirty="0">
              <a:solidFill>
                <a:schemeClr val="bg2"/>
              </a:solidFill>
            </a:endParaRPr>
          </a:p>
          <a:p>
            <a:pPr algn="l"/>
            <a:r>
              <a:rPr lang="en-US" dirty="0">
                <a:solidFill>
                  <a:schemeClr val="bg2"/>
                </a:solidFill>
              </a:rPr>
              <a:t>Ridge – </a:t>
            </a:r>
            <a:r>
              <a:rPr lang="ru-RU" dirty="0">
                <a:solidFill>
                  <a:schemeClr val="bg2"/>
                </a:solidFill>
              </a:rPr>
              <a:t>это линейная модель,  </a:t>
            </a:r>
            <a:r>
              <a:rPr lang="en-US" dirty="0">
                <a:solidFill>
                  <a:schemeClr val="bg2"/>
                </a:solidFill>
              </a:rPr>
              <a:t>alpha </a:t>
            </a:r>
            <a:r>
              <a:rPr lang="ru-RU" dirty="0">
                <a:solidFill>
                  <a:schemeClr val="bg2"/>
                </a:solidFill>
              </a:rPr>
              <a:t>стремится к большему значению, тогда веса просто стремятся к нулю, и в результате получается просто горизонтальная линия, пересекающая среднее значение данных</a:t>
            </a:r>
            <a:r>
              <a:rPr lang="ru-RU" dirty="0"/>
              <a:t>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pPr/>
              <a:t>10</a:t>
            </a:fld>
            <a:endParaRPr lang="ru-RU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EE2C575-8FE1-FB45-B560-198BC73FA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064" y="1272381"/>
            <a:ext cx="3885761" cy="2286234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50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085D7A2-358D-3A4D-95F6-3AC9B3347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064" y="3659421"/>
            <a:ext cx="6386074" cy="2946037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49000"/>
              </a:srgbClr>
            </a:outerShdw>
          </a:effectLst>
        </p:spPr>
      </p:pic>
      <p:sp>
        <p:nvSpPr>
          <p:cNvPr id="12" name="Заголовок 5">
            <a:extLst>
              <a:ext uri="{FF2B5EF4-FFF2-40B4-BE49-F238E27FC236}">
                <a16:creationId xmlns:a16="http://schemas.microsoft.com/office/drawing/2014/main" id="{D162E837-1A96-DD45-8B11-4A0B9F78A15F}"/>
              </a:ext>
            </a:extLst>
          </p:cNvPr>
          <p:cNvSpPr txBox="1">
            <a:spLocks/>
          </p:cNvSpPr>
          <p:nvPr/>
        </p:nvSpPr>
        <p:spPr>
          <a:xfrm>
            <a:off x="515139" y="475299"/>
            <a:ext cx="7888070" cy="621360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vert="horz" lIns="76727" tIns="38364" rIns="76727" bIns="38364" rtlCol="0" anchor="b">
            <a:normAutofit/>
          </a:bodyPr>
          <a:lstStyle>
            <a:lvl1pPr algn="l" defTabSz="76727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>
                <a:solidFill>
                  <a:srgbClr val="0060A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Результаты отработки модели</a:t>
            </a:r>
          </a:p>
        </p:txBody>
      </p:sp>
    </p:spTree>
    <p:extLst>
      <p:ext uri="{BB962C8B-B14F-4D97-AF65-F5344CB8AC3E}">
        <p14:creationId xmlns:p14="http://schemas.microsoft.com/office/powerpoint/2010/main" val="2590290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pPr/>
              <a:t>11</a:t>
            </a:fld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665DAD-FE70-864E-95C6-A1974ADF1207}"/>
              </a:ext>
            </a:extLst>
          </p:cNvPr>
          <p:cNvSpPr txBox="1"/>
          <p:nvPr/>
        </p:nvSpPr>
        <p:spPr>
          <a:xfrm>
            <a:off x="623996" y="1471612"/>
            <a:ext cx="7888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2"/>
                </a:solidFill>
              </a:rPr>
              <a:t>МАЕ для исходного базового уровня - </a:t>
            </a:r>
            <a:r>
              <a:rPr lang="en-RU" dirty="0">
                <a:solidFill>
                  <a:schemeClr val="bg2"/>
                </a:solidFill>
              </a:rPr>
              <a:t>0.1386</a:t>
            </a:r>
            <a:endParaRPr lang="ru-RU" dirty="0">
              <a:solidFill>
                <a:schemeClr val="bg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6CA3CF-D733-3249-992D-566280BE39E8}"/>
              </a:ext>
            </a:extLst>
          </p:cNvPr>
          <p:cNvSpPr txBox="1"/>
          <p:nvPr/>
        </p:nvSpPr>
        <p:spPr>
          <a:xfrm>
            <a:off x="6200775" y="2299830"/>
            <a:ext cx="2370945" cy="1477328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2"/>
                </a:solidFill>
              </a:rPr>
              <a:t>Лучший результат у модели случайного леса, для него была проведена настройка </a:t>
            </a:r>
            <a:r>
              <a:rPr lang="ru-RU" dirty="0" err="1">
                <a:solidFill>
                  <a:schemeClr val="bg2"/>
                </a:solidFill>
              </a:rPr>
              <a:t>гиперпараметров</a:t>
            </a:r>
            <a:endParaRPr lang="en-RU" dirty="0">
              <a:solidFill>
                <a:schemeClr val="bg2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954016B-A93F-E841-BCE5-3C290A4AD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996" y="2193926"/>
            <a:ext cx="4800600" cy="3363912"/>
          </a:xfrm>
          <a:prstGeom prst="rect">
            <a:avLst/>
          </a:prstGeom>
        </p:spPr>
      </p:pic>
      <p:sp>
        <p:nvSpPr>
          <p:cNvPr id="11" name="Заголовок 5">
            <a:extLst>
              <a:ext uri="{FF2B5EF4-FFF2-40B4-BE49-F238E27FC236}">
                <a16:creationId xmlns:a16="http://schemas.microsoft.com/office/drawing/2014/main" id="{2E462F54-3E79-D747-BADB-652AF6A62A9D}"/>
              </a:ext>
            </a:extLst>
          </p:cNvPr>
          <p:cNvSpPr txBox="1">
            <a:spLocks/>
          </p:cNvSpPr>
          <p:nvPr/>
        </p:nvSpPr>
        <p:spPr>
          <a:xfrm>
            <a:off x="515139" y="475299"/>
            <a:ext cx="7888070" cy="621360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vert="horz" lIns="76727" tIns="38364" rIns="76727" bIns="38364" rtlCol="0" anchor="b">
            <a:normAutofit/>
          </a:bodyPr>
          <a:lstStyle>
            <a:lvl1pPr algn="l" defTabSz="76727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>
                <a:solidFill>
                  <a:srgbClr val="0060A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Прочность при растяжении</a:t>
            </a:r>
          </a:p>
        </p:txBody>
      </p:sp>
    </p:spTree>
    <p:extLst>
      <p:ext uri="{BB962C8B-B14F-4D97-AF65-F5344CB8AC3E}">
        <p14:creationId xmlns:p14="http://schemas.microsoft.com/office/powerpoint/2010/main" val="4292927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15E1F890-0F5B-B523-4CA8-386770ECE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4824" y="1272381"/>
            <a:ext cx="4608009" cy="2205165"/>
          </a:xfr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>
            <a:normAutofit fontScale="85000" lnSpcReduction="10000"/>
          </a:bodyPr>
          <a:lstStyle/>
          <a:p>
            <a:pPr algn="l"/>
            <a:r>
              <a:rPr lang="en-GB" dirty="0">
                <a:solidFill>
                  <a:schemeClr val="bg2"/>
                </a:solidFill>
              </a:rPr>
              <a:t>Random Forest test data MAE is = 0.138205 </a:t>
            </a:r>
            <a:endParaRPr lang="ru-RU" dirty="0">
              <a:solidFill>
                <a:schemeClr val="bg2"/>
              </a:solidFill>
            </a:endParaRPr>
          </a:p>
          <a:p>
            <a:pPr algn="l"/>
            <a:r>
              <a:rPr lang="en-GB" dirty="0">
                <a:solidFill>
                  <a:schemeClr val="bg2"/>
                </a:solidFill>
              </a:rPr>
              <a:t>Accuracy = 86.18%.</a:t>
            </a:r>
            <a:endParaRPr lang="ru-RU" dirty="0">
              <a:solidFill>
                <a:schemeClr val="bg2"/>
              </a:solidFill>
            </a:endParaRPr>
          </a:p>
          <a:p>
            <a:pPr algn="l"/>
            <a:endParaRPr lang="ru-RU" dirty="0">
              <a:solidFill>
                <a:schemeClr val="bg2"/>
              </a:solidFill>
            </a:endParaRPr>
          </a:p>
          <a:p>
            <a:pPr algn="l"/>
            <a:r>
              <a:rPr lang="ru-RU" dirty="0">
                <a:solidFill>
                  <a:schemeClr val="bg2"/>
                </a:solidFill>
              </a:rPr>
              <a:t>Показатель ошибки чуть ухудшился.</a:t>
            </a:r>
          </a:p>
          <a:p>
            <a:pPr algn="l"/>
            <a:r>
              <a:rPr lang="ru-RU" dirty="0">
                <a:solidFill>
                  <a:schemeClr val="bg2"/>
                </a:solidFill>
              </a:rPr>
              <a:t>Но случайный лес имеет преимущества перед линейными регрессиями </a:t>
            </a:r>
            <a:r>
              <a:rPr lang="ru-RU" dirty="0">
                <a:solidFill>
                  <a:schemeClr val="bg2"/>
                </a:solidFill>
                <a:effectLst>
                  <a:innerShdw blurRad="63500" dist="50800" dir="13500000">
                    <a:prstClr val="black"/>
                  </a:innerShdw>
                </a:effectLst>
              </a:rPr>
              <a:t>- </a:t>
            </a:r>
            <a:r>
              <a:rPr lang="ru-RU" dirty="0">
                <a:solidFill>
                  <a:schemeClr val="bg2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у  него выше точность предсказания, меньше тенденции к переобучению и более широкий выбор </a:t>
            </a:r>
            <a:r>
              <a:rPr lang="ru-RU" dirty="0" err="1">
                <a:solidFill>
                  <a:schemeClr val="bg2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гиперпараметров</a:t>
            </a:r>
            <a:r>
              <a:rPr lang="ru-RU" dirty="0">
                <a:solidFill>
                  <a:schemeClr val="bg2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, которые можно настраивать.</a:t>
            </a:r>
            <a:r>
              <a:rPr lang="en-RU" dirty="0">
                <a:solidFill>
                  <a:schemeClr val="bg2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endParaRPr lang="ru-RU" dirty="0">
              <a:solidFill>
                <a:schemeClr val="bg2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pPr/>
              <a:t>12</a:t>
            </a:fld>
            <a:endParaRPr lang="ru-R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E37912-03E7-3148-AB9F-74101C4BB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577" y="1090506"/>
            <a:ext cx="3694247" cy="238704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50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A5A56E-F4C2-204F-89EC-A733146952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487" y="3659421"/>
            <a:ext cx="8045342" cy="2915487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53000"/>
              </a:srgbClr>
            </a:outerShdw>
          </a:effectLst>
        </p:spPr>
      </p:pic>
      <p:sp>
        <p:nvSpPr>
          <p:cNvPr id="9" name="Заголовок 5">
            <a:extLst>
              <a:ext uri="{FF2B5EF4-FFF2-40B4-BE49-F238E27FC236}">
                <a16:creationId xmlns:a16="http://schemas.microsoft.com/office/drawing/2014/main" id="{5BD7419A-AF6D-7549-9BDA-59B489C29D77}"/>
              </a:ext>
            </a:extLst>
          </p:cNvPr>
          <p:cNvSpPr txBox="1">
            <a:spLocks/>
          </p:cNvSpPr>
          <p:nvPr/>
        </p:nvSpPr>
        <p:spPr>
          <a:xfrm>
            <a:off x="515139" y="475299"/>
            <a:ext cx="7888070" cy="621360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vert="horz" lIns="76727" tIns="38364" rIns="76727" bIns="38364" rtlCol="0" anchor="b">
            <a:normAutofit/>
          </a:bodyPr>
          <a:lstStyle>
            <a:lvl1pPr algn="l" defTabSz="76727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>
                <a:solidFill>
                  <a:srgbClr val="0060A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Результаты отработки модели</a:t>
            </a:r>
          </a:p>
        </p:txBody>
      </p:sp>
    </p:spTree>
    <p:extLst>
      <p:ext uri="{BB962C8B-B14F-4D97-AF65-F5344CB8AC3E}">
        <p14:creationId xmlns:p14="http://schemas.microsoft.com/office/powerpoint/2010/main" val="2925454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FD9B9551-EC65-960B-475D-A6F8AB714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1454480"/>
            <a:ext cx="8040577" cy="2203119"/>
          </a:xfrm>
        </p:spPr>
        <p:txBody>
          <a:bodyPr>
            <a:normAutofit lnSpcReduction="10000"/>
          </a:bodyPr>
          <a:lstStyle/>
          <a:p>
            <a:pPr algn="l"/>
            <a:r>
              <a:rPr lang="ru-RU" dirty="0">
                <a:solidFill>
                  <a:schemeClr val="bg2"/>
                </a:solidFill>
              </a:rPr>
              <a:t>Для рекомендации соотношения «матрица-наполнитель» разработана простая модель глубокого обучения: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2"/>
                </a:solidFill>
              </a:rPr>
              <a:t>четыре скрытых слоя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2"/>
                </a:solidFill>
              </a:rPr>
              <a:t>активационная функция </a:t>
            </a:r>
            <a:r>
              <a:rPr lang="en-US" dirty="0" err="1">
                <a:solidFill>
                  <a:schemeClr val="bg2"/>
                </a:solidFill>
              </a:rPr>
              <a:t>Relu</a:t>
            </a:r>
            <a:r>
              <a:rPr lang="ru-RU" dirty="0">
                <a:solidFill>
                  <a:schemeClr val="bg2"/>
                </a:solidFill>
              </a:rPr>
              <a:t>, так как она является хорошим </a:t>
            </a:r>
            <a:r>
              <a:rPr lang="ru-RU" dirty="0" err="1">
                <a:solidFill>
                  <a:schemeClr val="bg2"/>
                </a:solidFill>
              </a:rPr>
              <a:t>аппроксиматором</a:t>
            </a:r>
            <a:r>
              <a:rPr lang="en-RU" dirty="0">
                <a:solidFill>
                  <a:schemeClr val="bg2"/>
                </a:solidFill>
              </a:rPr>
              <a:t> </a:t>
            </a:r>
            <a:endParaRPr lang="ru-RU" dirty="0">
              <a:solidFill>
                <a:schemeClr val="bg2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2"/>
                </a:solidFill>
              </a:rPr>
              <a:t>оптимизатора «</a:t>
            </a:r>
            <a:r>
              <a:rPr lang="en-US" dirty="0" err="1">
                <a:solidFill>
                  <a:schemeClr val="bg2"/>
                </a:solidFill>
              </a:rPr>
              <a:t>adam</a:t>
            </a:r>
            <a:r>
              <a:rPr lang="ru-RU" dirty="0">
                <a:solidFill>
                  <a:schemeClr val="bg2"/>
                </a:solidFill>
              </a:rPr>
              <a:t>», который является </a:t>
            </a:r>
            <a:r>
              <a:rPr lang="en-RU" dirty="0">
                <a:solidFill>
                  <a:schemeClr val="bg2"/>
                </a:solidFill>
              </a:rPr>
              <a:t>одн</a:t>
            </a:r>
            <a:r>
              <a:rPr lang="ru-RU" dirty="0">
                <a:solidFill>
                  <a:schemeClr val="bg2"/>
                </a:solidFill>
              </a:rPr>
              <a:t>им</a:t>
            </a:r>
            <a:r>
              <a:rPr lang="en-RU" dirty="0">
                <a:solidFill>
                  <a:schemeClr val="bg2"/>
                </a:solidFill>
              </a:rPr>
              <a:t> из самых эффективных </a:t>
            </a:r>
            <a:endParaRPr lang="ru-RU" dirty="0">
              <a:solidFill>
                <a:schemeClr val="bg2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2"/>
                </a:solidFill>
              </a:rPr>
              <a:t>метрика </a:t>
            </a:r>
            <a:r>
              <a:rPr lang="en-US" dirty="0">
                <a:solidFill>
                  <a:schemeClr val="bg2"/>
                </a:solidFill>
              </a:rPr>
              <a:t>[‘</a:t>
            </a:r>
            <a:r>
              <a:rPr lang="ru-RU" dirty="0">
                <a:solidFill>
                  <a:schemeClr val="bg2"/>
                </a:solidFill>
              </a:rPr>
              <a:t>мае’]</a:t>
            </a:r>
          </a:p>
          <a:p>
            <a:pPr algn="l"/>
            <a:endParaRPr lang="ru-RU" dirty="0">
              <a:solidFill>
                <a:schemeClr val="bg2"/>
              </a:solidFill>
            </a:endParaRPr>
          </a:p>
          <a:p>
            <a:pPr indent="450215" algn="l">
              <a:lnSpc>
                <a:spcPct val="150000"/>
              </a:lnSpc>
            </a:pPr>
            <a:endParaRPr lang="ru-RU" sz="1800" dirty="0">
              <a:solidFill>
                <a:schemeClr val="bg2"/>
              </a:solidFill>
              <a:effectLst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54BA947-374C-1B68-5A29-1320D259A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pPr/>
              <a:t>13</a:t>
            </a:fld>
            <a:endParaRPr lang="ru-R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D0DFB1-2493-6247-A7BF-C9C32E87D2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476" y="3795354"/>
            <a:ext cx="8356600" cy="26416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50800" dist="50800" dir="5400000" algn="ctr" rotWithShape="0">
              <a:srgbClr val="000000">
                <a:alpha val="47000"/>
              </a:srgbClr>
            </a:outerShdw>
            <a:reflection endPos="0" dist="50800" dir="5400000" sy="-100000" algn="bl" rotWithShape="0"/>
          </a:effectLst>
        </p:spPr>
      </p:pic>
      <p:sp>
        <p:nvSpPr>
          <p:cNvPr id="9" name="Заголовок 5">
            <a:extLst>
              <a:ext uri="{FF2B5EF4-FFF2-40B4-BE49-F238E27FC236}">
                <a16:creationId xmlns:a16="http://schemas.microsoft.com/office/drawing/2014/main" id="{CEB0D9A8-7829-4046-8D3F-E2EFC3A0BA60}"/>
              </a:ext>
            </a:extLst>
          </p:cNvPr>
          <p:cNvSpPr txBox="1">
            <a:spLocks/>
          </p:cNvSpPr>
          <p:nvPr/>
        </p:nvSpPr>
        <p:spPr>
          <a:xfrm>
            <a:off x="515139" y="475299"/>
            <a:ext cx="7888070" cy="841426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vert="horz" lIns="76727" tIns="38364" rIns="76727" bIns="38364" rtlCol="0" anchor="b">
            <a:normAutofit lnSpcReduction="10000"/>
          </a:bodyPr>
          <a:lstStyle>
            <a:lvl1pPr algn="l" defTabSz="76727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>
                <a:solidFill>
                  <a:srgbClr val="0060A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Архитектура нейронной сети для соотношения матрица-наполнитель</a:t>
            </a:r>
          </a:p>
        </p:txBody>
      </p:sp>
    </p:spTree>
    <p:extLst>
      <p:ext uri="{BB962C8B-B14F-4D97-AF65-F5344CB8AC3E}">
        <p14:creationId xmlns:p14="http://schemas.microsoft.com/office/powerpoint/2010/main" val="2568078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54BA947-374C-1B68-5A29-1320D259A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pPr/>
              <a:t>14</a:t>
            </a:fld>
            <a:endParaRPr lang="ru-RU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9C7143-EF2A-8D4E-802A-B4047BA93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82" y="1194594"/>
            <a:ext cx="4183932" cy="2077244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49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B879F0E-F080-D342-BB9C-1098D30D55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0269"/>
            <a:ext cx="5531958" cy="3377406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40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76BCFD3-B219-594B-9FFE-D5B5B4EFBA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4065" y="1620044"/>
            <a:ext cx="3793010" cy="289560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41000"/>
              </a:srgbClr>
            </a:outerShdw>
          </a:effectLst>
        </p:spPr>
      </p:pic>
      <p:sp>
        <p:nvSpPr>
          <p:cNvPr id="17" name="Заголовок 5">
            <a:extLst>
              <a:ext uri="{FF2B5EF4-FFF2-40B4-BE49-F238E27FC236}">
                <a16:creationId xmlns:a16="http://schemas.microsoft.com/office/drawing/2014/main" id="{2A003C29-9D18-CC45-B12E-232B0C8FAD13}"/>
              </a:ext>
            </a:extLst>
          </p:cNvPr>
          <p:cNvSpPr txBox="1">
            <a:spLocks/>
          </p:cNvSpPr>
          <p:nvPr/>
        </p:nvSpPr>
        <p:spPr>
          <a:xfrm>
            <a:off x="515139" y="475299"/>
            <a:ext cx="7888070" cy="621360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vert="horz" lIns="76727" tIns="38364" rIns="76727" bIns="38364" rtlCol="0" anchor="b">
            <a:normAutofit/>
          </a:bodyPr>
          <a:lstStyle>
            <a:lvl1pPr algn="l" defTabSz="76727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>
                <a:solidFill>
                  <a:srgbClr val="0060A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Прогнозные данные модели</a:t>
            </a:r>
          </a:p>
        </p:txBody>
      </p:sp>
    </p:spTree>
    <p:extLst>
      <p:ext uri="{BB962C8B-B14F-4D97-AF65-F5344CB8AC3E}">
        <p14:creationId xmlns:p14="http://schemas.microsoft.com/office/powerpoint/2010/main" val="9181262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54BA947-374C-1B68-5A29-1320D259A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pPr/>
              <a:t>15</a:t>
            </a:fld>
            <a:endParaRPr lang="ru-RU" dirty="0"/>
          </a:p>
        </p:txBody>
      </p:sp>
      <p:sp>
        <p:nvSpPr>
          <p:cNvPr id="17" name="Заголовок 5">
            <a:extLst>
              <a:ext uri="{FF2B5EF4-FFF2-40B4-BE49-F238E27FC236}">
                <a16:creationId xmlns:a16="http://schemas.microsoft.com/office/drawing/2014/main" id="{2A003C29-9D18-CC45-B12E-232B0C8FAD13}"/>
              </a:ext>
            </a:extLst>
          </p:cNvPr>
          <p:cNvSpPr txBox="1">
            <a:spLocks/>
          </p:cNvSpPr>
          <p:nvPr/>
        </p:nvSpPr>
        <p:spPr>
          <a:xfrm>
            <a:off x="515139" y="475299"/>
            <a:ext cx="7888070" cy="621360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vert="horz" lIns="76727" tIns="38364" rIns="76727" bIns="38364" rtlCol="0" anchor="b">
            <a:normAutofit fontScale="85000" lnSpcReduction="20000"/>
          </a:bodyPr>
          <a:lstStyle>
            <a:lvl1pPr algn="l" defTabSz="76727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>
                <a:solidFill>
                  <a:srgbClr val="0060A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Оценка точности работы модели на тренировочном и тестовом </a:t>
            </a:r>
            <a:r>
              <a:rPr lang="ru-RU" sz="2800" b="1" dirty="0" err="1">
                <a:solidFill>
                  <a:srgbClr val="0060A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датасетах</a:t>
            </a:r>
            <a:endParaRPr lang="ru-RU" sz="2800" b="1" dirty="0">
              <a:solidFill>
                <a:srgbClr val="0060A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189888C-D46E-A647-B430-52F93FBC9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305" y="1307307"/>
            <a:ext cx="4776207" cy="2617866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40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D140F82-0608-3C42-B77A-8E581F26DA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2511" y="3925173"/>
            <a:ext cx="4776207" cy="2797348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37000"/>
              </a:srgbClr>
            </a:outerShdw>
          </a:effec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17B1407-600E-F849-8AE3-80D8C1C3EA13}"/>
              </a:ext>
            </a:extLst>
          </p:cNvPr>
          <p:cNvSpPr txBox="1"/>
          <p:nvPr/>
        </p:nvSpPr>
        <p:spPr>
          <a:xfrm>
            <a:off x="649995" y="4406747"/>
            <a:ext cx="307370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Модель случайного леса справилась лучше.</a:t>
            </a:r>
          </a:p>
          <a:p>
            <a:r>
              <a:rPr lang="ru-RU" sz="14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Методы линейных регрессий отрабатывают хорошо, если есть линейная функция – в данной работе ее нет  </a:t>
            </a:r>
            <a:endParaRPr lang="en-RU" sz="140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7967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pPr/>
              <a:t>16</a:t>
            </a:fld>
            <a:endParaRPr lang="ru-RU" dirty="0"/>
          </a:p>
        </p:txBody>
      </p:sp>
      <p:sp>
        <p:nvSpPr>
          <p:cNvPr id="18" name="Заголовок 5"/>
          <p:cNvSpPr txBox="1">
            <a:spLocks/>
          </p:cNvSpPr>
          <p:nvPr/>
        </p:nvSpPr>
        <p:spPr>
          <a:xfrm>
            <a:off x="623996" y="475299"/>
            <a:ext cx="7888070" cy="624840"/>
          </a:xfrm>
          <a:prstGeom prst="rect">
            <a:avLst/>
          </a:prstGeom>
        </p:spPr>
        <p:txBody>
          <a:bodyPr vert="horz" lIns="76727" tIns="38364" rIns="76727" bIns="38364" rtlCol="0" anchor="b">
            <a:normAutofit/>
          </a:bodyPr>
          <a:lstStyle>
            <a:lvl1pPr algn="l" defTabSz="76727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Удаленный </a:t>
            </a:r>
            <a:r>
              <a:rPr lang="ru-RU" sz="36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репозиторий</a:t>
            </a:r>
            <a:endParaRPr lang="ru-RU" sz="36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DE4F93-1021-F942-A843-4E709F530366}"/>
              </a:ext>
            </a:extLst>
          </p:cNvPr>
          <p:cNvSpPr txBox="1"/>
          <p:nvPr/>
        </p:nvSpPr>
        <p:spPr>
          <a:xfrm>
            <a:off x="857250" y="1614488"/>
            <a:ext cx="71437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ru-RU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Страница создана на </a:t>
            </a:r>
            <a:r>
              <a:rPr lang="en-GB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GitHub.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ru-RU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Адрес страницы: </a:t>
            </a:r>
            <a:r>
              <a:rPr lang="en-GB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https://github.com/Albina-Agametova/VKR_Agametova_AS</a:t>
            </a:r>
            <a:r>
              <a:rPr lang="ru-RU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GB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ru-RU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ru-RU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репозиторий</a:t>
            </a:r>
            <a:r>
              <a:rPr lang="ru-RU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выложены: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код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презентация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пояснительная записка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README.md</a:t>
            </a:r>
            <a:endParaRPr lang="ru-RU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63004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974DB81-59A9-D106-6FF9-7CE00C486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pPr/>
              <a:t>17</a:t>
            </a:fld>
            <a:endParaRPr lang="ru-RU" dirty="0"/>
          </a:p>
        </p:txBody>
      </p:sp>
      <p:sp>
        <p:nvSpPr>
          <p:cNvPr id="7" name="Заголовок 5">
            <a:extLst>
              <a:ext uri="{FF2B5EF4-FFF2-40B4-BE49-F238E27FC236}">
                <a16:creationId xmlns:a16="http://schemas.microsoft.com/office/drawing/2014/main" id="{8CAE4C75-E655-2843-8AFC-335EC8199616}"/>
              </a:ext>
            </a:extLst>
          </p:cNvPr>
          <p:cNvSpPr txBox="1">
            <a:spLocks/>
          </p:cNvSpPr>
          <p:nvPr/>
        </p:nvSpPr>
        <p:spPr>
          <a:xfrm>
            <a:off x="515139" y="475299"/>
            <a:ext cx="7888070" cy="621360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vert="horz" lIns="76727" tIns="38364" rIns="76727" bIns="38364" rtlCol="0" anchor="b">
            <a:normAutofit/>
          </a:bodyPr>
          <a:lstStyle>
            <a:lvl1pPr algn="l" defTabSz="76727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>
                <a:solidFill>
                  <a:srgbClr val="0060A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Вывод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53AB87-38D8-7D45-8344-73D0AAF5FD5B}"/>
              </a:ext>
            </a:extLst>
          </p:cNvPr>
          <p:cNvSpPr txBox="1"/>
          <p:nvPr/>
        </p:nvSpPr>
        <p:spPr>
          <a:xfrm>
            <a:off x="515140" y="1657350"/>
            <a:ext cx="78880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исследуемой работе ни одна из моделей не показала желаемый результат. </a:t>
            </a:r>
          </a:p>
          <a:p>
            <a:pPr algn="just"/>
            <a:r>
              <a:rPr lang="ru-RU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Возможно, для такого исследования нужен более многослойный подход, так как свойства композитных материалов зависят от структуры и свойств матрицы, от агрегатного состояния следующих фаз материала (твердый или нет), от дисперсности и силы взаимодействия фаз с матрицей.</a:t>
            </a:r>
            <a:r>
              <a:rPr lang="en-RU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918416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5AB2A-20E4-8E4A-976D-1B7F0EB42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rgbClr val="0060A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Спасибо за внимание!</a:t>
            </a:r>
            <a:endParaRPr lang="en-RU" dirty="0">
              <a:solidFill>
                <a:srgbClr val="0060A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D3878B-2AA1-694F-AE09-38E900DB7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pPr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956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pPr/>
              <a:t>2</a:t>
            </a:fld>
            <a:endParaRPr lang="ru-RU"/>
          </a:p>
        </p:txBody>
      </p:sp>
      <p:sp>
        <p:nvSpPr>
          <p:cNvPr id="9" name="Заголовок 5"/>
          <p:cNvSpPr txBox="1">
            <a:spLocks/>
          </p:cNvSpPr>
          <p:nvPr/>
        </p:nvSpPr>
        <p:spPr>
          <a:xfrm>
            <a:off x="697708" y="404024"/>
            <a:ext cx="7599645" cy="544945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vert="horz" lIns="76727" tIns="38364" rIns="76727" bIns="38364" rtlCol="0" anchor="b">
            <a:noAutofit/>
          </a:bodyPr>
          <a:lstStyle>
            <a:lvl1pPr algn="l" defTabSz="76727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>
                <a:solidFill>
                  <a:srgbClr val="0060A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Актуальность темы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49E9AD-2FDC-B758-F7D3-65C1F96447F5}"/>
              </a:ext>
            </a:extLst>
          </p:cNvPr>
          <p:cNvSpPr txBox="1"/>
          <p:nvPr/>
        </p:nvSpPr>
        <p:spPr>
          <a:xfrm>
            <a:off x="697708" y="1652583"/>
            <a:ext cx="738793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Композитный материал – это  компонентный материал. Возможность получения материалов с уникальными свойствами не присущими отдельным компонентам обуславливает широкое применение композиционных материалов в различных областях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endParaRPr lang="ru-RU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автомобиле- , авиа-, судостроение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строительство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спортивные товары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товары народного потребления </a:t>
            </a:r>
            <a:endParaRPr lang="en-RU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5AF2FA-1D66-2245-8DCB-7A5EC1AE0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1676" y="4224164"/>
            <a:ext cx="4672014" cy="2414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988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pPr/>
              <a:t>3</a:t>
            </a:fld>
            <a:endParaRPr lang="ru-RU"/>
          </a:p>
        </p:txBody>
      </p:sp>
      <p:sp>
        <p:nvSpPr>
          <p:cNvPr id="11" name="Заголовок 5"/>
          <p:cNvSpPr txBox="1">
            <a:spLocks/>
          </p:cNvSpPr>
          <p:nvPr/>
        </p:nvSpPr>
        <p:spPr>
          <a:xfrm>
            <a:off x="610740" y="317685"/>
            <a:ext cx="7888070" cy="621360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vert="horz" lIns="76727" tIns="38364" rIns="76727" bIns="38364" rtlCol="0" anchor="b">
            <a:normAutofit/>
          </a:bodyPr>
          <a:lstStyle>
            <a:lvl1pPr algn="l" defTabSz="76727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>
                <a:solidFill>
                  <a:srgbClr val="0060A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Характеристики анализируемого </a:t>
            </a:r>
            <a:r>
              <a:rPr lang="ru-RU" sz="2800" b="1" dirty="0" err="1">
                <a:solidFill>
                  <a:srgbClr val="0060A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датасета</a:t>
            </a:r>
            <a:r>
              <a:rPr lang="ru-RU" sz="2800" b="1" dirty="0">
                <a:solidFill>
                  <a:srgbClr val="0060A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7" name="Текст 2">
            <a:extLst>
              <a:ext uri="{FF2B5EF4-FFF2-40B4-BE49-F238E27FC236}">
                <a16:creationId xmlns:a16="http://schemas.microsoft.com/office/drawing/2014/main" id="{7FCFAF51-5302-461E-8D95-9F8CDA1ACBFF}"/>
              </a:ext>
            </a:extLst>
          </p:cNvPr>
          <p:cNvSpPr txBox="1">
            <a:spLocks/>
          </p:cNvSpPr>
          <p:nvPr/>
        </p:nvSpPr>
        <p:spPr>
          <a:xfrm>
            <a:off x="610740" y="1542916"/>
            <a:ext cx="7888070" cy="1877353"/>
          </a:xfrm>
          <a:prstGeom prst="rect">
            <a:avLst/>
          </a:prstGeom>
        </p:spPr>
        <p:txBody>
          <a:bodyPr vert="horz" lIns="76727" tIns="38364" rIns="76727" bIns="38364" rtlCol="0">
            <a:noAutofit/>
          </a:bodyPr>
          <a:lstStyle>
            <a:lvl1pPr marL="0" indent="0" algn="l" defTabSz="767273" rtl="0" eaLnBrk="1" latinLnBrk="0" hangingPunct="1">
              <a:lnSpc>
                <a:spcPct val="90000"/>
              </a:lnSpc>
              <a:spcBef>
                <a:spcPts val="839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3637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67273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50910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34546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18183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01819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685456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69092" indent="0" algn="l" defTabSz="767273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ru-RU" sz="18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Предоставлены два файла в формате </a:t>
            </a:r>
            <a:r>
              <a:rPr lang="en-US" sz="18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Excel, </a:t>
            </a:r>
            <a:r>
              <a:rPr lang="en-US" sz="180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X_bp</a:t>
            </a:r>
            <a:r>
              <a:rPr lang="en-US" sz="18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8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sz="180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X_nup</a:t>
            </a:r>
            <a:endParaRPr lang="ru-RU" sz="180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ru-RU" sz="18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Объединенная версия состоит из 1023 строк и 13 признаков, три из которых являются выходными и будут проанализированы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Ø"/>
            </a:pPr>
            <a:r>
              <a:rPr lang="ru-RU" sz="18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Данные не содержат пропусков и повторяющихся значений, все признаки числовые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F7A9C12-5526-724B-ADF9-B759F45EF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740" y="4024140"/>
            <a:ext cx="7960980" cy="1510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342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977890-B8A5-F648-9365-49F4C71A6B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3869" y="1371600"/>
            <a:ext cx="7829340" cy="4772025"/>
          </a:xfrm>
        </p:spPr>
        <p:txBody>
          <a:bodyPr>
            <a:normAutofit/>
          </a:bodyPr>
          <a:lstStyle/>
          <a:p>
            <a:pPr marL="285750" indent="-285750" algn="l">
              <a:buFont typeface="Wingdings" pitchFamily="2" charset="2"/>
              <a:buChar char="Ø"/>
            </a:pPr>
            <a:r>
              <a:rPr lang="ru-RU" sz="18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Предварительный анализ был проведен на ненормализованных данных, визуализация передана:</a:t>
            </a:r>
          </a:p>
          <a:p>
            <a:pPr marL="627793" lvl="1" indent="-285750">
              <a:buFont typeface="Arial" panose="020B0604020202020204" pitchFamily="34" charset="0"/>
              <a:buChar char="•"/>
            </a:pPr>
            <a:r>
              <a:rPr lang="ru-RU" sz="1600" i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Описательная статистика</a:t>
            </a:r>
          </a:p>
          <a:p>
            <a:pPr marL="627793" lvl="1" indent="-285750">
              <a:buFont typeface="Arial" panose="020B0604020202020204" pitchFamily="34" charset="0"/>
              <a:buChar char="•"/>
            </a:pPr>
            <a:r>
              <a:rPr lang="ru-RU" sz="1600" i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Гистограммы распределения</a:t>
            </a:r>
          </a:p>
          <a:p>
            <a:pPr marL="627793" lvl="1" indent="-285750">
              <a:buFont typeface="Arial" panose="020B0604020202020204" pitchFamily="34" charset="0"/>
              <a:buChar char="•"/>
            </a:pPr>
            <a:r>
              <a:rPr lang="ru-RU" sz="1600" i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Гистограммы размаха </a:t>
            </a:r>
          </a:p>
          <a:p>
            <a:pPr marL="285750" indent="-285750" algn="l">
              <a:buFont typeface="Wingdings" pitchFamily="2" charset="2"/>
              <a:buChar char="Ø"/>
            </a:pPr>
            <a:endParaRPr lang="ru-RU" sz="180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Wingdings" pitchFamily="2" charset="2"/>
              <a:buChar char="Ø"/>
            </a:pPr>
            <a:r>
              <a:rPr lang="ru-RU" sz="18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Следующий этап включал нормализацию данных (привести все данные к шкале </a:t>
            </a:r>
            <a:r>
              <a:rPr lang="en-US" sz="18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[0,1]</a:t>
            </a:r>
            <a:r>
              <a:rPr lang="ru-RU" sz="18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и работу с выбросами</a:t>
            </a:r>
          </a:p>
          <a:p>
            <a:pPr marL="285750" indent="-285750" algn="l">
              <a:buFont typeface="Wingdings" pitchFamily="2" charset="2"/>
              <a:buChar char="Ø"/>
            </a:pPr>
            <a:endParaRPr lang="ru-RU" sz="180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Wingdings" pitchFamily="2" charset="2"/>
              <a:buChar char="Ø"/>
            </a:pPr>
            <a:r>
              <a:rPr lang="ru-RU" sz="18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Определение взаимосвязи с помощью матрицы корреляций и графика попарного рассеивания</a:t>
            </a:r>
          </a:p>
          <a:p>
            <a:pPr algn="l"/>
            <a:endParaRPr lang="ru-RU" sz="180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Wingdings" pitchFamily="2" charset="2"/>
              <a:buChar char="Ø"/>
            </a:pPr>
            <a:r>
              <a:rPr lang="ru-RU" sz="18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 предварительным результатам можно оценить, что взаимосвязь между признаками очень низкая</a:t>
            </a:r>
            <a:endParaRPr lang="en-RU" sz="180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A8C5C1-7F12-524A-B002-122E406A7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pPr/>
              <a:t>4</a:t>
            </a:fld>
            <a:endParaRPr lang="ru-RU"/>
          </a:p>
        </p:txBody>
      </p:sp>
      <p:sp>
        <p:nvSpPr>
          <p:cNvPr id="5" name="Заголовок 5">
            <a:extLst>
              <a:ext uri="{FF2B5EF4-FFF2-40B4-BE49-F238E27FC236}">
                <a16:creationId xmlns:a16="http://schemas.microsoft.com/office/drawing/2014/main" id="{AC30C77B-771B-AE45-BA95-70A5CBA95893}"/>
              </a:ext>
            </a:extLst>
          </p:cNvPr>
          <p:cNvSpPr txBox="1">
            <a:spLocks/>
          </p:cNvSpPr>
          <p:nvPr/>
        </p:nvSpPr>
        <p:spPr>
          <a:xfrm>
            <a:off x="515139" y="475299"/>
            <a:ext cx="7888070" cy="62136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76727" tIns="38364" rIns="76727" bIns="38364" rtlCol="0" anchor="b">
            <a:normAutofit/>
          </a:bodyPr>
          <a:lstStyle>
            <a:lvl1pPr algn="l" defTabSz="76727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>
                <a:solidFill>
                  <a:srgbClr val="0060A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Этапы</a:t>
            </a:r>
            <a:r>
              <a:rPr lang="ru-RU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b="1" dirty="0">
                <a:solidFill>
                  <a:srgbClr val="0060A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обработки</a:t>
            </a:r>
            <a:r>
              <a:rPr lang="ru-RU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b="1" dirty="0">
                <a:solidFill>
                  <a:srgbClr val="0060A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данных</a:t>
            </a:r>
          </a:p>
        </p:txBody>
      </p:sp>
    </p:spTree>
    <p:extLst>
      <p:ext uri="{BB962C8B-B14F-4D97-AF65-F5344CB8AC3E}">
        <p14:creationId xmlns:p14="http://schemas.microsoft.com/office/powerpoint/2010/main" val="3386189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pPr/>
              <a:t>5</a:t>
            </a:fld>
            <a:endParaRPr lang="ru-RU"/>
          </a:p>
        </p:txBody>
      </p:sp>
      <p:sp>
        <p:nvSpPr>
          <p:cNvPr id="23" name="Прямоугольник 22"/>
          <p:cNvSpPr/>
          <p:nvPr/>
        </p:nvSpPr>
        <p:spPr>
          <a:xfrm>
            <a:off x="609422" y="114401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Гистограммы распределения </a:t>
            </a:r>
            <a:endParaRPr lang="ru-RU" sz="180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Прямоугольник 27"/>
          <p:cNvSpPr/>
          <p:nvPr/>
        </p:nvSpPr>
        <p:spPr>
          <a:xfrm>
            <a:off x="5529263" y="2643128"/>
            <a:ext cx="31015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Гистограммы размаха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138779-E4C9-514A-B9DF-0099A7ADD9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5755" y="3276334"/>
            <a:ext cx="4983779" cy="3059605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77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7895B9-3884-9947-935D-53B34B8494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22" y="1605573"/>
            <a:ext cx="4807823" cy="3187209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35000"/>
              </a:srgbClr>
            </a:outerShdw>
          </a:effectLst>
        </p:spPr>
      </p:pic>
      <p:sp>
        <p:nvSpPr>
          <p:cNvPr id="30" name="Заголовок 5">
            <a:extLst>
              <a:ext uri="{FF2B5EF4-FFF2-40B4-BE49-F238E27FC236}">
                <a16:creationId xmlns:a16="http://schemas.microsoft.com/office/drawing/2014/main" id="{FBC5850F-3C38-5448-9DD4-223A616B6D28}"/>
              </a:ext>
            </a:extLst>
          </p:cNvPr>
          <p:cNvSpPr txBox="1">
            <a:spLocks/>
          </p:cNvSpPr>
          <p:nvPr/>
        </p:nvSpPr>
        <p:spPr>
          <a:xfrm>
            <a:off x="515139" y="475299"/>
            <a:ext cx="7888070" cy="621360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vert="horz" lIns="76727" tIns="38364" rIns="76727" bIns="38364" rtlCol="0" anchor="b">
            <a:normAutofit/>
          </a:bodyPr>
          <a:lstStyle>
            <a:lvl1pPr algn="l" defTabSz="76727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>
                <a:solidFill>
                  <a:srgbClr val="0060A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Ненормализованные данные</a:t>
            </a:r>
          </a:p>
        </p:txBody>
      </p:sp>
    </p:spTree>
    <p:extLst>
      <p:ext uri="{BB962C8B-B14F-4D97-AF65-F5344CB8AC3E}">
        <p14:creationId xmlns:p14="http://schemas.microsoft.com/office/powerpoint/2010/main" val="2166864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pPr/>
              <a:t>6</a:t>
            </a:fld>
            <a:endParaRPr lang="ru-RU"/>
          </a:p>
        </p:txBody>
      </p:sp>
      <p:sp>
        <p:nvSpPr>
          <p:cNvPr id="23" name="Прямоугольник 22"/>
          <p:cNvSpPr/>
          <p:nvPr/>
        </p:nvSpPr>
        <p:spPr>
          <a:xfrm>
            <a:off x="609422" y="114401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Распределение чуть выровнялось</a:t>
            </a:r>
            <a:endParaRPr lang="ru-RU" sz="180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AD27C1-35AE-1548-AEC2-9FE8A5C0F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000" y="1513347"/>
            <a:ext cx="4934422" cy="32383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AD08F37-76EC-0F48-B397-0B833D31AA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4666" y="4043363"/>
            <a:ext cx="5039285" cy="258603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D272910-D028-6C40-9224-AE344EAD0B92}"/>
              </a:ext>
            </a:extLst>
          </p:cNvPr>
          <p:cNvSpPr txBox="1"/>
          <p:nvPr/>
        </p:nvSpPr>
        <p:spPr>
          <a:xfrm>
            <a:off x="5312884" y="3185894"/>
            <a:ext cx="37377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Удаление выбросов сравняло </a:t>
            </a:r>
          </a:p>
          <a:p>
            <a:r>
              <a:rPr lang="ru-RU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медианы к выборочным средним</a:t>
            </a:r>
            <a:endParaRPr lang="en-RU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Заголовок 5">
            <a:extLst>
              <a:ext uri="{FF2B5EF4-FFF2-40B4-BE49-F238E27FC236}">
                <a16:creationId xmlns:a16="http://schemas.microsoft.com/office/drawing/2014/main" id="{A159D232-661A-B54F-8CC0-29AA0358F6C1}"/>
              </a:ext>
            </a:extLst>
          </p:cNvPr>
          <p:cNvSpPr txBox="1">
            <a:spLocks/>
          </p:cNvSpPr>
          <p:nvPr/>
        </p:nvSpPr>
        <p:spPr>
          <a:xfrm>
            <a:off x="515139" y="475299"/>
            <a:ext cx="7888070" cy="621360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vert="horz" lIns="76727" tIns="38364" rIns="76727" bIns="38364" rtlCol="0" anchor="b">
            <a:normAutofit/>
          </a:bodyPr>
          <a:lstStyle>
            <a:lvl1pPr algn="l" defTabSz="76727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>
                <a:solidFill>
                  <a:srgbClr val="0060A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Нормализованные данные</a:t>
            </a:r>
          </a:p>
        </p:txBody>
      </p:sp>
    </p:spTree>
    <p:extLst>
      <p:ext uri="{BB962C8B-B14F-4D97-AF65-F5344CB8AC3E}">
        <p14:creationId xmlns:p14="http://schemas.microsoft.com/office/powerpoint/2010/main" val="1949047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pPr/>
              <a:t>7</a:t>
            </a:fld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D3F489-A662-D140-D489-1CEFABFB4470}"/>
              </a:ext>
            </a:extLst>
          </p:cNvPr>
          <p:cNvSpPr txBox="1"/>
          <p:nvPr/>
        </p:nvSpPr>
        <p:spPr>
          <a:xfrm>
            <a:off x="5772153" y="1421084"/>
            <a:ext cx="29925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Матрица показывает отсутствие отношений между всеми парами переменных.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ABD1E1-1DDD-894C-B283-29ACD1140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139" y="1421084"/>
            <a:ext cx="5081810" cy="4511823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48000"/>
              </a:srgbClr>
            </a:outerShdw>
            <a:reflection endPos="0" dist="50800" dir="5400000" sy="-100000" algn="bl" rotWithShape="0"/>
          </a:effectLst>
        </p:spPr>
      </p:pic>
      <p:sp>
        <p:nvSpPr>
          <p:cNvPr id="15" name="Заголовок 5">
            <a:extLst>
              <a:ext uri="{FF2B5EF4-FFF2-40B4-BE49-F238E27FC236}">
                <a16:creationId xmlns:a16="http://schemas.microsoft.com/office/drawing/2014/main" id="{B4D42717-52FE-5346-A6A9-8374C785C3C5}"/>
              </a:ext>
            </a:extLst>
          </p:cNvPr>
          <p:cNvSpPr txBox="1">
            <a:spLocks/>
          </p:cNvSpPr>
          <p:nvPr/>
        </p:nvSpPr>
        <p:spPr>
          <a:xfrm>
            <a:off x="515139" y="475299"/>
            <a:ext cx="7888070" cy="621360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vert="horz" lIns="76727" tIns="38364" rIns="76727" bIns="38364" rtlCol="0" anchor="b">
            <a:normAutofit/>
          </a:bodyPr>
          <a:lstStyle>
            <a:lvl1pPr algn="l" defTabSz="76727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>
                <a:solidFill>
                  <a:srgbClr val="0060A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Матрица корреляций</a:t>
            </a:r>
          </a:p>
        </p:txBody>
      </p:sp>
    </p:spTree>
    <p:extLst>
      <p:ext uri="{BB962C8B-B14F-4D97-AF65-F5344CB8AC3E}">
        <p14:creationId xmlns:p14="http://schemas.microsoft.com/office/powerpoint/2010/main" val="2708923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pPr/>
              <a:t>8</a:t>
            </a:fld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665DAD-FE70-864E-95C6-A1974ADF1207}"/>
              </a:ext>
            </a:extLst>
          </p:cNvPr>
          <p:cNvSpPr txBox="1"/>
          <p:nvPr/>
        </p:nvSpPr>
        <p:spPr>
          <a:xfrm>
            <a:off x="623996" y="1471612"/>
            <a:ext cx="7947724" cy="4801314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ru-RU" dirty="0">
                <a:solidFill>
                  <a:schemeClr val="bg2"/>
                </a:solidFill>
              </a:rPr>
              <a:t>Разделение нормализованных данных на обучающую и тестовую выборки (в соотношении 70% на 30%, согласно обозначенным требованиям) </a:t>
            </a:r>
          </a:p>
          <a:p>
            <a:endParaRPr lang="ru-RU" dirty="0">
              <a:solidFill>
                <a:schemeClr val="bg2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ru-RU" dirty="0">
                <a:solidFill>
                  <a:schemeClr val="bg2"/>
                </a:solidFill>
              </a:rPr>
              <a:t>Подготовка регрессионных моделей машинного обучения. Оценка работы моделей: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2"/>
                </a:solidFill>
              </a:rPr>
              <a:t>линейная регрессия</a:t>
            </a:r>
            <a:endParaRPr lang="en-RU" dirty="0">
              <a:solidFill>
                <a:schemeClr val="bg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2"/>
                </a:solidFill>
              </a:rPr>
              <a:t>градиентный </a:t>
            </a:r>
            <a:r>
              <a:rPr lang="ru-RU" dirty="0" err="1">
                <a:solidFill>
                  <a:schemeClr val="bg2"/>
                </a:solidFill>
              </a:rPr>
              <a:t>бустинг</a:t>
            </a:r>
            <a:endParaRPr lang="en-RU" dirty="0">
              <a:solidFill>
                <a:schemeClr val="bg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2"/>
                </a:solidFill>
              </a:rPr>
              <a:t>к-ближайших соседей</a:t>
            </a:r>
            <a:endParaRPr lang="en-RU" dirty="0">
              <a:solidFill>
                <a:schemeClr val="bg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2"/>
                </a:solidFill>
              </a:rPr>
              <a:t>дерево решений</a:t>
            </a:r>
            <a:endParaRPr lang="en-RU" dirty="0">
              <a:solidFill>
                <a:schemeClr val="bg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2"/>
                </a:solidFill>
              </a:rPr>
              <a:t>метод опорных векторов</a:t>
            </a:r>
            <a:endParaRPr lang="en-RU" dirty="0">
              <a:solidFill>
                <a:schemeClr val="bg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2"/>
                </a:solidFill>
              </a:rPr>
              <a:t>случайный лес</a:t>
            </a:r>
          </a:p>
          <a:p>
            <a:pPr lvl="1"/>
            <a:endParaRPr lang="ru-RU" dirty="0">
              <a:solidFill>
                <a:schemeClr val="bg2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ru-RU" dirty="0">
                <a:solidFill>
                  <a:schemeClr val="bg2"/>
                </a:solidFill>
              </a:rPr>
              <a:t>Базовая метрика МАЕ</a:t>
            </a:r>
            <a:endParaRPr lang="en-RU" dirty="0">
              <a:solidFill>
                <a:schemeClr val="bg2"/>
              </a:solidFill>
            </a:endParaRPr>
          </a:p>
          <a:p>
            <a:endParaRPr lang="en-GB" dirty="0">
              <a:solidFill>
                <a:schemeClr val="bg2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ru-RU" dirty="0">
                <a:solidFill>
                  <a:schemeClr val="bg2"/>
                </a:solidFill>
              </a:rPr>
              <a:t>Подбор </a:t>
            </a:r>
            <a:r>
              <a:rPr lang="ru-RU" dirty="0" err="1">
                <a:solidFill>
                  <a:schemeClr val="bg2"/>
                </a:solidFill>
              </a:rPr>
              <a:t>гиперпараметров</a:t>
            </a:r>
            <a:r>
              <a:rPr lang="ru-RU" dirty="0">
                <a:solidFill>
                  <a:schemeClr val="bg2"/>
                </a:solidFill>
              </a:rPr>
              <a:t> для модели с лучшими показателями</a:t>
            </a:r>
          </a:p>
          <a:p>
            <a:endParaRPr lang="ru-RU" dirty="0">
              <a:solidFill>
                <a:schemeClr val="bg2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ru-RU" dirty="0">
                <a:solidFill>
                  <a:schemeClr val="bg2"/>
                </a:solidFill>
              </a:rPr>
              <a:t>Оценка точности работы моделей </a:t>
            </a:r>
            <a:endParaRPr lang="ru-RU" dirty="0">
              <a:solidFill>
                <a:schemeClr val="bg2"/>
              </a:solidFill>
              <a:effectLst/>
            </a:endParaRPr>
          </a:p>
        </p:txBody>
      </p:sp>
      <p:sp>
        <p:nvSpPr>
          <p:cNvPr id="30" name="Заголовок 5">
            <a:extLst>
              <a:ext uri="{FF2B5EF4-FFF2-40B4-BE49-F238E27FC236}">
                <a16:creationId xmlns:a16="http://schemas.microsoft.com/office/drawing/2014/main" id="{9568812C-A550-4040-9196-4DCFB6480A4A}"/>
              </a:ext>
            </a:extLst>
          </p:cNvPr>
          <p:cNvSpPr txBox="1">
            <a:spLocks/>
          </p:cNvSpPr>
          <p:nvPr/>
        </p:nvSpPr>
        <p:spPr>
          <a:xfrm>
            <a:off x="515139" y="475299"/>
            <a:ext cx="7888070" cy="621360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vert="horz" lIns="76727" tIns="38364" rIns="76727" bIns="38364" rtlCol="0" anchor="b">
            <a:normAutofit/>
          </a:bodyPr>
          <a:lstStyle>
            <a:lvl1pPr algn="l" defTabSz="76727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>
                <a:solidFill>
                  <a:srgbClr val="0060A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Разработка и обучение моделей</a:t>
            </a:r>
          </a:p>
        </p:txBody>
      </p:sp>
    </p:spTree>
    <p:extLst>
      <p:ext uri="{BB962C8B-B14F-4D97-AF65-F5344CB8AC3E}">
        <p14:creationId xmlns:p14="http://schemas.microsoft.com/office/powerpoint/2010/main" val="4169364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pPr/>
              <a:t>9</a:t>
            </a:fld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665DAD-FE70-864E-95C6-A1974ADF1207}"/>
              </a:ext>
            </a:extLst>
          </p:cNvPr>
          <p:cNvSpPr txBox="1"/>
          <p:nvPr/>
        </p:nvSpPr>
        <p:spPr>
          <a:xfrm>
            <a:off x="623996" y="1471612"/>
            <a:ext cx="7888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2"/>
                </a:solidFill>
              </a:rPr>
              <a:t>МАЕ для исходного базового уровня - </a:t>
            </a:r>
            <a:r>
              <a:rPr lang="en-RU" dirty="0">
                <a:solidFill>
                  <a:schemeClr val="bg2"/>
                </a:solidFill>
              </a:rPr>
              <a:t>0.1382</a:t>
            </a:r>
            <a:endParaRPr lang="ru-RU" dirty="0">
              <a:solidFill>
                <a:schemeClr val="bg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925403-59D1-464C-B40A-2F211A616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996" y="2299830"/>
            <a:ext cx="4876800" cy="374650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44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A6CA3CF-D733-3249-992D-566280BE39E8}"/>
              </a:ext>
            </a:extLst>
          </p:cNvPr>
          <p:cNvSpPr txBox="1"/>
          <p:nvPr/>
        </p:nvSpPr>
        <p:spPr>
          <a:xfrm>
            <a:off x="6200775" y="2299830"/>
            <a:ext cx="2370945" cy="1477328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2"/>
                </a:solidFill>
              </a:rPr>
              <a:t>Для регуляризации путем ограничения веса модели воспользуемся методом </a:t>
            </a:r>
            <a:r>
              <a:rPr lang="en-US" dirty="0">
                <a:solidFill>
                  <a:schemeClr val="bg2"/>
                </a:solidFill>
              </a:rPr>
              <a:t>Ridge</a:t>
            </a:r>
            <a:endParaRPr lang="en-RU" dirty="0">
              <a:solidFill>
                <a:schemeClr val="bg2"/>
              </a:solidFill>
            </a:endParaRPr>
          </a:p>
        </p:txBody>
      </p:sp>
      <p:sp>
        <p:nvSpPr>
          <p:cNvPr id="12" name="Заголовок 5">
            <a:extLst>
              <a:ext uri="{FF2B5EF4-FFF2-40B4-BE49-F238E27FC236}">
                <a16:creationId xmlns:a16="http://schemas.microsoft.com/office/drawing/2014/main" id="{9642C3D0-94B6-D643-913F-FCC8F7007748}"/>
              </a:ext>
            </a:extLst>
          </p:cNvPr>
          <p:cNvSpPr txBox="1">
            <a:spLocks/>
          </p:cNvSpPr>
          <p:nvPr/>
        </p:nvSpPr>
        <p:spPr>
          <a:xfrm>
            <a:off x="515139" y="475299"/>
            <a:ext cx="7888070" cy="621360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vert="horz" lIns="76727" tIns="38364" rIns="76727" bIns="38364" rtlCol="0" anchor="b">
            <a:normAutofit/>
          </a:bodyPr>
          <a:lstStyle>
            <a:lvl1pPr algn="l" defTabSz="76727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>
                <a:solidFill>
                  <a:srgbClr val="0060A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Модуль упругости при растяжении</a:t>
            </a:r>
          </a:p>
        </p:txBody>
      </p:sp>
    </p:spTree>
    <p:extLst>
      <p:ext uri="{BB962C8B-B14F-4D97-AF65-F5344CB8AC3E}">
        <p14:creationId xmlns:p14="http://schemas.microsoft.com/office/powerpoint/2010/main" val="113330120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{8215953E-DED2-CA44-B953-D183B729687C}tf10001072</Template>
  <TotalTime>2375</TotalTime>
  <Words>590</Words>
  <Application>Microsoft Macintosh PowerPoint</Application>
  <PresentationFormat>Custom</PresentationFormat>
  <Paragraphs>115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Franklin Gothic Book</vt:lpstr>
      <vt:lpstr>Times New Roman</vt:lpstr>
      <vt:lpstr>Wingdings</vt:lpstr>
      <vt:lpstr>Crop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Черкасова Ольга</dc:creator>
  <cp:lastModifiedBy>albina agametova</cp:lastModifiedBy>
  <cp:revision>91</cp:revision>
  <dcterms:created xsi:type="dcterms:W3CDTF">2020-07-15T13:24:42Z</dcterms:created>
  <dcterms:modified xsi:type="dcterms:W3CDTF">2022-06-17T08:58:04Z</dcterms:modified>
</cp:coreProperties>
</file>