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efa4e9e7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efa4e9e7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b160cdd22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b160cdd22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b1fe9648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b1fe9648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b1fe9648a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b1fe9648a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b1fe9648a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b1fe9648a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b1fe9648a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b1fe9648a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b1fe9648a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b1fe9648a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b1fe9648a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b1fe9648a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from the date/is a core component, an essential part as well as 2D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efa08e495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efa08e495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efa08e49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efa08e49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0a56155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0a56155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Instance</a:t>
            </a:r>
            <a:r>
              <a:rPr lang="en"/>
              <a:t> </a:t>
            </a:r>
            <a:r>
              <a:rPr lang="en"/>
              <a:t>segmentation</a:t>
            </a:r>
            <a:r>
              <a:rPr lang="en"/>
              <a:t> </a:t>
            </a:r>
            <a:r>
              <a:rPr lang="en"/>
              <a:t>identifying each </a:t>
            </a:r>
            <a:r>
              <a:rPr lang="en"/>
              <a:t> person from the background separately.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efa4e9e70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efa4e9e70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efb0e54d6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efb0e54d6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7de408546c8854e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de408546c8854e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7de408546c8854e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de408546c8854e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c41815b0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c41815b0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7de408546c8854e7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de408546c8854e7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b0a56155d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b0a56155d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51E50"/>
                </a:solidFill>
              </a:rPr>
              <a:t>U-Net is a semantic segmentation technique originally proposed for medical imaging segmentation.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b0a56155d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b0a56155d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b160cdd22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b160cdd22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b160cdd22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b160cdd22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b160cdd2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b160cdd2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efa08e495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efa08e495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Try to train the model longer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160cdd22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160cdd22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rie d different params ar regaluzation, 20 epoch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22.png"/><Relationship Id="rId6"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25.png"/><Relationship Id="rId6"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6.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4.png"/><Relationship Id="rId6"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Hands on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Malaria classification </a:t>
            </a:r>
            <a:endParaRPr/>
          </a:p>
          <a:p>
            <a:pPr indent="0" lvl="0" marL="0" rtl="0" algn="ctr">
              <a:spcBef>
                <a:spcPts val="0"/>
              </a:spcBef>
              <a:spcAft>
                <a:spcPts val="0"/>
              </a:spcAft>
              <a:buNone/>
            </a:pPr>
            <a:r>
              <a:rPr lang="en"/>
              <a:t>U-net segmentation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22"/>
          <p:cNvPicPr preferRelativeResize="0"/>
          <p:nvPr/>
        </p:nvPicPr>
        <p:blipFill>
          <a:blip r:embed="rId3">
            <a:alphaModFix/>
          </a:blip>
          <a:stretch>
            <a:fillRect/>
          </a:stretch>
        </p:blipFill>
        <p:spPr>
          <a:xfrm>
            <a:off x="571597" y="1248225"/>
            <a:ext cx="3873749" cy="3084100"/>
          </a:xfrm>
          <a:prstGeom prst="rect">
            <a:avLst/>
          </a:prstGeom>
          <a:noFill/>
          <a:ln>
            <a:noFill/>
          </a:ln>
        </p:spPr>
      </p:pic>
      <p:pic>
        <p:nvPicPr>
          <p:cNvPr id="123" name="Google Shape;123;p22"/>
          <p:cNvPicPr preferRelativeResize="0"/>
          <p:nvPr/>
        </p:nvPicPr>
        <p:blipFill>
          <a:blip r:embed="rId4">
            <a:alphaModFix/>
          </a:blip>
          <a:stretch>
            <a:fillRect/>
          </a:stretch>
        </p:blipFill>
        <p:spPr>
          <a:xfrm>
            <a:off x="4833525" y="1390888"/>
            <a:ext cx="3545126" cy="27987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the model </a:t>
            </a:r>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3"/>
          <p:cNvPicPr preferRelativeResize="0"/>
          <p:nvPr/>
        </p:nvPicPr>
        <p:blipFill>
          <a:blip r:embed="rId3">
            <a:alphaModFix/>
          </a:blip>
          <a:stretch>
            <a:fillRect/>
          </a:stretch>
        </p:blipFill>
        <p:spPr>
          <a:xfrm>
            <a:off x="1040750" y="3120775"/>
            <a:ext cx="2853256" cy="269825"/>
          </a:xfrm>
          <a:prstGeom prst="rect">
            <a:avLst/>
          </a:prstGeom>
          <a:noFill/>
          <a:ln>
            <a:noFill/>
          </a:ln>
        </p:spPr>
      </p:pic>
      <p:pic>
        <p:nvPicPr>
          <p:cNvPr id="131" name="Google Shape;131;p23"/>
          <p:cNvPicPr preferRelativeResize="0"/>
          <p:nvPr/>
        </p:nvPicPr>
        <p:blipFill>
          <a:blip r:embed="rId4">
            <a:alphaModFix/>
          </a:blip>
          <a:stretch>
            <a:fillRect/>
          </a:stretch>
        </p:blipFill>
        <p:spPr>
          <a:xfrm>
            <a:off x="6177338" y="1375825"/>
            <a:ext cx="1285875" cy="1524000"/>
          </a:xfrm>
          <a:prstGeom prst="rect">
            <a:avLst/>
          </a:prstGeom>
          <a:noFill/>
          <a:ln>
            <a:noFill/>
          </a:ln>
        </p:spPr>
      </p:pic>
      <p:pic>
        <p:nvPicPr>
          <p:cNvPr id="132" name="Google Shape;132;p23"/>
          <p:cNvPicPr preferRelativeResize="0"/>
          <p:nvPr/>
        </p:nvPicPr>
        <p:blipFill>
          <a:blip r:embed="rId5">
            <a:alphaModFix/>
          </a:blip>
          <a:stretch>
            <a:fillRect/>
          </a:stretch>
        </p:blipFill>
        <p:spPr>
          <a:xfrm>
            <a:off x="5350600" y="3120775"/>
            <a:ext cx="2939370" cy="269825"/>
          </a:xfrm>
          <a:prstGeom prst="rect">
            <a:avLst/>
          </a:prstGeom>
          <a:noFill/>
          <a:ln>
            <a:noFill/>
          </a:ln>
        </p:spPr>
      </p:pic>
      <p:pic>
        <p:nvPicPr>
          <p:cNvPr id="133" name="Google Shape;133;p23"/>
          <p:cNvPicPr preferRelativeResize="0"/>
          <p:nvPr/>
        </p:nvPicPr>
        <p:blipFill>
          <a:blip r:embed="rId6">
            <a:alphaModFix/>
          </a:blip>
          <a:stretch>
            <a:fillRect/>
          </a:stretch>
        </p:blipFill>
        <p:spPr>
          <a:xfrm>
            <a:off x="1630388" y="1409163"/>
            <a:ext cx="1400175" cy="1457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9" name="Google Shape;13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Conv2d</a:t>
            </a:r>
            <a:endParaRPr/>
          </a:p>
          <a:p>
            <a:pPr indent="-342900" lvl="0" marL="457200" rtl="0" algn="l">
              <a:spcBef>
                <a:spcPts val="0"/>
              </a:spcBef>
              <a:spcAft>
                <a:spcPts val="0"/>
              </a:spcAft>
              <a:buSzPts val="1800"/>
              <a:buChar char="-"/>
            </a:pPr>
            <a:r>
              <a:rPr lang="en"/>
              <a:t>Activation </a:t>
            </a:r>
            <a:endParaRPr/>
          </a:p>
          <a:p>
            <a:pPr indent="-342900" lvl="0" marL="457200" rtl="0" algn="l">
              <a:spcBef>
                <a:spcPts val="0"/>
              </a:spcBef>
              <a:spcAft>
                <a:spcPts val="0"/>
              </a:spcAft>
              <a:buSzPts val="1800"/>
              <a:buChar char="-"/>
            </a:pPr>
            <a:r>
              <a:rPr lang="en"/>
              <a:t>MaxPooling2D</a:t>
            </a:r>
            <a:endParaRPr/>
          </a:p>
          <a:p>
            <a:pPr indent="-342900" lvl="0" marL="457200" rtl="0" algn="l">
              <a:spcBef>
                <a:spcPts val="0"/>
              </a:spcBef>
              <a:spcAft>
                <a:spcPts val="0"/>
              </a:spcAft>
              <a:buSzPts val="1800"/>
              <a:buChar char="-"/>
            </a:pPr>
            <a:r>
              <a:rPr lang="en"/>
              <a:t>Flatten </a:t>
            </a:r>
            <a:endParaRPr/>
          </a:p>
          <a:p>
            <a:pPr indent="-342900" lvl="0" marL="457200" rtl="0" algn="l">
              <a:spcBef>
                <a:spcPts val="0"/>
              </a:spcBef>
              <a:spcAft>
                <a:spcPts val="0"/>
              </a:spcAft>
              <a:buSzPts val="1800"/>
              <a:buChar char="-"/>
            </a:pPr>
            <a:r>
              <a:rPr lang="en"/>
              <a:t>Dense</a:t>
            </a:r>
            <a:endParaRPr/>
          </a:p>
          <a:p>
            <a:pPr indent="-342900" lvl="0" marL="457200" rtl="0" algn="l">
              <a:spcBef>
                <a:spcPts val="0"/>
              </a:spcBef>
              <a:spcAft>
                <a:spcPts val="0"/>
              </a:spcAft>
              <a:buSzPts val="1800"/>
              <a:buChar char="-"/>
            </a:pPr>
            <a:r>
              <a:rPr lang="en"/>
              <a:t>Dropout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2D </a:t>
            </a:r>
            <a:r>
              <a:rPr lang="en"/>
              <a:t>convolution</a:t>
            </a:r>
            <a:r>
              <a:rPr lang="en"/>
              <a:t> </a:t>
            </a:r>
            <a:endParaRPr/>
          </a:p>
        </p:txBody>
      </p:sp>
      <p:sp>
        <p:nvSpPr>
          <p:cNvPr id="145" name="Google Shape;145;p25"/>
          <p:cNvSpPr txBox="1"/>
          <p:nvPr>
            <p:ph idx="1" type="body"/>
          </p:nvPr>
        </p:nvSpPr>
        <p:spPr>
          <a:xfrm>
            <a:off x="311700" y="1439750"/>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1500">
                <a:solidFill>
                  <a:srgbClr val="242424"/>
                </a:solidFill>
                <a:highlight>
                  <a:srgbClr val="FFFFFF"/>
                </a:highlight>
                <a:latin typeface="Georgia"/>
                <a:ea typeface="Georgia"/>
                <a:cs typeface="Georgia"/>
                <a:sym typeface="Georgia"/>
              </a:rPr>
              <a:t>Convolution is nothing but a filter which is applied on image </a:t>
            </a:r>
            <a:r>
              <a:rPr i="1" lang="en" sz="1500">
                <a:solidFill>
                  <a:srgbClr val="242424"/>
                </a:solidFill>
                <a:highlight>
                  <a:srgbClr val="FFFFFF"/>
                </a:highlight>
                <a:latin typeface="Georgia"/>
                <a:ea typeface="Georgia"/>
                <a:cs typeface="Georgia"/>
                <a:sym typeface="Georgia"/>
              </a:rPr>
              <a:t>to extract feature </a:t>
            </a:r>
            <a:r>
              <a:rPr lang="en" sz="1500">
                <a:solidFill>
                  <a:srgbClr val="242424"/>
                </a:solidFill>
                <a:highlight>
                  <a:srgbClr val="FFFFFF"/>
                </a:highlight>
                <a:latin typeface="Georgia"/>
                <a:ea typeface="Georgia"/>
                <a:cs typeface="Georgia"/>
                <a:sym typeface="Georgia"/>
              </a:rPr>
              <a:t>from it. We will use such different convolutions to extract different features like edges, high-lighted patterns from the image.</a:t>
            </a:r>
            <a:endParaRPr/>
          </a:p>
        </p:txBody>
      </p:sp>
      <p:pic>
        <p:nvPicPr>
          <p:cNvPr id="146" name="Google Shape;146;p25"/>
          <p:cNvPicPr preferRelativeResize="0"/>
          <p:nvPr/>
        </p:nvPicPr>
        <p:blipFill>
          <a:blip r:embed="rId3">
            <a:alphaModFix/>
          </a:blip>
          <a:stretch>
            <a:fillRect/>
          </a:stretch>
        </p:blipFill>
        <p:spPr>
          <a:xfrm>
            <a:off x="188575" y="2407625"/>
            <a:ext cx="6118751" cy="1923525"/>
          </a:xfrm>
          <a:prstGeom prst="rect">
            <a:avLst/>
          </a:prstGeom>
          <a:noFill/>
          <a:ln>
            <a:noFill/>
          </a:ln>
        </p:spPr>
      </p:pic>
      <p:pic>
        <p:nvPicPr>
          <p:cNvPr id="147" name="Google Shape;147;p25"/>
          <p:cNvPicPr preferRelativeResize="0"/>
          <p:nvPr/>
        </p:nvPicPr>
        <p:blipFill>
          <a:blip r:embed="rId4">
            <a:alphaModFix/>
          </a:blip>
          <a:stretch>
            <a:fillRect/>
          </a:stretch>
        </p:blipFill>
        <p:spPr>
          <a:xfrm>
            <a:off x="6169600" y="2793025"/>
            <a:ext cx="2416476" cy="1152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6"/>
          <p:cNvPicPr preferRelativeResize="0"/>
          <p:nvPr/>
        </p:nvPicPr>
        <p:blipFill>
          <a:blip r:embed="rId3">
            <a:alphaModFix/>
          </a:blip>
          <a:stretch>
            <a:fillRect/>
          </a:stretch>
        </p:blipFill>
        <p:spPr>
          <a:xfrm>
            <a:off x="1029700" y="1415464"/>
            <a:ext cx="7293524" cy="2312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Max pooling </a:t>
            </a:r>
            <a:endParaRPr/>
          </a:p>
        </p:txBody>
      </p:sp>
      <p:sp>
        <p:nvSpPr>
          <p:cNvPr id="160" name="Google Shape;16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Reducing the size/computational cost, making the </a:t>
            </a:r>
            <a:r>
              <a:rPr lang="en"/>
              <a:t>operation</a:t>
            </a:r>
            <a:r>
              <a:rPr lang="en"/>
              <a:t> fast </a:t>
            </a:r>
            <a:endParaRPr/>
          </a:p>
          <a:p>
            <a:pPr indent="0" lvl="0" marL="0" rtl="0" algn="l">
              <a:spcBef>
                <a:spcPts val="1200"/>
              </a:spcBef>
              <a:spcAft>
                <a:spcPts val="0"/>
              </a:spcAft>
              <a:buNone/>
            </a:pPr>
            <a:r>
              <a:rPr lang="en"/>
              <a:t>Enhance the features, reduces the size of the image </a:t>
            </a:r>
            <a:endParaRPr/>
          </a:p>
          <a:p>
            <a:pPr indent="0" lvl="0" marL="0" rtl="0" algn="l">
              <a:spcBef>
                <a:spcPts val="1200"/>
              </a:spcBef>
              <a:spcAft>
                <a:spcPts val="0"/>
              </a:spcAft>
              <a:buNone/>
            </a:pPr>
            <a:r>
              <a:rPr lang="en"/>
              <a:t>We </a:t>
            </a:r>
            <a:r>
              <a:rPr lang="en"/>
              <a:t>don't</a:t>
            </a:r>
            <a:r>
              <a:rPr lang="en"/>
              <a:t> have to do it each time after 2D convolution </a:t>
            </a:r>
            <a:endParaRPr/>
          </a:p>
          <a:p>
            <a:pPr indent="0" lvl="0" marL="0" rtl="0" algn="l">
              <a:spcBef>
                <a:spcPts val="1200"/>
              </a:spcBef>
              <a:spcAft>
                <a:spcPts val="0"/>
              </a:spcAft>
              <a:buNone/>
            </a:pPr>
            <a:r>
              <a:rPr lang="en"/>
              <a:t>No parameters/ a simple transformation </a:t>
            </a:r>
            <a:endParaRPr/>
          </a:p>
          <a:p>
            <a:pPr indent="0" lvl="0" marL="0" rtl="0" algn="l">
              <a:spcBef>
                <a:spcPts val="1200"/>
              </a:spcBef>
              <a:spcAft>
                <a:spcPts val="1200"/>
              </a:spcAft>
              <a:buNone/>
            </a:pPr>
            <a:r>
              <a:t/>
            </a:r>
            <a:endParaRPr/>
          </a:p>
        </p:txBody>
      </p:sp>
      <p:pic>
        <p:nvPicPr>
          <p:cNvPr id="161" name="Google Shape;161;p27"/>
          <p:cNvPicPr preferRelativeResize="0"/>
          <p:nvPr/>
        </p:nvPicPr>
        <p:blipFill>
          <a:blip r:embed="rId3">
            <a:alphaModFix/>
          </a:blip>
          <a:stretch>
            <a:fillRect/>
          </a:stretch>
        </p:blipFill>
        <p:spPr>
          <a:xfrm>
            <a:off x="544300" y="3208525"/>
            <a:ext cx="3578575" cy="1774675"/>
          </a:xfrm>
          <a:prstGeom prst="rect">
            <a:avLst/>
          </a:prstGeom>
          <a:noFill/>
          <a:ln>
            <a:noFill/>
          </a:ln>
        </p:spPr>
      </p:pic>
      <p:pic>
        <p:nvPicPr>
          <p:cNvPr id="162" name="Google Shape;162;p27"/>
          <p:cNvPicPr preferRelativeResize="0"/>
          <p:nvPr/>
        </p:nvPicPr>
        <p:blipFill>
          <a:blip r:embed="rId4">
            <a:alphaModFix/>
          </a:blip>
          <a:stretch>
            <a:fillRect/>
          </a:stretch>
        </p:blipFill>
        <p:spPr>
          <a:xfrm>
            <a:off x="4571994" y="2782150"/>
            <a:ext cx="3809425" cy="2265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Flatten layer </a:t>
            </a:r>
            <a:endParaRPr/>
          </a:p>
        </p:txBody>
      </p:sp>
      <p:sp>
        <p:nvSpPr>
          <p:cNvPr id="168" name="Google Shape;16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highlight>
                  <a:schemeClr val="accent6"/>
                </a:highlight>
              </a:rPr>
              <a:t>From 28*28 to an array of a 1 dim array of  784</a:t>
            </a:r>
            <a:r>
              <a:rPr lang="en"/>
              <a:t> </a:t>
            </a:r>
            <a:endParaRPr/>
          </a:p>
        </p:txBody>
      </p:sp>
      <p:pic>
        <p:nvPicPr>
          <p:cNvPr id="169" name="Google Shape;169;p28"/>
          <p:cNvPicPr preferRelativeResize="0"/>
          <p:nvPr/>
        </p:nvPicPr>
        <p:blipFill>
          <a:blip r:embed="rId3">
            <a:alphaModFix/>
          </a:blip>
          <a:stretch>
            <a:fillRect/>
          </a:stretch>
        </p:blipFill>
        <p:spPr>
          <a:xfrm>
            <a:off x="5343325" y="563250"/>
            <a:ext cx="3571050" cy="4290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Dense layer / fully </a:t>
            </a:r>
            <a:r>
              <a:rPr lang="en"/>
              <a:t>connected</a:t>
            </a:r>
            <a:r>
              <a:rPr lang="en"/>
              <a:t> layer  </a:t>
            </a:r>
            <a:endParaRPr/>
          </a:p>
        </p:txBody>
      </p:sp>
      <p:sp>
        <p:nvSpPr>
          <p:cNvPr id="175" name="Google Shape;17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In a dense layer, each connection has a weight associated with it, and the network learns these weights during the training process.</a:t>
            </a:r>
            <a:endParaRPr sz="1200">
              <a:solidFill>
                <a:srgbClr val="374151"/>
              </a:solidFill>
              <a:latin typeface="Roboto"/>
              <a:ea typeface="Roboto"/>
              <a:cs typeface="Roboto"/>
              <a:sym typeface="Roboto"/>
            </a:endParaRPr>
          </a:p>
          <a:p>
            <a:pPr indent="0" lvl="0" marL="0" rtl="0" algn="l">
              <a:spcBef>
                <a:spcPts val="1200"/>
              </a:spcBef>
              <a:spcAft>
                <a:spcPts val="1200"/>
              </a:spcAft>
              <a:buNone/>
            </a:pPr>
            <a:r>
              <a:t/>
            </a:r>
            <a:endParaRPr sz="1200">
              <a:solidFill>
                <a:srgbClr val="374151"/>
              </a:solidFill>
              <a:latin typeface="Roboto"/>
              <a:ea typeface="Roboto"/>
              <a:cs typeface="Roboto"/>
              <a:sym typeface="Roboto"/>
            </a:endParaRPr>
          </a:p>
        </p:txBody>
      </p:sp>
      <p:pic>
        <p:nvPicPr>
          <p:cNvPr id="176" name="Google Shape;176;p29"/>
          <p:cNvPicPr preferRelativeResize="0"/>
          <p:nvPr/>
        </p:nvPicPr>
        <p:blipFill>
          <a:blip r:embed="rId3">
            <a:alphaModFix/>
          </a:blip>
          <a:stretch>
            <a:fillRect/>
          </a:stretch>
        </p:blipFill>
        <p:spPr>
          <a:xfrm>
            <a:off x="1329975" y="1518325"/>
            <a:ext cx="6484074" cy="3515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
            </a:r>
            <a:r>
              <a:rPr lang="en"/>
              <a:t>ropout layer</a:t>
            </a:r>
            <a:endParaRPr/>
          </a:p>
        </p:txBody>
      </p:sp>
      <p:sp>
        <p:nvSpPr>
          <p:cNvPr id="182" name="Google Shape;18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300">
                <a:solidFill>
                  <a:schemeClr val="dk1"/>
                </a:solidFill>
                <a:highlight>
                  <a:srgbClr val="EEF0ED"/>
                </a:highlight>
              </a:rPr>
              <a:t>In deep neural networks, overfitting usually occurs because certain neurons from different layers influence each other. Simply put, this leads, for example, to certain neurons correcting the errors of previous nodes and thus depending on each other or simply passing on the good results of the previous layer without major changes. This results in comparatively poor generalization.</a:t>
            </a:r>
            <a:endParaRPr sz="1300">
              <a:solidFill>
                <a:schemeClr val="dk1"/>
              </a:solidFill>
              <a:highlight>
                <a:srgbClr val="EEF0ED"/>
              </a:highlight>
            </a:endParaRPr>
          </a:p>
          <a:p>
            <a:pPr indent="0" lvl="0" marL="0" rtl="0" algn="l">
              <a:spcBef>
                <a:spcPts val="2300"/>
              </a:spcBef>
              <a:spcAft>
                <a:spcPts val="0"/>
              </a:spcAft>
              <a:buClr>
                <a:schemeClr val="dk1"/>
              </a:buClr>
              <a:buSzPts val="1100"/>
              <a:buFont typeface="Arial"/>
              <a:buNone/>
            </a:pPr>
            <a:r>
              <a:rPr lang="en" sz="1300">
                <a:solidFill>
                  <a:schemeClr val="dk1"/>
                </a:solidFill>
                <a:highlight>
                  <a:srgbClr val="EEF0ED"/>
                </a:highlight>
              </a:rPr>
              <a:t>By using the dropout layer, on the other hand, neurons can no longer rely on the nodes from previous or subsequent layers, since they cannot assume that they even exist in that particular training run. This leads to neurons, provably, recognizing more fundamental structures in data that do not depend on the existence of individual neurons.</a:t>
            </a:r>
            <a:endParaRPr sz="1300">
              <a:solidFill>
                <a:schemeClr val="dk1"/>
              </a:solidFill>
              <a:highlight>
                <a:srgbClr val="EEF0ED"/>
              </a:highlight>
            </a:endParaRPr>
          </a:p>
          <a:p>
            <a:pPr indent="0" lvl="0" marL="0" rtl="0" algn="l">
              <a:spcBef>
                <a:spcPts val="2300"/>
              </a:spcBef>
              <a:spcAft>
                <a:spcPts val="1200"/>
              </a:spcAft>
              <a:buNone/>
            </a:pPr>
            <a:r>
              <a:rPr lang="en"/>
              <a:t>Drops the data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8" name="Google Shape;18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31"/>
          <p:cNvPicPr preferRelativeResize="0"/>
          <p:nvPr/>
        </p:nvPicPr>
        <p:blipFill>
          <a:blip r:embed="rId3">
            <a:alphaModFix/>
          </a:blip>
          <a:stretch>
            <a:fillRect/>
          </a:stretch>
        </p:blipFill>
        <p:spPr>
          <a:xfrm>
            <a:off x="109430" y="445025"/>
            <a:ext cx="7528395" cy="572700"/>
          </a:xfrm>
          <a:prstGeom prst="rect">
            <a:avLst/>
          </a:prstGeom>
          <a:noFill/>
          <a:ln>
            <a:noFill/>
          </a:ln>
        </p:spPr>
      </p:pic>
      <p:pic>
        <p:nvPicPr>
          <p:cNvPr id="190" name="Google Shape;190;p31"/>
          <p:cNvPicPr preferRelativeResize="0"/>
          <p:nvPr/>
        </p:nvPicPr>
        <p:blipFill>
          <a:blip r:embed="rId4">
            <a:alphaModFix/>
          </a:blip>
          <a:stretch>
            <a:fillRect/>
          </a:stretch>
        </p:blipFill>
        <p:spPr>
          <a:xfrm>
            <a:off x="311700" y="1201563"/>
            <a:ext cx="4185578" cy="269825"/>
          </a:xfrm>
          <a:prstGeom prst="rect">
            <a:avLst/>
          </a:prstGeom>
          <a:noFill/>
          <a:ln>
            <a:noFill/>
          </a:ln>
        </p:spPr>
      </p:pic>
      <p:pic>
        <p:nvPicPr>
          <p:cNvPr id="191" name="Google Shape;191;p31"/>
          <p:cNvPicPr preferRelativeResize="0"/>
          <p:nvPr/>
        </p:nvPicPr>
        <p:blipFill>
          <a:blip r:embed="rId5">
            <a:alphaModFix/>
          </a:blip>
          <a:stretch>
            <a:fillRect/>
          </a:stretch>
        </p:blipFill>
        <p:spPr>
          <a:xfrm>
            <a:off x="393775" y="1655225"/>
            <a:ext cx="3194675" cy="2939100"/>
          </a:xfrm>
          <a:prstGeom prst="rect">
            <a:avLst/>
          </a:prstGeom>
          <a:noFill/>
          <a:ln>
            <a:noFill/>
          </a:ln>
        </p:spPr>
      </p:pic>
      <p:pic>
        <p:nvPicPr>
          <p:cNvPr id="192" name="Google Shape;192;p31"/>
          <p:cNvPicPr preferRelativeResize="0"/>
          <p:nvPr/>
        </p:nvPicPr>
        <p:blipFill>
          <a:blip r:embed="rId6">
            <a:alphaModFix/>
          </a:blip>
          <a:stretch>
            <a:fillRect/>
          </a:stretch>
        </p:blipFill>
        <p:spPr>
          <a:xfrm>
            <a:off x="4053843" y="1655220"/>
            <a:ext cx="4838357" cy="2300300"/>
          </a:xfrm>
          <a:prstGeom prst="rect">
            <a:avLst/>
          </a:prstGeom>
          <a:noFill/>
          <a:ln>
            <a:noFill/>
          </a:ln>
        </p:spPr>
      </p:pic>
      <p:sp>
        <p:nvSpPr>
          <p:cNvPr id="193" name="Google Shape;193;p31"/>
          <p:cNvSpPr txBox="1"/>
          <p:nvPr/>
        </p:nvSpPr>
        <p:spPr>
          <a:xfrm>
            <a:off x="6597250" y="1152475"/>
            <a:ext cx="2380200" cy="4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Metadata</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0" y="1172158"/>
            <a:ext cx="9144000" cy="279918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9" name="Google Shape;19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0" name="Google Shape;200;p32"/>
          <p:cNvPicPr preferRelativeResize="0"/>
          <p:nvPr/>
        </p:nvPicPr>
        <p:blipFill>
          <a:blip r:embed="rId3">
            <a:alphaModFix/>
          </a:blip>
          <a:stretch>
            <a:fillRect/>
          </a:stretch>
        </p:blipFill>
        <p:spPr>
          <a:xfrm>
            <a:off x="1244127" y="0"/>
            <a:ext cx="6655744"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6" name="Google Shape;20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7" name="Google Shape;207;p33"/>
          <p:cNvPicPr preferRelativeResize="0"/>
          <p:nvPr/>
        </p:nvPicPr>
        <p:blipFill>
          <a:blip r:embed="rId3">
            <a:alphaModFix/>
          </a:blip>
          <a:stretch>
            <a:fillRect/>
          </a:stretch>
        </p:blipFill>
        <p:spPr>
          <a:xfrm>
            <a:off x="1422569" y="0"/>
            <a:ext cx="6298863" cy="51435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3" name="Google Shape;21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4" name="Google Shape;214;p34"/>
          <p:cNvPicPr preferRelativeResize="0"/>
          <p:nvPr/>
        </p:nvPicPr>
        <p:blipFill>
          <a:blip r:embed="rId3">
            <a:alphaModFix/>
          </a:blip>
          <a:stretch>
            <a:fillRect/>
          </a:stretch>
        </p:blipFill>
        <p:spPr>
          <a:xfrm>
            <a:off x="311700" y="1293250"/>
            <a:ext cx="4005725" cy="3033300"/>
          </a:xfrm>
          <a:prstGeom prst="rect">
            <a:avLst/>
          </a:prstGeom>
          <a:noFill/>
          <a:ln>
            <a:noFill/>
          </a:ln>
        </p:spPr>
      </p:pic>
      <p:pic>
        <p:nvPicPr>
          <p:cNvPr id="215" name="Google Shape;215;p34"/>
          <p:cNvPicPr preferRelativeResize="0"/>
          <p:nvPr/>
        </p:nvPicPr>
        <p:blipFill>
          <a:blip r:embed="rId4">
            <a:alphaModFix/>
          </a:blip>
          <a:stretch>
            <a:fillRect/>
          </a:stretch>
        </p:blipFill>
        <p:spPr>
          <a:xfrm>
            <a:off x="4398491" y="1344025"/>
            <a:ext cx="4083934" cy="3033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1" name="Google Shape;221;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2" name="Google Shape;222;p35"/>
          <p:cNvPicPr preferRelativeResize="0"/>
          <p:nvPr/>
        </p:nvPicPr>
        <p:blipFill>
          <a:blip r:embed="rId3">
            <a:alphaModFix/>
          </a:blip>
          <a:stretch>
            <a:fillRect/>
          </a:stretch>
        </p:blipFill>
        <p:spPr>
          <a:xfrm>
            <a:off x="826052" y="1436175"/>
            <a:ext cx="3686626" cy="2849000"/>
          </a:xfrm>
          <a:prstGeom prst="rect">
            <a:avLst/>
          </a:prstGeom>
          <a:noFill/>
          <a:ln>
            <a:noFill/>
          </a:ln>
        </p:spPr>
      </p:pic>
      <p:pic>
        <p:nvPicPr>
          <p:cNvPr id="223" name="Google Shape;223;p35"/>
          <p:cNvPicPr preferRelativeResize="0"/>
          <p:nvPr/>
        </p:nvPicPr>
        <p:blipFill>
          <a:blip r:embed="rId4">
            <a:alphaModFix/>
          </a:blip>
          <a:stretch>
            <a:fillRect/>
          </a:stretch>
        </p:blipFill>
        <p:spPr>
          <a:xfrm>
            <a:off x="4830995" y="1427001"/>
            <a:ext cx="4001299" cy="31418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9" name="Google Shape;22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0" name="Google Shape;230;p36"/>
          <p:cNvPicPr preferRelativeResize="0"/>
          <p:nvPr/>
        </p:nvPicPr>
        <p:blipFill>
          <a:blip r:embed="rId3">
            <a:alphaModFix/>
          </a:blip>
          <a:stretch>
            <a:fillRect/>
          </a:stretch>
        </p:blipFill>
        <p:spPr>
          <a:xfrm>
            <a:off x="311693" y="983476"/>
            <a:ext cx="8264605" cy="31765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6" name="Google Shape;23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7" name="Google Shape;237;p37"/>
          <p:cNvPicPr preferRelativeResize="0"/>
          <p:nvPr/>
        </p:nvPicPr>
        <p:blipFill>
          <a:blip r:embed="rId3">
            <a:alphaModFix/>
          </a:blip>
          <a:stretch>
            <a:fillRect/>
          </a:stretch>
        </p:blipFill>
        <p:spPr>
          <a:xfrm>
            <a:off x="768250" y="594662"/>
            <a:ext cx="7607506" cy="39541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 net architecture for biomedical img </a:t>
            </a:r>
            <a:r>
              <a:rPr lang="en"/>
              <a:t>segmentation</a:t>
            </a:r>
            <a:r>
              <a:rPr lang="en"/>
              <a:t>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1094843" y="1152475"/>
            <a:ext cx="6277282" cy="3991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 name="Google Shape;76;p16"/>
          <p:cNvPicPr preferRelativeResize="0"/>
          <p:nvPr/>
        </p:nvPicPr>
        <p:blipFill>
          <a:blip r:embed="rId3">
            <a:alphaModFix/>
          </a:blip>
          <a:stretch>
            <a:fillRect/>
          </a:stretch>
        </p:blipFill>
        <p:spPr>
          <a:xfrm>
            <a:off x="297193" y="152400"/>
            <a:ext cx="8854413" cy="5143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3" name="Google Shape;83;p17"/>
          <p:cNvPicPr preferRelativeResize="0"/>
          <p:nvPr/>
        </p:nvPicPr>
        <p:blipFill>
          <a:blip r:embed="rId3">
            <a:alphaModFix/>
          </a:blip>
          <a:stretch>
            <a:fillRect/>
          </a:stretch>
        </p:blipFill>
        <p:spPr>
          <a:xfrm>
            <a:off x="1374906" y="508862"/>
            <a:ext cx="6394171" cy="4125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8"/>
          <p:cNvPicPr preferRelativeResize="0"/>
          <p:nvPr/>
        </p:nvPicPr>
        <p:blipFill>
          <a:blip r:embed="rId3">
            <a:alphaModFix/>
          </a:blip>
          <a:stretch>
            <a:fillRect/>
          </a:stretch>
        </p:blipFill>
        <p:spPr>
          <a:xfrm>
            <a:off x="909719" y="1152473"/>
            <a:ext cx="7324555" cy="3682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Malaria Cell classification task </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19"/>
          <p:cNvPicPr preferRelativeResize="0"/>
          <p:nvPr/>
        </p:nvPicPr>
        <p:blipFill>
          <a:blip r:embed="rId3">
            <a:alphaModFix/>
          </a:blip>
          <a:stretch>
            <a:fillRect/>
          </a:stretch>
        </p:blipFill>
        <p:spPr>
          <a:xfrm>
            <a:off x="4572000" y="223375"/>
            <a:ext cx="3669775" cy="4345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20"/>
          <p:cNvPicPr preferRelativeResize="0"/>
          <p:nvPr/>
        </p:nvPicPr>
        <p:blipFill>
          <a:blip r:embed="rId3">
            <a:alphaModFix/>
          </a:blip>
          <a:stretch>
            <a:fillRect/>
          </a:stretch>
        </p:blipFill>
        <p:spPr>
          <a:xfrm>
            <a:off x="215975" y="1329214"/>
            <a:ext cx="3459243" cy="2621200"/>
          </a:xfrm>
          <a:prstGeom prst="rect">
            <a:avLst/>
          </a:prstGeom>
          <a:noFill/>
          <a:ln>
            <a:noFill/>
          </a:ln>
        </p:spPr>
      </p:pic>
      <p:pic>
        <p:nvPicPr>
          <p:cNvPr id="105" name="Google Shape;105;p20"/>
          <p:cNvPicPr preferRelativeResize="0"/>
          <p:nvPr/>
        </p:nvPicPr>
        <p:blipFill>
          <a:blip r:embed="rId4">
            <a:alphaModFix/>
          </a:blip>
          <a:stretch>
            <a:fillRect/>
          </a:stretch>
        </p:blipFill>
        <p:spPr>
          <a:xfrm>
            <a:off x="4155625" y="1152475"/>
            <a:ext cx="3834251" cy="29746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116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After the data augmentation </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1"/>
          <p:cNvPicPr preferRelativeResize="0"/>
          <p:nvPr/>
        </p:nvPicPr>
        <p:blipFill>
          <a:blip r:embed="rId3">
            <a:alphaModFix/>
          </a:blip>
          <a:stretch>
            <a:fillRect/>
          </a:stretch>
        </p:blipFill>
        <p:spPr>
          <a:xfrm>
            <a:off x="4407850" y="261825"/>
            <a:ext cx="3385700" cy="2605725"/>
          </a:xfrm>
          <a:prstGeom prst="rect">
            <a:avLst/>
          </a:prstGeom>
          <a:noFill/>
          <a:ln>
            <a:noFill/>
          </a:ln>
        </p:spPr>
      </p:pic>
      <p:pic>
        <p:nvPicPr>
          <p:cNvPr id="113" name="Google Shape;113;p21"/>
          <p:cNvPicPr preferRelativeResize="0"/>
          <p:nvPr/>
        </p:nvPicPr>
        <p:blipFill>
          <a:blip r:embed="rId4">
            <a:alphaModFix/>
          </a:blip>
          <a:stretch>
            <a:fillRect/>
          </a:stretch>
        </p:blipFill>
        <p:spPr>
          <a:xfrm>
            <a:off x="439838" y="261825"/>
            <a:ext cx="3475949" cy="2749576"/>
          </a:xfrm>
          <a:prstGeom prst="rect">
            <a:avLst/>
          </a:prstGeom>
          <a:noFill/>
          <a:ln>
            <a:noFill/>
          </a:ln>
        </p:spPr>
      </p:pic>
      <p:pic>
        <p:nvPicPr>
          <p:cNvPr id="114" name="Google Shape;114;p21"/>
          <p:cNvPicPr preferRelativeResize="0"/>
          <p:nvPr/>
        </p:nvPicPr>
        <p:blipFill>
          <a:blip r:embed="rId5">
            <a:alphaModFix/>
          </a:blip>
          <a:stretch>
            <a:fillRect/>
          </a:stretch>
        </p:blipFill>
        <p:spPr>
          <a:xfrm>
            <a:off x="4776900" y="3011400"/>
            <a:ext cx="2859975" cy="2028324"/>
          </a:xfrm>
          <a:prstGeom prst="rect">
            <a:avLst/>
          </a:prstGeom>
          <a:noFill/>
          <a:ln>
            <a:noFill/>
          </a:ln>
        </p:spPr>
      </p:pic>
      <p:pic>
        <p:nvPicPr>
          <p:cNvPr id="115" name="Google Shape;115;p21"/>
          <p:cNvPicPr preferRelativeResize="0"/>
          <p:nvPr/>
        </p:nvPicPr>
        <p:blipFill>
          <a:blip r:embed="rId6">
            <a:alphaModFix/>
          </a:blip>
          <a:stretch>
            <a:fillRect/>
          </a:stretch>
        </p:blipFill>
        <p:spPr>
          <a:xfrm>
            <a:off x="712900" y="3115175"/>
            <a:ext cx="2929814" cy="2028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