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ngctNysFw578ewW2+loobBNV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F9757-140B-4915-A15A-5CDD0E8BCE65}">
  <a:tblStyle styleId="{A0BF9757-140B-4915-A15A-5CDD0E8BCE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" type="body"/>
          </p:nvPr>
        </p:nvSpPr>
        <p:spPr>
          <a:xfrm>
            <a:off x="69850" y="1390650"/>
            <a:ext cx="8629650" cy="3320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/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7"/>
          <p:cNvSpPr txBox="1"/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7"/>
          <p:cNvSpPr txBox="1"/>
          <p:nvPr>
            <p:ph idx="1" type="body"/>
          </p:nvPr>
        </p:nvSpPr>
        <p:spPr>
          <a:xfrm>
            <a:off x="69850" y="1390650"/>
            <a:ext cx="8629650" cy="3320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3659885" y="478358"/>
            <a:ext cx="182626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</a:t>
            </a:r>
            <a:endParaRPr/>
          </a:p>
        </p:txBody>
      </p:sp>
      <p:sp>
        <p:nvSpPr>
          <p:cNvPr id="45" name="Google Shape;45;p1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46" name="Google Shape;46;p1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535940" y="1522932"/>
            <a:ext cx="7441565" cy="4525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is a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characters.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3339" rtl="0" algn="l">
              <a:lnSpc>
                <a:spcPct val="108124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may contain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alphabets, numbers and  special characters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55600" marR="5080" rtl="0" algn="l">
              <a:lnSpc>
                <a:spcPct val="108124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strings are enclosed within a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 quotes and double quotes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is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nature.</a:t>
            </a:r>
            <a:endParaRPr/>
          </a:p>
          <a:p>
            <a:pPr indent="-342900" lvl="0" marL="3556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927100" marR="4284345" rtl="0" algn="l">
              <a:lnSpc>
                <a:spcPct val="11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a="hello world‟  b=“Python”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1815464" y="478358"/>
            <a:ext cx="50552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Comparision</a:t>
            </a:r>
            <a:endParaRPr/>
          </a:p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535940" y="1619833"/>
            <a:ext cx="8066405" cy="2075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compare two strings using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comparision  operators such as ==, !=, &lt;,&lt;=,&gt;, &gt;=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132397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compares strings based on their  corresponding ASCII values.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615797" y="478358"/>
            <a:ext cx="79152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string comparision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535940" y="1522895"/>
            <a:ext cx="5559425" cy="295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46011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str1="green"  str2="black"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print("Is both Equal:", str1==str2)  print("Is str1&gt; str2:", str1&gt;str2)  print("Is str1&lt; str2:", str1&lt;str2)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1"/>
          <p:cNvGrpSpPr/>
          <p:nvPr/>
        </p:nvGrpSpPr>
        <p:grpSpPr>
          <a:xfrm>
            <a:off x="6019800" y="4800536"/>
            <a:ext cx="2286000" cy="1477645"/>
            <a:chOff x="6019800" y="4800536"/>
            <a:chExt cx="2286000" cy="1477645"/>
          </a:xfrm>
        </p:grpSpPr>
        <p:sp>
          <p:nvSpPr>
            <p:cNvPr id="139" name="Google Shape;139;p11"/>
            <p:cNvSpPr/>
            <p:nvPr/>
          </p:nvSpPr>
          <p:spPr>
            <a:xfrm>
              <a:off x="6019800" y="4800536"/>
              <a:ext cx="2286000" cy="1477645"/>
            </a:xfrm>
            <a:custGeom>
              <a:rect b="b" l="l" r="r" t="t"/>
              <a:pathLst>
                <a:path extrusionOk="0" h="1477645" w="2286000">
                  <a:moveTo>
                    <a:pt x="2286000" y="0"/>
                  </a:moveTo>
                  <a:lnTo>
                    <a:pt x="0" y="0"/>
                  </a:lnTo>
                  <a:lnTo>
                    <a:pt x="0" y="1477391"/>
                  </a:lnTo>
                  <a:lnTo>
                    <a:pt x="2286000" y="147739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019800" y="4800536"/>
              <a:ext cx="2286000" cy="1477645"/>
            </a:xfrm>
            <a:custGeom>
              <a:rect b="b" l="l" r="r" t="t"/>
              <a:pathLst>
                <a:path extrusionOk="0" h="1477645" w="2286000">
                  <a:moveTo>
                    <a:pt x="0" y="1477391"/>
                  </a:moveTo>
                  <a:lnTo>
                    <a:pt x="2286000" y="147739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477391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1"/>
          <p:cNvSpPr txBox="1"/>
          <p:nvPr/>
        </p:nvSpPr>
        <p:spPr>
          <a:xfrm>
            <a:off x="6019800" y="4800536"/>
            <a:ext cx="2286000" cy="147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075" marR="409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both Equal: False  Is str1&gt; str2: True  Is str1&lt; str2: 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1193698" y="478358"/>
            <a:ext cx="675703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formatting operator</a:t>
            </a:r>
            <a:endParaRPr/>
          </a:p>
        </p:txBody>
      </p:sp>
      <p:sp>
        <p:nvSpPr>
          <p:cNvPr id="149" name="Google Shape;149;p12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535940" y="1619833"/>
            <a:ext cx="7287259" cy="431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2197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formatting operator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unique to  strings.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2956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</a:t>
            </a:r>
            <a:r>
              <a:rPr b="1"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"My name is 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%s </a:t>
            </a:r>
            <a:r>
              <a:rPr b="1"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 secured </a:t>
            </a: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%d  </a:t>
            </a:r>
            <a:r>
              <a:rPr b="1"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in python”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("Arbaz",92))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name is Arbaz and i secured 92 marks in  python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826414" y="478358"/>
            <a:ext cx="749808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functions and methods</a:t>
            </a:r>
            <a:endParaRPr/>
          </a:p>
        </p:txBody>
      </p:sp>
      <p:sp>
        <p:nvSpPr>
          <p:cNvPr id="157" name="Google Shape;157;p13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p13"/>
          <p:cNvGraphicFramePr/>
          <p:nvPr/>
        </p:nvGraphicFramePr>
        <p:xfrm>
          <a:off x="4508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1706875"/>
                <a:gridCol w="1706875"/>
                <a:gridCol w="1706875"/>
                <a:gridCol w="1706875"/>
                <a:gridCol w="1706875"/>
              </a:tblGrid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isalnum()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isalpha()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isdigit()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islower()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isuppe()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isspace()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isidentifier()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endswith()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startswith()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capitalize()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swapcase()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ljust()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rjust()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isstrip()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rstrip()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strip()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00506" y="478358"/>
            <a:ext cx="75520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i) Converting string functions</a:t>
            </a:r>
            <a:endParaRPr/>
          </a:p>
        </p:txBody>
      </p:sp>
      <p:sp>
        <p:nvSpPr>
          <p:cNvPr id="165" name="Google Shape;165;p14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7" name="Google Shape;167;p14"/>
          <p:cNvGraphicFramePr/>
          <p:nvPr/>
        </p:nvGraphicFramePr>
        <p:xfrm>
          <a:off x="755650" y="139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2819400"/>
                <a:gridCol w="4800600"/>
              </a:tblGrid>
              <a:tr h="70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captitalize()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First character capitalized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9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character converted to lowercase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upper()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character converted to uppercase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70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character capitalized in each word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129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swapcase()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10083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case letters are converted to  Uppercase and Uppercase letters are  converted to Lowercase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9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replace(old,new)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Replaces old string with nre string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78739" y="101724"/>
            <a:ext cx="5229225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str=input("Enter any string:")  print("String Capitalized:",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str.capitalize()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print("String lower case:",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str.lower()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print("String upper case:",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str.upper()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print("String title case:",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str.title()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 print("String swap case:",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str.swapcase()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267202" y="6477914"/>
            <a:ext cx="532828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Problem Solving and Python Programming	18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15"/>
          <p:cNvGrpSpPr/>
          <p:nvPr/>
        </p:nvGrpSpPr>
        <p:grpSpPr>
          <a:xfrm>
            <a:off x="3048000" y="3995661"/>
            <a:ext cx="6065520" cy="2585720"/>
            <a:chOff x="3048000" y="3995661"/>
            <a:chExt cx="6065520" cy="2585720"/>
          </a:xfrm>
        </p:grpSpPr>
        <p:sp>
          <p:nvSpPr>
            <p:cNvPr id="175" name="Google Shape;175;p15"/>
            <p:cNvSpPr/>
            <p:nvPr/>
          </p:nvSpPr>
          <p:spPr>
            <a:xfrm>
              <a:off x="3048000" y="3995661"/>
              <a:ext cx="6065520" cy="2585720"/>
            </a:xfrm>
            <a:custGeom>
              <a:rect b="b" l="l" r="r" t="t"/>
              <a:pathLst>
                <a:path extrusionOk="0" h="2585720" w="6065520">
                  <a:moveTo>
                    <a:pt x="6065520" y="0"/>
                  </a:moveTo>
                  <a:lnTo>
                    <a:pt x="0" y="0"/>
                  </a:lnTo>
                  <a:lnTo>
                    <a:pt x="0" y="2585338"/>
                  </a:lnTo>
                  <a:lnTo>
                    <a:pt x="6065520" y="2585338"/>
                  </a:lnTo>
                  <a:lnTo>
                    <a:pt x="6065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048000" y="3995661"/>
              <a:ext cx="6065520" cy="2585720"/>
            </a:xfrm>
            <a:custGeom>
              <a:rect b="b" l="l" r="r" t="t"/>
              <a:pathLst>
                <a:path extrusionOk="0" h="2585720" w="6065520">
                  <a:moveTo>
                    <a:pt x="0" y="2585338"/>
                  </a:moveTo>
                  <a:lnTo>
                    <a:pt x="6065520" y="2585338"/>
                  </a:lnTo>
                  <a:lnTo>
                    <a:pt x="6065520" y="0"/>
                  </a:lnTo>
                  <a:lnTo>
                    <a:pt x="0" y="0"/>
                  </a:lnTo>
                  <a:lnTo>
                    <a:pt x="0" y="2585338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78739" y="3247720"/>
            <a:ext cx="9032240" cy="3261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print("String replace	case:",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str.replace("python","python programming")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61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1335" marR="21164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any string: Welcome to python  String Capitalized: Welcome to python  String lower case: welcome to python  String upper case: WELCOME TO PYTHON  String title case: Welcome To Python  String swap case: wELCOME TO PYTHON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13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replace case: Welcome to python programming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7082" y="478358"/>
            <a:ext cx="74720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ii)Formatting String functions</a:t>
            </a:r>
            <a:endParaRPr/>
          </a:p>
        </p:txBody>
      </p:sp>
      <p:sp>
        <p:nvSpPr>
          <p:cNvPr id="183" name="Google Shape;183;p16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5" name="Google Shape;185;p16"/>
          <p:cNvGraphicFramePr/>
          <p:nvPr/>
        </p:nvGraphicFramePr>
        <p:xfrm>
          <a:off x="69850" y="139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2133600"/>
                <a:gridCol w="69342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center(width)</a:t>
                      </a:r>
                      <a:endParaRPr/>
                    </a:p>
                  </a:txBody>
                  <a:tcPr marT="355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centered in a field of given width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10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ljust(width)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left justified in a field of given width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106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rjust(width)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right justified in a field of given width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105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307340" y="455714"/>
            <a:ext cx="648208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Program: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a=input(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"Enter any string:"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"Center alignment:"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a.center(20)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"Left alignment:"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a.ljust(20)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"Right alignment:"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a.rjust(20)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1002791" y="4507991"/>
            <a:ext cx="7712964" cy="1626108"/>
            <a:chOff x="1002791" y="4507991"/>
            <a:chExt cx="7712964" cy="1626108"/>
          </a:xfrm>
        </p:grpSpPr>
        <p:pic>
          <p:nvPicPr>
            <p:cNvPr id="192" name="Google Shape;192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2791" y="4507991"/>
              <a:ext cx="7712964" cy="1626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799" y="4571999"/>
              <a:ext cx="7530719" cy="1443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17"/>
            <p:cNvSpPr/>
            <p:nvPr/>
          </p:nvSpPr>
          <p:spPr>
            <a:xfrm>
              <a:off x="1047749" y="4552949"/>
              <a:ext cx="7569200" cy="1482090"/>
            </a:xfrm>
            <a:custGeom>
              <a:rect b="b" l="l" r="r" t="t"/>
              <a:pathLst>
                <a:path extrusionOk="0" h="1482089" w="7569200">
                  <a:moveTo>
                    <a:pt x="0" y="1482090"/>
                  </a:moveTo>
                  <a:lnTo>
                    <a:pt x="7568819" y="1482090"/>
                  </a:lnTo>
                  <a:lnTo>
                    <a:pt x="7568819" y="0"/>
                  </a:lnTo>
                  <a:lnTo>
                    <a:pt x="0" y="0"/>
                  </a:lnTo>
                  <a:lnTo>
                    <a:pt x="0" y="148209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/>
          <p:nvPr/>
        </p:nvSpPr>
        <p:spPr>
          <a:xfrm>
            <a:off x="3584575" y="4133469"/>
            <a:ext cx="770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97" name="Google Shape;197;p17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628013" y="207086"/>
            <a:ext cx="589153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708785" lvl="0" marL="17214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iii) Removing whitespace  characters</a:t>
            </a:r>
            <a:endParaRPr sz="4000"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752600"/>
            <a:ext cx="4343399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18"/>
          <p:cNvGraphicFramePr/>
          <p:nvPr/>
        </p:nvGraphicFramePr>
        <p:xfrm>
          <a:off x="69850" y="139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1075700"/>
                <a:gridCol w="3496300"/>
              </a:tblGrid>
              <a:tr h="118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lstrip()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9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84899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with  leading whitespace  characters removed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155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6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rstrip()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84899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with  trailing whitespace  characters removed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55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192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strip()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7321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a string with  leading and trailing  whitespace characters  removed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18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3592829" y="461594"/>
            <a:ext cx="19602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35940" y="1522895"/>
            <a:ext cx="5902960" cy="236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a=input(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"Enter any string:"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("Left space trim:"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a.lstrip()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"Right space trim:"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a.rstrip()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"Left and right trim:"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a.strip()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840992" y="4584191"/>
            <a:ext cx="6978396" cy="1793748"/>
            <a:chOff x="1840992" y="4584191"/>
            <a:chExt cx="6978396" cy="1793748"/>
          </a:xfrm>
        </p:grpSpPr>
        <p:pic>
          <p:nvPicPr>
            <p:cNvPr id="214" name="Google Shape;21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40992" y="4584191"/>
              <a:ext cx="6978396" cy="1793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000" y="4648199"/>
              <a:ext cx="6796024" cy="16116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9"/>
            <p:cNvSpPr/>
            <p:nvPr/>
          </p:nvSpPr>
          <p:spPr>
            <a:xfrm>
              <a:off x="1885950" y="4629149"/>
              <a:ext cx="6834505" cy="1649730"/>
            </a:xfrm>
            <a:custGeom>
              <a:rect b="b" l="l" r="r" t="t"/>
              <a:pathLst>
                <a:path extrusionOk="0" h="1649729" w="6834505">
                  <a:moveTo>
                    <a:pt x="0" y="1649730"/>
                  </a:moveTo>
                  <a:lnTo>
                    <a:pt x="6834124" y="1649730"/>
                  </a:lnTo>
                  <a:lnTo>
                    <a:pt x="6834124" y="0"/>
                  </a:lnTo>
                  <a:lnTo>
                    <a:pt x="0" y="0"/>
                  </a:lnTo>
                  <a:lnTo>
                    <a:pt x="0" y="1649730"/>
                  </a:lnTo>
                  <a:close/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9"/>
          <p:cNvSpPr txBox="1"/>
          <p:nvPr/>
        </p:nvSpPr>
        <p:spPr>
          <a:xfrm>
            <a:off x="4469384" y="4297807"/>
            <a:ext cx="770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9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19" name="Google Shape;219;p19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1658492" y="478358"/>
            <a:ext cx="58299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Inbuilt String functions</a:t>
            </a:r>
            <a:endParaRPr/>
          </a:p>
        </p:txBody>
      </p:sp>
      <p:sp>
        <p:nvSpPr>
          <p:cNvPr id="53" name="Google Shape;53;p2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231140" y="1522895"/>
            <a:ext cx="8522335" cy="4269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mainly contains	3 inbuilt string functions.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max()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min()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Find out the length of characters in string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Smallest value in a string based on ASCII values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Largest value in a string based on ASCII values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981862" y="478358"/>
            <a:ext cx="718312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iv) Testing String/Character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3267202" y="6477914"/>
            <a:ext cx="532828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Problem Solving and Python Programming	23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20"/>
          <p:cNvGraphicFramePr/>
          <p:nvPr/>
        </p:nvGraphicFramePr>
        <p:xfrm>
          <a:off x="69850" y="139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2026275"/>
                <a:gridCol w="6584950"/>
              </a:tblGrid>
              <a:tr h="63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isalnum()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52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all characters in string are alphanumeric and there is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atleast one character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92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isalpha()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all characters in string are alphabetic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92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isdigit()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string contains only number character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islower()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all characters in string are lowercase letters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78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isupper()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all characters in string are uppercase letters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780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91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isspace()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string contains only whitespace characters.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035045" y="186893"/>
            <a:ext cx="195961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231140" y="989050"/>
            <a:ext cx="5781040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a=input(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"Enter any string:") 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"Alphanumeric:"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a.isalnum()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"Alphabetic:"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a.isalpha()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"Digits:"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a.isdigit()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"Lowecase:"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a.islower()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32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"Upper:"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a.isupper()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3" name="Google Shape;233;p21"/>
          <p:cNvGrpSpPr/>
          <p:nvPr/>
        </p:nvGrpSpPr>
        <p:grpSpPr>
          <a:xfrm>
            <a:off x="4888991" y="4279391"/>
            <a:ext cx="3927348" cy="1938527"/>
            <a:chOff x="4888991" y="4279391"/>
            <a:chExt cx="3927348" cy="1938527"/>
          </a:xfrm>
        </p:grpSpPr>
        <p:pic>
          <p:nvPicPr>
            <p:cNvPr id="234" name="Google Shape;23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8991" y="4279391"/>
              <a:ext cx="3927348" cy="1938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2999" y="4343399"/>
              <a:ext cx="3745103" cy="1756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1"/>
            <p:cNvSpPr/>
            <p:nvPr/>
          </p:nvSpPr>
          <p:spPr>
            <a:xfrm>
              <a:off x="4933949" y="4324349"/>
              <a:ext cx="3783329" cy="1794510"/>
            </a:xfrm>
            <a:custGeom>
              <a:rect b="b" l="l" r="r" t="t"/>
              <a:pathLst>
                <a:path extrusionOk="0" h="1794510" w="3783329">
                  <a:moveTo>
                    <a:pt x="0" y="1794510"/>
                  </a:moveTo>
                  <a:lnTo>
                    <a:pt x="3783203" y="1794510"/>
                  </a:lnTo>
                  <a:lnTo>
                    <a:pt x="3783203" y="0"/>
                  </a:lnTo>
                  <a:lnTo>
                    <a:pt x="0" y="0"/>
                  </a:lnTo>
                  <a:lnTo>
                    <a:pt x="0" y="179451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1"/>
          <p:cNvSpPr txBox="1"/>
          <p:nvPr/>
        </p:nvSpPr>
        <p:spPr>
          <a:xfrm>
            <a:off x="6437757" y="3828669"/>
            <a:ext cx="7708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39" name="Google Shape;239;p21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1227226" y="478358"/>
            <a:ext cx="669734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v) Searching for substring</a:t>
            </a:r>
            <a:endParaRPr/>
          </a:p>
        </p:txBody>
      </p:sp>
      <p:sp>
        <p:nvSpPr>
          <p:cNvPr id="245" name="Google Shape;245;p22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46" name="Google Shape;246;p22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7" name="Google Shape;247;p22"/>
          <p:cNvGraphicFramePr/>
          <p:nvPr/>
        </p:nvGraphicFramePr>
        <p:xfrm>
          <a:off x="69850" y="1390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2026275"/>
                <a:gridCol w="6584950"/>
              </a:tblGrid>
              <a:tr h="55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Endswith()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9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the strings ends with the substring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39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92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Startswith()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true if the strings starts with the substring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92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17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lowest index or -1 if substring not found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80350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Count()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Returns the number of occurrences of substring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25" marB="0" marR="0" marL="0">
                    <a:lnL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3187445" y="478358"/>
            <a:ext cx="222631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535940" y="1535391"/>
            <a:ext cx="7885430" cy="2586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a=input(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"Enter any string:"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("Is string ends with thon:"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a.endswith("thon")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("Is string starts with good:"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a.startswith("good")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("Find:"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a.find("ython")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"Count:"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a.count(“o")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4" name="Google Shape;254;p23"/>
          <p:cNvGrpSpPr/>
          <p:nvPr/>
        </p:nvGrpSpPr>
        <p:grpSpPr>
          <a:xfrm>
            <a:off x="3505200" y="4495762"/>
            <a:ext cx="4572000" cy="2031364"/>
            <a:chOff x="3505200" y="4495762"/>
            <a:chExt cx="4572000" cy="2031364"/>
          </a:xfrm>
        </p:grpSpPr>
        <p:sp>
          <p:nvSpPr>
            <p:cNvPr id="255" name="Google Shape;255;p23"/>
            <p:cNvSpPr/>
            <p:nvPr/>
          </p:nvSpPr>
          <p:spPr>
            <a:xfrm>
              <a:off x="3505200" y="4495762"/>
              <a:ext cx="4572000" cy="2031364"/>
            </a:xfrm>
            <a:custGeom>
              <a:rect b="b" l="l" r="r" t="t"/>
              <a:pathLst>
                <a:path extrusionOk="0" h="2031365" w="4572000">
                  <a:moveTo>
                    <a:pt x="4572000" y="0"/>
                  </a:moveTo>
                  <a:lnTo>
                    <a:pt x="0" y="0"/>
                  </a:lnTo>
                  <a:lnTo>
                    <a:pt x="0" y="2031364"/>
                  </a:lnTo>
                  <a:lnTo>
                    <a:pt x="4572000" y="2031364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505200" y="4495762"/>
              <a:ext cx="4572000" cy="2031364"/>
            </a:xfrm>
            <a:custGeom>
              <a:rect b="b" l="l" r="r" t="t"/>
              <a:pathLst>
                <a:path extrusionOk="0" h="2031365" w="4572000">
                  <a:moveTo>
                    <a:pt x="0" y="2031364"/>
                  </a:moveTo>
                  <a:lnTo>
                    <a:pt x="4572000" y="2031364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2031364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3"/>
          <p:cNvSpPr txBox="1"/>
          <p:nvPr/>
        </p:nvSpPr>
        <p:spPr>
          <a:xfrm>
            <a:off x="3505200" y="4495762"/>
            <a:ext cx="4572000" cy="2031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075" marR="1079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any string : welcome to python  Is string ends with thon: True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string starts with good: False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Find: 12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Count: 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3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2610992" y="478358"/>
            <a:ext cx="3926204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Modules</a:t>
            </a:r>
            <a:endParaRPr/>
          </a:p>
        </p:txBody>
      </p:sp>
      <p:sp>
        <p:nvSpPr>
          <p:cNvPr id="265" name="Google Shape;265;p24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535940" y="1573733"/>
            <a:ext cx="7751445" cy="4451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module contains a number of functions to  process standard Python strings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Mostly used string modules: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5265420" rtl="0" algn="l">
              <a:lnSpc>
                <a:spcPct val="11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string.upper()  string.upper()  string.split()  string.join()  string.replace()  string.find()  string.count()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3423665" y="478358"/>
            <a:ext cx="22993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73" name="Google Shape;273;p25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535940" y="1535391"/>
            <a:ext cx="7818755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string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70065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text="Monty Python Flying Circus"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"Upper:"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string.upper(text)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"Lower:"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string.lower(text)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"Split:"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string.split(text)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"Join:"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string.join(string.split(test),"+")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"Replace:"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string.replace(text,"Python", "Java")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"Find:"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string.find(text,"Python")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print(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"Count"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string.count(text,"n")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3674745" y="478358"/>
            <a:ext cx="1794509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3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grpSp>
        <p:nvGrpSpPr>
          <p:cNvPr id="281" name="Google Shape;281;p26"/>
          <p:cNvGrpSpPr/>
          <p:nvPr/>
        </p:nvGrpSpPr>
        <p:grpSpPr>
          <a:xfrm>
            <a:off x="609600" y="1219200"/>
            <a:ext cx="7239000" cy="3970654"/>
            <a:chOff x="609600" y="1219200"/>
            <a:chExt cx="7239000" cy="3970654"/>
          </a:xfrm>
        </p:grpSpPr>
        <p:sp>
          <p:nvSpPr>
            <p:cNvPr id="282" name="Google Shape;282;p26"/>
            <p:cNvSpPr/>
            <p:nvPr/>
          </p:nvSpPr>
          <p:spPr>
            <a:xfrm>
              <a:off x="609600" y="1219200"/>
              <a:ext cx="7239000" cy="3970654"/>
            </a:xfrm>
            <a:custGeom>
              <a:rect b="b" l="l" r="r" t="t"/>
              <a:pathLst>
                <a:path extrusionOk="0" h="3970654" w="7239000">
                  <a:moveTo>
                    <a:pt x="7239000" y="0"/>
                  </a:moveTo>
                  <a:lnTo>
                    <a:pt x="0" y="0"/>
                  </a:lnTo>
                  <a:lnTo>
                    <a:pt x="0" y="3970274"/>
                  </a:lnTo>
                  <a:lnTo>
                    <a:pt x="7239000" y="397027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09600" y="1219200"/>
              <a:ext cx="7239000" cy="3970654"/>
            </a:xfrm>
            <a:custGeom>
              <a:rect b="b" l="l" r="r" t="t"/>
              <a:pathLst>
                <a:path extrusionOk="0" h="3970654" w="7239000">
                  <a:moveTo>
                    <a:pt x="0" y="3970274"/>
                  </a:moveTo>
                  <a:lnTo>
                    <a:pt x="7239000" y="3970274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3970274"/>
                  </a:lnTo>
                  <a:close/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6"/>
          <p:cNvSpPr txBox="1"/>
          <p:nvPr/>
        </p:nvSpPr>
        <p:spPr>
          <a:xfrm>
            <a:off x="609600" y="1219200"/>
            <a:ext cx="7239000" cy="3970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Upper: “MONTY PYTHON FLYING CIRCUS”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Lower: “monty python flying circus”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1663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Split: [„Monty‟, „Python‟, „Flying‟, „Circus‟]  Join : Monty+Python+Flying+Circus  Replace: Monty Java Flying Circus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Find: 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Count: 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6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189077" y="511886"/>
            <a:ext cx="82327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 for Inbuilt string functions</a:t>
            </a:r>
            <a:endParaRPr sz="4000"/>
          </a:p>
        </p:txBody>
      </p:sp>
      <p:sp>
        <p:nvSpPr>
          <p:cNvPr id="61" name="Google Shape;61;p3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78739" y="1535391"/>
            <a:ext cx="8883650" cy="3525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142104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name=input("Enter Your name:")  print("Welcome",name)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34429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print("Length of your name:",len(name))  print("Maximum value of chararacter in your name",  max(name))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print("Minimum value of character in your name",min(name))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477005" y="478358"/>
            <a:ext cx="219265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69" name="Google Shape;69;p4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"/>
          <p:cNvSpPr txBox="1"/>
          <p:nvPr/>
        </p:nvSpPr>
        <p:spPr>
          <a:xfrm>
            <a:off x="535940" y="1522895"/>
            <a:ext cx="7670165" cy="2952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69417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Your name:PRABHAKARAN  Welcome PRABHAKARAN  Length of your name: 11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value of chararacter in your name R  Minimum value of character in your name A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1724025" y="466166"/>
            <a:ext cx="57029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Concatenation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535940" y="1522895"/>
            <a:ext cx="7701915" cy="4123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operator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string concatenation.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a=“Hai”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4876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b=“how are you”  c=a+b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b="0" i="0" sz="4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print(c)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667000"/>
            <a:ext cx="3429000" cy="207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851399"/>
            <a:ext cx="3896867" cy="1996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2620" y="76238"/>
            <a:ext cx="1381378" cy="4118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2021204" y="466166"/>
            <a:ext cx="510603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on String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535940" y="1619833"/>
            <a:ext cx="7851775" cy="32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Concatenate strings with the “*” operator  can create multiple concatenated copies.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15035" lvl="0" marL="927100" marR="5080" rtl="0" algn="l">
              <a:lnSpc>
                <a:spcPct val="11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print("Python"*10)  PythonPythonPythonPythonPythonPython  PythonPythonPythonPython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410200"/>
            <a:ext cx="8915400" cy="58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620" y="76238"/>
            <a:ext cx="1381378" cy="4118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2844545" y="478358"/>
            <a:ext cx="345757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Slicing</a:t>
            </a:r>
            <a:endParaRPr/>
          </a:p>
        </p:txBody>
      </p:sp>
      <p:sp>
        <p:nvSpPr>
          <p:cNvPr id="98" name="Google Shape;98;p7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535940" y="1619833"/>
            <a:ext cx="77673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Slicing operation is used to return/select/slice  the particular substring based on user  requirements.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segment of string is called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slice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string_variablename [ start:end:stepsize]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913001" y="478358"/>
            <a:ext cx="532511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Slice example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535940" y="1619833"/>
            <a:ext cx="168148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s=“Hello”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4184650" y="1593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{A0BF9757-140B-4915-A15A-5CDD0E8BCE65}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</a:tblGrid>
              <a:tr h="370200">
                <a:tc>
                  <a:txBody>
                    <a:bodyPr/>
                    <a:lstStyle/>
                    <a:p>
                      <a:pPr indent="0" lvl="0" marL="0" marR="3981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3702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3911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pSp>
        <p:nvGrpSpPr>
          <p:cNvPr id="108" name="Google Shape;108;p8"/>
          <p:cNvGrpSpPr/>
          <p:nvPr/>
        </p:nvGrpSpPr>
        <p:grpSpPr>
          <a:xfrm>
            <a:off x="393191" y="2221992"/>
            <a:ext cx="2933699" cy="4267200"/>
            <a:chOff x="393191" y="2221992"/>
            <a:chExt cx="2933699" cy="4267200"/>
          </a:xfrm>
        </p:grpSpPr>
        <p:pic>
          <p:nvPicPr>
            <p:cNvPr id="109" name="Google Shape;10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191" y="2221992"/>
              <a:ext cx="2933699" cy="426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199" y="2286038"/>
              <a:ext cx="2750820" cy="4085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8"/>
            <p:cNvSpPr/>
            <p:nvPr/>
          </p:nvSpPr>
          <p:spPr>
            <a:xfrm>
              <a:off x="438149" y="2266988"/>
              <a:ext cx="2788920" cy="4123690"/>
            </a:xfrm>
            <a:custGeom>
              <a:rect b="b" l="l" r="r" t="t"/>
              <a:pathLst>
                <a:path extrusionOk="0" h="4123690" w="2788920">
                  <a:moveTo>
                    <a:pt x="0" y="4123436"/>
                  </a:moveTo>
                  <a:lnTo>
                    <a:pt x="2788920" y="4123436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4123436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1734692" y="478358"/>
            <a:ext cx="5679440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 are immutable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535940" y="1522895"/>
            <a:ext cx="7847330" cy="168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4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are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 character sets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string is generated, </a:t>
            </a: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cannot change  any character within the string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52" y="3352800"/>
            <a:ext cx="8133969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620" y="121577"/>
            <a:ext cx="1381378" cy="41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254502" y="6465214"/>
            <a:ext cx="2634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and Python Programming</a:t>
            </a:r>
            <a:endParaRPr/>
          </a:p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8401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2021-03-18T00:20:12Z</dcterms:created>
  <dc:creator>VizhiPrabha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2021-03-18T00:00:00Z</vt:filetime>
  </property>
</Properties>
</file>