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1" r:id="rId6"/>
    <p:sldId id="263" r:id="rId7"/>
    <p:sldId id="264" r:id="rId8"/>
    <p:sldId id="265" r:id="rId9"/>
    <p:sldId id="268" r:id="rId10"/>
    <p:sldId id="267" r:id="rId11"/>
    <p:sldId id="266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3333FF"/>
    <a:srgbClr val="33CC33"/>
    <a:srgbClr val="FF3300"/>
    <a:srgbClr val="FFFF00"/>
    <a:srgbClr val="FF33C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22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63E4B2-5022-4107-B6F8-05A94C24440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6915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31A477-8B5A-498F-83CB-668E3611F04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5196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CC698E-F97E-48B7-B0D1-37030937B99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41395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4E43C7-DE9F-4DC3-B7EE-D1DD015AEB4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38796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03C56C-08E0-4303-98DA-330C8E14DEA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8355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7CEC2B-9292-4B7F-AF7D-BC068CE9186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5706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2512A-3C4B-41C4-AAC4-EAD1807596C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7969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9ED934-657D-46D4-8981-7B4B1A3AC66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876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DF81F7-97C2-4E49-ACA4-57A27E001E4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98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132F0D-3857-49A0-B1C2-A4853AC33EF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3582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3A46CB-863A-4C4E-B148-A9E0B2FBE95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93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24132C-29EC-4F17-9A58-F2542DDD1D4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7393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15948F-2563-4392-A763-711928DA221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1545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0F4B7A7-5495-45DB-B2F9-FFC4A60F04E0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lor.org/" TargetMode="External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vtdesign.ucoz.ru/_pu/0/06573.jp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://ru.wikipedia.org/wiki/%D0%98%D0%B7%D0%BE%D0%B1%D1%80%D0%B0%D0%B6%D0%B5%D0%BD%D0%B8%D0%B5:Computer_color_spectrum.svg" TargetMode="Externa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ru.wikipedia.org/wiki/%D0%98%D0%B7%D0%BE%D0%B1%D1%80%D0%B0%D0%B6%D0%B5%D0%BD%D0%B8%D0%B5:Farbkreis_Itten_1961.png" TargetMode="External"/><Relationship Id="rId3" Type="http://schemas.openxmlformats.org/officeDocument/2006/relationships/image" Target="../media/image8.jpeg"/><Relationship Id="rId7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ru.wikipedia.org/wiki/%D0%98%D0%B7%D0%BE%D0%B1%D1%80%D0%B0%D0%B6%D0%B5%D0%BD%D0%B8%D0%B5:Kleurenschijf-rgb-maxint.png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://ru.wikipedia.org/wiki/%D0%98%D0%B7%D0%BE%D0%B1%D1%80%D0%B0%D0%B6%D0%B5%D0%BD%D0%B8%D0%B5:Kleurencirkel2.png" TargetMode="Externa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avtdesign.ucoz.ru/_pu/0/20412.jpg" TargetMode="External"/><Relationship Id="rId13" Type="http://schemas.openxmlformats.org/officeDocument/2006/relationships/image" Target="../media/image18.jpeg"/><Relationship Id="rId18" Type="http://schemas.openxmlformats.org/officeDocument/2006/relationships/hyperlink" Target="http://avtdesign.ucoz.ru/_pu/0/35608.jpg" TargetMode="External"/><Relationship Id="rId3" Type="http://schemas.openxmlformats.org/officeDocument/2006/relationships/image" Target="../media/image12.jpeg"/><Relationship Id="rId7" Type="http://schemas.openxmlformats.org/officeDocument/2006/relationships/image" Target="../media/image14.jpeg"/><Relationship Id="rId12" Type="http://schemas.openxmlformats.org/officeDocument/2006/relationships/hyperlink" Target="http://avtdesign.ucoz.ru/_pu/0/95448.jpg" TargetMode="External"/><Relationship Id="rId17" Type="http://schemas.openxmlformats.org/officeDocument/2006/relationships/image" Target="../media/image20.jpeg"/><Relationship Id="rId2" Type="http://schemas.openxmlformats.org/officeDocument/2006/relationships/hyperlink" Target="http://avtdesign.ucoz.ru/_pu/0/67875.jpg" TargetMode="External"/><Relationship Id="rId16" Type="http://schemas.openxmlformats.org/officeDocument/2006/relationships/hyperlink" Target="http://avtdesign.ucoz.ru/_pu/0/11116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avtdesign.ucoz.ru/_pu/0/63697.jpg" TargetMode="External"/><Relationship Id="rId11" Type="http://schemas.openxmlformats.org/officeDocument/2006/relationships/image" Target="../media/image17.jpeg"/><Relationship Id="rId5" Type="http://schemas.openxmlformats.org/officeDocument/2006/relationships/image" Target="../media/image13.jpeg"/><Relationship Id="rId15" Type="http://schemas.openxmlformats.org/officeDocument/2006/relationships/image" Target="../media/image19.jpeg"/><Relationship Id="rId10" Type="http://schemas.openxmlformats.org/officeDocument/2006/relationships/image" Target="../media/image16.jpeg"/><Relationship Id="rId19" Type="http://schemas.openxmlformats.org/officeDocument/2006/relationships/image" Target="../media/image21.jpeg"/><Relationship Id="rId4" Type="http://schemas.openxmlformats.org/officeDocument/2006/relationships/hyperlink" Target="http://avtdesign.ucoz.ru/_pu/0/86322.jpg" TargetMode="External"/><Relationship Id="rId9" Type="http://schemas.openxmlformats.org/officeDocument/2006/relationships/image" Target="../media/image15.jpeg"/><Relationship Id="rId14" Type="http://schemas.openxmlformats.org/officeDocument/2006/relationships/hyperlink" Target="http://avtdesign.ucoz.ru/_pu/0/32800.jp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14563" y="500063"/>
            <a:ext cx="4457700" cy="2071687"/>
          </a:xfrm>
        </p:spPr>
        <p:txBody>
          <a:bodyPr/>
          <a:lstStyle/>
          <a:p>
            <a:pPr eaLnBrk="1" hangingPunct="1"/>
            <a:r>
              <a:rPr lang="ru-RU" altLang="ru-RU" sz="7200" smtClean="0">
                <a:solidFill>
                  <a:srgbClr val="FF0000"/>
                </a:solidFill>
                <a:latin typeface="Arial Black" panose="020B0A04020102020204" pitchFamily="34" charset="0"/>
              </a:rPr>
              <a:t>Ц</a:t>
            </a:r>
            <a:r>
              <a:rPr lang="ru-RU" altLang="ru-RU" sz="7200" smtClean="0">
                <a:solidFill>
                  <a:srgbClr val="0070C0"/>
                </a:solidFill>
                <a:latin typeface="Arial Black" panose="020B0A04020102020204" pitchFamily="34" charset="0"/>
              </a:rPr>
              <a:t>В</a:t>
            </a:r>
            <a:r>
              <a:rPr lang="ru-RU" altLang="ru-RU" sz="7200" smtClean="0">
                <a:solidFill>
                  <a:srgbClr val="00B050"/>
                </a:solidFill>
                <a:latin typeface="Arial Black" panose="020B0A04020102020204" pitchFamily="34" charset="0"/>
              </a:rPr>
              <a:t>Е</a:t>
            </a:r>
            <a:r>
              <a:rPr lang="ru-RU" altLang="ru-RU" sz="7200" smtClean="0">
                <a:latin typeface="Arial Black" panose="020B0A04020102020204" pitchFamily="34" charset="0"/>
              </a:rPr>
              <a:t>Т</a:t>
            </a:r>
          </a:p>
        </p:txBody>
      </p:sp>
      <p:pic>
        <p:nvPicPr>
          <p:cNvPr id="2051" name="Picture 8" descr="http://couleursdesophie.free.fr/images/newt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992" y="2492896"/>
            <a:ext cx="3134841" cy="3882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 descr="hs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30028"/>
            <a:ext cx="7416824" cy="5236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3437393" y="404664"/>
            <a:ext cx="21972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 dirty="0"/>
              <a:t>Модель </a:t>
            </a:r>
            <a:r>
              <a:rPr lang="en-US" altLang="ru-RU" sz="2400" b="1" dirty="0"/>
              <a:t>HSB</a:t>
            </a:r>
            <a:r>
              <a:rPr lang="ru-RU" altLang="ru-RU" sz="2400" dirty="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 descr="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36712"/>
            <a:ext cx="7401140" cy="5864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3561499" y="260648"/>
            <a:ext cx="20930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 dirty="0"/>
              <a:t>Модель </a:t>
            </a:r>
            <a:r>
              <a:rPr lang="ru-RU" altLang="ru-RU" sz="2400" b="1" dirty="0" err="1"/>
              <a:t>Lab</a:t>
            </a:r>
            <a:r>
              <a:rPr lang="ru-RU" altLang="ru-RU" sz="2400" dirty="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 descr="Цветовые охват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28" y="764704"/>
            <a:ext cx="4724498" cy="4608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5" descr="Соотношение цветовых пространств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2" y="771486"/>
            <a:ext cx="2808361" cy="2682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5534758" y="3717032"/>
            <a:ext cx="36004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b="1" dirty="0">
                <a:latin typeface="Arial Narrow" panose="020B0606020202030204" pitchFamily="34" charset="0"/>
              </a:rPr>
              <a:t>Перекрытие цветовых пространств </a:t>
            </a:r>
            <a:endParaRPr lang="en-US" altLang="ru-RU" b="1" dirty="0">
              <a:latin typeface="Arial Narrow" panose="020B0606020202030204" pitchFamily="34" charset="0"/>
            </a:endParaRPr>
          </a:p>
          <a:p>
            <a:pPr eaLnBrk="1" hangingPunct="1"/>
            <a:r>
              <a:rPr lang="ru-RU" altLang="ru-RU" b="1" dirty="0">
                <a:latin typeface="Arial Narrow" panose="020B0606020202030204" pitchFamily="34" charset="0"/>
              </a:rPr>
              <a:t>офсетной печати (в), </a:t>
            </a:r>
            <a:endParaRPr lang="en-US" altLang="ru-RU" b="1" dirty="0">
              <a:latin typeface="Arial Narrow" panose="020B0606020202030204" pitchFamily="34" charset="0"/>
            </a:endParaRPr>
          </a:p>
          <a:p>
            <a:pPr eaLnBrk="1" hangingPunct="1"/>
            <a:r>
              <a:rPr lang="ru-RU" altLang="ru-RU" b="1" dirty="0">
                <a:latin typeface="Arial Narrow" panose="020B0606020202030204" pitchFamily="34" charset="0"/>
              </a:rPr>
              <a:t>монитора (б) </a:t>
            </a:r>
            <a:endParaRPr lang="en-US" altLang="ru-RU" b="1" dirty="0">
              <a:latin typeface="Arial Narrow" panose="020B0606020202030204" pitchFamily="34" charset="0"/>
            </a:endParaRPr>
          </a:p>
          <a:p>
            <a:pPr eaLnBrk="1" hangingPunct="1"/>
            <a:r>
              <a:rPr lang="ru-RU" altLang="ru-RU" b="1" dirty="0">
                <a:latin typeface="Arial Narrow" panose="020B0606020202030204" pitchFamily="34" charset="0"/>
              </a:rPr>
              <a:t>и слайдовой фотопленки (а).</a:t>
            </a:r>
            <a:r>
              <a:rPr lang="ru-RU" altLang="ru-RU" dirty="0">
                <a:latin typeface="Arial Narrow" panose="020B060602020203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11"/>
          <p:cNvGrpSpPr>
            <a:grpSpLocks/>
          </p:cNvGrpSpPr>
          <p:nvPr/>
        </p:nvGrpSpPr>
        <p:grpSpPr bwMode="auto">
          <a:xfrm>
            <a:off x="201612" y="53974"/>
            <a:ext cx="8690868" cy="6687393"/>
            <a:chOff x="158" y="34"/>
            <a:chExt cx="5475" cy="4156"/>
          </a:xfrm>
        </p:grpSpPr>
        <p:pic>
          <p:nvPicPr>
            <p:cNvPr id="14339" name="Picture 5" descr="Так работает система управления цветом. Схема сделана из скриншота настроек цвета программы Corel Dra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3" y="34"/>
              <a:ext cx="2346" cy="4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0" name="Rectangle 6"/>
            <p:cNvSpPr>
              <a:spLocks noChangeArrowheads="1"/>
            </p:cNvSpPr>
            <p:nvPr/>
          </p:nvSpPr>
          <p:spPr bwMode="auto">
            <a:xfrm>
              <a:off x="158" y="1146"/>
              <a:ext cx="236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b="1" i="1" dirty="0" err="1"/>
                <a:t>Profile</a:t>
              </a:r>
              <a:r>
                <a:rPr lang="ru-RU" altLang="ru-RU" b="1" i="1" dirty="0"/>
                <a:t> </a:t>
              </a:r>
              <a:r>
                <a:rPr lang="ru-RU" altLang="ru-RU" b="1" i="1" dirty="0" err="1"/>
                <a:t>Connection</a:t>
              </a:r>
              <a:r>
                <a:rPr lang="ru-RU" altLang="ru-RU" b="1" i="1" dirty="0"/>
                <a:t> </a:t>
              </a:r>
              <a:r>
                <a:rPr lang="ru-RU" altLang="ru-RU" b="1" i="1" dirty="0" err="1"/>
                <a:t>Space</a:t>
              </a:r>
              <a:r>
                <a:rPr lang="ru-RU" altLang="ru-RU" b="1" i="1" dirty="0"/>
                <a:t> (PCS)</a:t>
              </a:r>
              <a:r>
                <a:rPr lang="ru-RU" altLang="ru-RU" dirty="0"/>
                <a:t> </a:t>
              </a:r>
              <a:endParaRPr lang="en-US" altLang="ru-RU" dirty="0"/>
            </a:p>
            <a:p>
              <a:pPr eaLnBrk="1" hangingPunct="1"/>
              <a:r>
                <a:rPr lang="ru-RU" altLang="ru-RU" dirty="0"/>
                <a:t>аппаратно-независимая модель </a:t>
              </a:r>
              <a:endParaRPr lang="en-US" altLang="ru-RU" dirty="0"/>
            </a:p>
            <a:p>
              <a:pPr eaLnBrk="1" hangingPunct="1"/>
              <a:r>
                <a:rPr lang="ru-RU" altLang="ru-RU" dirty="0"/>
                <a:t>представления цветов </a:t>
              </a:r>
            </a:p>
          </p:txBody>
        </p:sp>
        <p:sp>
          <p:nvSpPr>
            <p:cNvPr id="14341" name="Rectangle 7"/>
            <p:cNvSpPr>
              <a:spLocks noChangeArrowheads="1"/>
            </p:cNvSpPr>
            <p:nvPr/>
          </p:nvSpPr>
          <p:spPr bwMode="auto">
            <a:xfrm>
              <a:off x="158" y="300"/>
              <a:ext cx="289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b="1" i="1"/>
                <a:t>International Color Consortium - ICC </a:t>
              </a:r>
            </a:p>
            <a:p>
              <a:pPr eaLnBrk="1" hangingPunct="1"/>
              <a:r>
                <a:rPr lang="ru-RU" altLang="ru-RU"/>
                <a:t>Международным Консорциумом по цвету</a:t>
              </a:r>
              <a:endParaRPr lang="en-US" altLang="ru-RU"/>
            </a:p>
            <a:p>
              <a:pPr eaLnBrk="1" hangingPunct="1"/>
              <a:r>
                <a:rPr lang="ru-RU" altLang="ru-RU">
                  <a:hlinkClick r:id="rId3"/>
                </a:rPr>
                <a:t>http://www.color.org</a:t>
              </a:r>
              <a:r>
                <a:rPr lang="ru-RU" altLang="ru-RU"/>
                <a:t>  </a:t>
              </a:r>
              <a:endParaRPr lang="en-US" altLang="ru-RU"/>
            </a:p>
          </p:txBody>
        </p:sp>
        <p:sp>
          <p:nvSpPr>
            <p:cNvPr id="14342" name="Rectangle 8"/>
            <p:cNvSpPr>
              <a:spLocks noChangeArrowheads="1"/>
            </p:cNvSpPr>
            <p:nvPr/>
          </p:nvSpPr>
          <p:spPr bwMode="auto">
            <a:xfrm>
              <a:off x="158" y="1993"/>
              <a:ext cx="3302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b="1" i="1" dirty="0"/>
                <a:t>CIE </a:t>
              </a:r>
              <a:r>
                <a:rPr lang="ru-RU" altLang="ru-RU" b="1" i="1" dirty="0" err="1"/>
                <a:t>Lab</a:t>
              </a:r>
              <a:r>
                <a:rPr lang="ru-RU" altLang="ru-RU" b="1" i="1" dirty="0"/>
                <a:t> </a:t>
              </a:r>
              <a:r>
                <a:rPr lang="ru-RU" altLang="ru-RU" b="1" i="1" dirty="0" err="1"/>
                <a:t>Comission</a:t>
              </a:r>
              <a:r>
                <a:rPr lang="ru-RU" altLang="ru-RU" b="1" i="1" dirty="0"/>
                <a:t> </a:t>
              </a:r>
              <a:r>
                <a:rPr lang="ru-RU" altLang="ru-RU" b="1" i="1" dirty="0" err="1"/>
                <a:t>Internationale</a:t>
              </a:r>
              <a:r>
                <a:rPr lang="ru-RU" altLang="ru-RU" b="1" i="1" dirty="0"/>
                <a:t> </a:t>
              </a:r>
              <a:r>
                <a:rPr lang="ru-RU" altLang="ru-RU" b="1" i="1" dirty="0" err="1"/>
                <a:t>L'Enclairage</a:t>
              </a:r>
              <a:endParaRPr lang="en-US" altLang="ru-RU" b="1" i="1" dirty="0"/>
            </a:p>
            <a:p>
              <a:pPr eaLnBrk="1" hangingPunct="1"/>
              <a:r>
                <a:rPr lang="ru-RU" altLang="ru-RU" dirty="0"/>
                <a:t>международный аппаратно-независимый </a:t>
              </a:r>
              <a:endParaRPr lang="en-US" altLang="ru-RU" dirty="0"/>
            </a:p>
            <a:p>
              <a:pPr eaLnBrk="1" hangingPunct="1"/>
              <a:r>
                <a:rPr lang="ru-RU" altLang="ru-RU" dirty="0"/>
                <a:t>стандарт измерения </a:t>
              </a:r>
              <a:r>
                <a:rPr lang="ru-RU" altLang="ru-RU" dirty="0" smtClean="0"/>
                <a:t>цветов </a:t>
              </a:r>
              <a:endParaRPr lang="ru-RU" altLang="ru-RU" dirty="0"/>
            </a:p>
          </p:txBody>
        </p:sp>
        <p:sp>
          <p:nvSpPr>
            <p:cNvPr id="14343" name="Rectangle 9"/>
            <p:cNvSpPr>
              <a:spLocks noChangeArrowheads="1"/>
            </p:cNvSpPr>
            <p:nvPr/>
          </p:nvSpPr>
          <p:spPr bwMode="auto">
            <a:xfrm>
              <a:off x="158" y="2840"/>
              <a:ext cx="25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b="1" i="1" dirty="0" err="1"/>
                <a:t>Color</a:t>
              </a:r>
              <a:r>
                <a:rPr lang="ru-RU" altLang="ru-RU" b="1" i="1" dirty="0"/>
                <a:t> </a:t>
              </a:r>
              <a:r>
                <a:rPr lang="ru-RU" altLang="ru-RU" b="1" i="1" dirty="0" err="1"/>
                <a:t>Management</a:t>
              </a:r>
              <a:r>
                <a:rPr lang="ru-RU" altLang="ru-RU" b="1" i="1" dirty="0"/>
                <a:t> </a:t>
              </a:r>
              <a:r>
                <a:rPr lang="ru-RU" altLang="ru-RU" b="1" i="1" dirty="0" err="1"/>
                <a:t>Modules</a:t>
              </a:r>
              <a:r>
                <a:rPr lang="ru-RU" altLang="ru-RU" b="1" i="1" dirty="0"/>
                <a:t> (CMM)</a:t>
              </a:r>
              <a:r>
                <a:rPr lang="ru-RU" altLang="ru-RU" dirty="0"/>
                <a:t> </a:t>
              </a:r>
              <a:endParaRPr lang="en-US" altLang="ru-RU" dirty="0"/>
            </a:p>
            <a:p>
              <a:pPr eaLnBrk="1" hangingPunct="1"/>
              <a:r>
                <a:rPr lang="ru-RU" altLang="ru-RU" dirty="0"/>
                <a:t>модули управления цветом </a:t>
              </a:r>
            </a:p>
          </p:txBody>
        </p:sp>
        <p:sp>
          <p:nvSpPr>
            <p:cNvPr id="14344" name="Rectangle 10"/>
            <p:cNvSpPr>
              <a:spLocks noChangeArrowheads="1"/>
            </p:cNvSpPr>
            <p:nvPr/>
          </p:nvSpPr>
          <p:spPr bwMode="auto">
            <a:xfrm>
              <a:off x="4422" y="2024"/>
              <a:ext cx="1211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sz="1000"/>
                <a:t>ICM (Image Color Matching) </a:t>
              </a:r>
              <a:endParaRPr lang="en-US" altLang="ru-RU" sz="1000"/>
            </a:p>
            <a:p>
              <a:pPr eaLnBrk="1" hangingPunct="1"/>
              <a:r>
                <a:rPr lang="ru-RU" altLang="ru-RU" sz="1000"/>
                <a:t>Система управления цветом </a:t>
              </a:r>
            </a:p>
            <a:p>
              <a:pPr eaLnBrk="1" hangingPunct="1"/>
              <a:r>
                <a:rPr lang="ru-RU" altLang="ru-RU" sz="1000"/>
                <a:t>на платформе PC 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 descr="Колориметр X-r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96975"/>
            <a:ext cx="4762500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5580063" y="5110312"/>
            <a:ext cx="2817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dirty="0"/>
              <a:t>Колориметр X-</a:t>
            </a:r>
            <a:r>
              <a:rPr lang="ru-RU" altLang="ru-RU" sz="2400" dirty="0" err="1"/>
              <a:t>rite</a:t>
            </a:r>
            <a:r>
              <a:rPr lang="ru-RU" altLang="ru-RU" sz="2400" dirty="0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Тестовая шкала для построения профиля сканер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908720"/>
            <a:ext cx="5300206" cy="35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971600" y="4941168"/>
            <a:ext cx="75220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dirty="0"/>
              <a:t>Тестовая шкала для построения профиля сканера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 descr="Так строят профиль принтер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412" y="692150"/>
            <a:ext cx="5848908" cy="405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2249678" y="5301208"/>
            <a:ext cx="45563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dirty="0"/>
              <a:t>Так строят профиль принтера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 descr="Для того чтобы построить профиль цифровой камеры, ею снимают такие мишени в формате RAW в условиях нормализованного освещен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657" y="765174"/>
            <a:ext cx="5218818" cy="3527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1360509" y="4941168"/>
            <a:ext cx="62651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dirty="0"/>
              <a:t>мишени в формате RAW </a:t>
            </a:r>
            <a:endParaRPr lang="ru-RU" altLang="ru-RU" sz="2400" dirty="0" smtClean="0"/>
          </a:p>
          <a:p>
            <a:pPr algn="ctr" eaLnBrk="1" hangingPunct="1"/>
            <a:r>
              <a:rPr lang="ru-RU" altLang="ru-RU" sz="2400" dirty="0" smtClean="0"/>
              <a:t>в </a:t>
            </a:r>
            <a:r>
              <a:rPr lang="ru-RU" altLang="ru-RU" sz="2400" dirty="0"/>
              <a:t>условиях нормализованного освещения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p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33" y="259337"/>
            <a:ext cx="7488001" cy="287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6" descr="s06573">
            <a:hlinkClick r:id="rId3" tooltip="&quot;Нажмите, для просмотра в полном размере...&quot;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518111"/>
            <a:ext cx="7632700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7" descr="Спектр на экране монитора (справа добавлен неспектральный пурпурный участок). Яркость на красном, зелёном и синем прямоугольниках под спектром показывают относительную интенсивность ощущения на каждом из трёх независимых типов рецепторов человеческого зрения — колбочек">
            <a:hlinkClick r:id="rId5" tooltip="Спектр на экране монитора (справа добавлен неспектральный пурпурный участок). Яркость на красном, зелёном и синем прямоугольниках под спектром показывают относительную интенсивность ощущения на каждом из трёх независимых типов рецепторов человеческого зрения — колбочек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795" y="5085184"/>
            <a:ext cx="62642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Физические характеристики цветов</a:t>
            </a:r>
          </a:p>
        </p:txBody>
      </p:sp>
      <p:graphicFrame>
        <p:nvGraphicFramePr>
          <p:cNvPr id="3374" name="Group 30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173485922"/>
              </p:ext>
            </p:extLst>
          </p:nvPr>
        </p:nvGraphicFramePr>
        <p:xfrm>
          <a:off x="1258888" y="1700213"/>
          <a:ext cx="6985520" cy="4783774"/>
        </p:xfrm>
        <a:graphic>
          <a:graphicData uri="http://schemas.openxmlformats.org/drawingml/2006/table">
            <a:tbl>
              <a:tblPr/>
              <a:tblGrid>
                <a:gridCol w="1872952"/>
                <a:gridCol w="1728192"/>
                <a:gridCol w="1656184"/>
                <a:gridCol w="1728192"/>
              </a:tblGrid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SimSun" pitchFamily="2" charset="-122"/>
                          <a:cs typeface="Times New Roman" pitchFamily="18" charset="0"/>
                        </a:rPr>
                        <a:t>Цвет</a:t>
                      </a:r>
                      <a:endParaRPr kumimoji="0" lang="ru-RU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Диапазон длин волн, </a:t>
                      </a:r>
                      <a:r>
                        <a:rPr kumimoji="0" lang="ru-RU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нм</a:t>
                      </a:r>
                      <a:endParaRPr kumimoji="0" lang="ru-RU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Диапазон частот, ТГц</a:t>
                      </a:r>
                      <a:endParaRPr kumimoji="0" lang="ru-RU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Диапазон энергии фотонов, эВ</a:t>
                      </a:r>
                      <a:endParaRPr kumimoji="0" lang="ru-RU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SimSun" pitchFamily="2" charset="-122"/>
                          <a:cs typeface="Times New Roman" pitchFamily="18" charset="0"/>
                        </a:rPr>
                        <a:t>Красный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625—740</a:t>
                      </a:r>
                      <a:endParaRPr kumimoji="0" lang="ru-RU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480—405</a:t>
                      </a:r>
                      <a:endParaRPr kumimoji="0" lang="ru-RU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1,68—1,98</a:t>
                      </a:r>
                      <a:endParaRPr kumimoji="0" lang="ru-RU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SimSun" pitchFamily="2" charset="-122"/>
                          <a:cs typeface="Times New Roman" pitchFamily="18" charset="0"/>
                        </a:rPr>
                        <a:t>Оранжевый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590—625</a:t>
                      </a:r>
                      <a:endParaRPr kumimoji="0" lang="ru-RU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510—480</a:t>
                      </a:r>
                      <a:endParaRPr kumimoji="0" lang="ru-RU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1,98—2,10</a:t>
                      </a:r>
                      <a:endParaRPr kumimoji="0" lang="ru-RU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500"/>
                    </a:solidFill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SimSun" pitchFamily="2" charset="-122"/>
                          <a:cs typeface="Times New Roman" pitchFamily="18" charset="0"/>
                        </a:rPr>
                        <a:t>Жёлтый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565—590</a:t>
                      </a:r>
                      <a:endParaRPr kumimoji="0" lang="ru-RU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530—510</a:t>
                      </a:r>
                      <a:endParaRPr kumimoji="0" lang="ru-RU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2,10—2,19</a:t>
                      </a:r>
                      <a:endParaRPr kumimoji="0" lang="ru-RU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SimSun" pitchFamily="2" charset="-122"/>
                          <a:cs typeface="Times New Roman" pitchFamily="18" charset="0"/>
                        </a:rPr>
                        <a:t>Зелёный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500—565</a:t>
                      </a:r>
                      <a:endParaRPr kumimoji="0" lang="ru-RU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600—530</a:t>
                      </a:r>
                      <a:endParaRPr kumimoji="0" lang="ru-RU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2,19—2,48</a:t>
                      </a:r>
                      <a:endParaRPr kumimoji="0" lang="ru-RU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00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SimSun" pitchFamily="2" charset="-122"/>
                          <a:cs typeface="Times New Roman" pitchFamily="18" charset="0"/>
                        </a:rPr>
                        <a:t>Голубой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485—500</a:t>
                      </a:r>
                      <a:endParaRPr kumimoji="0" lang="ru-RU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620—600</a:t>
                      </a:r>
                      <a:endParaRPr kumimoji="0" lang="ru-RU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2,48—2,56</a:t>
                      </a:r>
                      <a:endParaRPr kumimoji="0" lang="ru-RU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0FF"/>
                    </a:solidFill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SimSun" pitchFamily="2" charset="-122"/>
                          <a:cs typeface="Times New Roman" pitchFamily="18" charset="0"/>
                        </a:rPr>
                        <a:t>Синий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440—485</a:t>
                      </a:r>
                      <a:endParaRPr kumimoji="0" lang="ru-RU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680—620</a:t>
                      </a:r>
                      <a:endParaRPr kumimoji="0" lang="ru-RU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2,56—2,82</a:t>
                      </a:r>
                      <a:endParaRPr kumimoji="0" lang="ru-RU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0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SimSun" pitchFamily="2" charset="-122"/>
                          <a:cs typeface="Times New Roman" pitchFamily="18" charset="0"/>
                        </a:rPr>
                        <a:t>Фиолетовый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380—440</a:t>
                      </a:r>
                      <a:endParaRPr kumimoji="0" lang="ru-RU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790—680</a:t>
                      </a:r>
                      <a:endParaRPr kumimoji="0" lang="ru-RU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2,82—3,26</a:t>
                      </a:r>
                      <a:endParaRPr kumimoji="0" lang="ru-RU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спектр света и веб-дизай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46" y="199134"/>
            <a:ext cx="4212193" cy="2149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8"/>
          <p:cNvSpPr>
            <a:spLocks noChangeArrowheads="1"/>
          </p:cNvSpPr>
          <p:nvPr/>
        </p:nvSpPr>
        <p:spPr bwMode="auto">
          <a:xfrm>
            <a:off x="76200" y="3830638"/>
            <a:ext cx="2270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zh-CN" sz="1200"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endParaRPr lang="ru-RU" altLang="zh-CN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4" name="Rectangle 9"/>
          <p:cNvSpPr>
            <a:spLocks noChangeArrowheads="1"/>
          </p:cNvSpPr>
          <p:nvPr/>
        </p:nvSpPr>
        <p:spPr bwMode="auto">
          <a:xfrm>
            <a:off x="76200" y="5437188"/>
            <a:ext cx="228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zh-CN" sz="1000">
                <a:latin typeface="Verdana" panose="020B060403050404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ru-RU" altLang="zh-CN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5" name="Rectangle 10"/>
          <p:cNvSpPr>
            <a:spLocks noChangeArrowheads="1"/>
          </p:cNvSpPr>
          <p:nvPr/>
        </p:nvSpPr>
        <p:spPr bwMode="auto">
          <a:xfrm>
            <a:off x="539750" y="2607295"/>
            <a:ext cx="46083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zh-CN" sz="1200" b="1" dirty="0"/>
              <a:t>Кривая относительной спектральной чувствительности </a:t>
            </a:r>
          </a:p>
          <a:p>
            <a:pPr algn="ctr" eaLnBrk="1" hangingPunct="1"/>
            <a:r>
              <a:rPr lang="ru-RU" altLang="zh-CN" sz="1200" b="1" dirty="0"/>
              <a:t>глаза при дневном свете</a:t>
            </a:r>
            <a:r>
              <a:rPr lang="ru-RU" altLang="zh-CN" sz="1200" dirty="0"/>
              <a:t> </a:t>
            </a:r>
          </a:p>
        </p:txBody>
      </p:sp>
      <p:graphicFrame>
        <p:nvGraphicFramePr>
          <p:cNvPr id="4425" name="Group 3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347689"/>
              </p:ext>
            </p:extLst>
          </p:nvPr>
        </p:nvGraphicFramePr>
        <p:xfrm>
          <a:off x="5714181" y="188913"/>
          <a:ext cx="2962275" cy="6534150"/>
        </p:xfrm>
        <a:graphic>
          <a:graphicData uri="http://schemas.openxmlformats.org/drawingml/2006/table">
            <a:tbl>
              <a:tblPr/>
              <a:tblGrid>
                <a:gridCol w="1090613"/>
                <a:gridCol w="1871662"/>
              </a:tblGrid>
              <a:tr h="1047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cs typeface="Times New Roman" pitchFamily="18" charset="0"/>
                        </a:rPr>
                        <a:t>Длина волны, мкм</a:t>
                      </a:r>
                      <a:endParaRPr kumimoji="0" lang="ru-RU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cs typeface="Times New Roman" pitchFamily="18" charset="0"/>
                        </a:rPr>
                        <a:t>Коэффициент максимальной спектральной чувствительности глаза</a:t>
                      </a:r>
                      <a:endParaRPr kumimoji="0" lang="ru-RU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cs typeface="Arial CYR" charset="-52"/>
                        </a:rPr>
                        <a:t>0,38</a:t>
                      </a:r>
                      <a:endParaRPr kumimoji="0" lang="ru-RU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Arial CYR" charset="-5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cs typeface="Arial CYR" charset="-52"/>
                        </a:rPr>
                        <a:t>0,0004</a:t>
                      </a:r>
                      <a:endParaRPr kumimoji="0" lang="ru-RU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Arial CYR" charset="-5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cs typeface="Arial CYR" charset="-52"/>
                        </a:rPr>
                        <a:t>0,42</a:t>
                      </a:r>
                      <a:endParaRPr kumimoji="0" lang="ru-RU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Arial CYR" charset="-5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cs typeface="Arial CYR" charset="-52"/>
                        </a:rPr>
                        <a:t>0,004</a:t>
                      </a:r>
                      <a:endParaRPr kumimoji="0" lang="ru-RU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Arial CYR" charset="-5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cs typeface="Arial CYR" charset="-52"/>
                        </a:rPr>
                        <a:t>0,44</a:t>
                      </a:r>
                      <a:endParaRPr kumimoji="0" lang="ru-RU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Arial CYR" charset="-5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cs typeface="Arial CYR" charset="-52"/>
                        </a:rPr>
                        <a:t>0,023</a:t>
                      </a:r>
                      <a:endParaRPr kumimoji="0" lang="ru-RU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Arial CYR" charset="-5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cs typeface="Arial CYR" charset="-52"/>
                        </a:rPr>
                        <a:t>0,46</a:t>
                      </a:r>
                      <a:endParaRPr kumimoji="0" lang="ru-RU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Arial CYR" charset="-5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cs typeface="Arial CYR" charset="-52"/>
                        </a:rPr>
                        <a:t>0,06</a:t>
                      </a:r>
                      <a:endParaRPr kumimoji="0" lang="ru-RU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Arial CYR" charset="-5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cs typeface="Arial CYR" charset="-52"/>
                        </a:rPr>
                        <a:t>0,48</a:t>
                      </a:r>
                      <a:endParaRPr kumimoji="0" lang="ru-RU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Arial CYR" charset="-5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cs typeface="Arial CYR" charset="-52"/>
                        </a:rPr>
                        <a:t>0,139</a:t>
                      </a:r>
                      <a:endParaRPr kumimoji="0" lang="ru-RU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Arial CYR" charset="-5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cs typeface="Arial CYR" charset="-52"/>
                        </a:rPr>
                        <a:t>0,5</a:t>
                      </a:r>
                      <a:endParaRPr kumimoji="0" lang="ru-RU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Arial CYR" charset="-5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cs typeface="Arial CYR" charset="-52"/>
                        </a:rPr>
                        <a:t>0,323</a:t>
                      </a:r>
                      <a:endParaRPr kumimoji="0" lang="ru-RU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Arial CYR" charset="-5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cs typeface="Arial CYR" charset="-52"/>
                        </a:rPr>
                        <a:t>0,52</a:t>
                      </a:r>
                      <a:endParaRPr kumimoji="0" lang="ru-RU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Arial CYR" charset="-5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cs typeface="Arial CYR" charset="-52"/>
                        </a:rPr>
                        <a:t>0,71</a:t>
                      </a:r>
                      <a:endParaRPr kumimoji="0" lang="ru-RU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Arial CYR" charset="-5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cs typeface="Arial CYR" charset="-52"/>
                        </a:rPr>
                        <a:t>0,54</a:t>
                      </a:r>
                      <a:endParaRPr kumimoji="0" lang="ru-RU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Arial CYR" charset="-5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cs typeface="Arial CYR" charset="-52"/>
                        </a:rPr>
                        <a:t>0,954</a:t>
                      </a:r>
                      <a:endParaRPr kumimoji="0" lang="ru-RU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Arial CYR" charset="-5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cs typeface="Arial CYR" charset="-52"/>
                        </a:rPr>
                        <a:t>0,555</a:t>
                      </a:r>
                      <a:endParaRPr kumimoji="0" lang="ru-RU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Arial CYR" charset="-5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cs typeface="Arial CYR" charset="-52"/>
                        </a:rPr>
                        <a:t>1,0</a:t>
                      </a:r>
                      <a:endParaRPr kumimoji="0" lang="ru-RU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Arial CYR" charset="-5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cs typeface="Arial CYR" charset="-52"/>
                        </a:rPr>
                        <a:t>0,56</a:t>
                      </a:r>
                      <a:endParaRPr kumimoji="0" lang="ru-RU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Arial CYR" charset="-5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cs typeface="Arial CYR" charset="-52"/>
                        </a:rPr>
                        <a:t>0,995</a:t>
                      </a:r>
                      <a:endParaRPr kumimoji="0" lang="ru-RU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Arial CYR" charset="-5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cs typeface="Arial CYR" charset="-52"/>
                        </a:rPr>
                        <a:t>0,58</a:t>
                      </a:r>
                      <a:endParaRPr kumimoji="0" lang="ru-RU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Arial CYR" charset="-5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cs typeface="Arial CYR" charset="-52"/>
                        </a:rPr>
                        <a:t>0,87</a:t>
                      </a:r>
                      <a:endParaRPr kumimoji="0" lang="ru-RU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Arial CYR" charset="-5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cs typeface="Arial CYR" charset="-52"/>
                        </a:rPr>
                        <a:t>0,6</a:t>
                      </a:r>
                      <a:endParaRPr kumimoji="0" lang="ru-RU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Arial CYR" charset="-5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cs typeface="Arial CYR" charset="-52"/>
                        </a:rPr>
                        <a:t>0,631</a:t>
                      </a:r>
                      <a:endParaRPr kumimoji="0" lang="ru-RU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Arial CYR" charset="-5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cs typeface="Arial CYR" charset="-52"/>
                        </a:rPr>
                        <a:t>0,62</a:t>
                      </a:r>
                      <a:endParaRPr kumimoji="0" lang="ru-RU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Arial CYR" charset="-5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cs typeface="Arial CYR" charset="-52"/>
                        </a:rPr>
                        <a:t>0,381</a:t>
                      </a:r>
                      <a:endParaRPr kumimoji="0" lang="ru-RU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Arial CYR" charset="-5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cs typeface="Arial CYR" charset="-52"/>
                        </a:rPr>
                        <a:t>0,64</a:t>
                      </a:r>
                      <a:endParaRPr kumimoji="0" lang="ru-RU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Arial CYR" charset="-5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cs typeface="Arial CYR" charset="-52"/>
                        </a:rPr>
                        <a:t>0,175</a:t>
                      </a:r>
                      <a:endParaRPr kumimoji="0" lang="ru-RU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Arial CYR" charset="-5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cs typeface="Arial CYR" charset="-52"/>
                        </a:rPr>
                        <a:t>0,66</a:t>
                      </a:r>
                      <a:endParaRPr kumimoji="0" lang="ru-RU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Arial CYR" charset="-5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cs typeface="Arial CYR" charset="-52"/>
                        </a:rPr>
                        <a:t>0,061</a:t>
                      </a:r>
                      <a:endParaRPr kumimoji="0" lang="ru-RU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Arial CYR" charset="-5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cs typeface="Arial CYR" charset="-52"/>
                        </a:rPr>
                        <a:t>0,68</a:t>
                      </a:r>
                      <a:endParaRPr kumimoji="0" lang="ru-RU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Arial CYR" charset="-5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cs typeface="Arial CYR" charset="-52"/>
                        </a:rPr>
                        <a:t>0,017</a:t>
                      </a:r>
                      <a:endParaRPr kumimoji="0" lang="ru-RU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Arial CYR" charset="-5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cs typeface="Arial CYR" charset="-52"/>
                        </a:rPr>
                        <a:t>0,7</a:t>
                      </a:r>
                      <a:endParaRPr kumimoji="0" lang="ru-RU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Arial CYR" charset="-5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cs typeface="Arial CYR" charset="-52"/>
                        </a:rPr>
                        <a:t>0,0041</a:t>
                      </a:r>
                      <a:endParaRPr kumimoji="0" lang="ru-RU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Arial CYR" charset="-5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cs typeface="Arial CYR" charset="-52"/>
                        </a:rPr>
                        <a:t>0,72</a:t>
                      </a:r>
                      <a:endParaRPr kumimoji="0" lang="ru-RU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Arial CYR" charset="-5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cs typeface="Arial CYR" charset="-52"/>
                        </a:rPr>
                        <a:t>0,00105</a:t>
                      </a:r>
                      <a:endParaRPr kumimoji="0" lang="ru-RU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Arial CYR" charset="-5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cs typeface="Arial CYR" charset="-52"/>
                        </a:rPr>
                        <a:t>0,74</a:t>
                      </a:r>
                      <a:endParaRPr kumimoji="0" lang="ru-RU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Arial CYR" charset="-5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cs typeface="Arial CYR" charset="-52"/>
                        </a:rPr>
                        <a:t>0,00025</a:t>
                      </a:r>
                      <a:endParaRPr kumimoji="0" lang="ru-RU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Arial CYR" charset="-5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cs typeface="Arial CYR" charset="-52"/>
                        </a:rPr>
                        <a:t>0,76</a:t>
                      </a:r>
                      <a:endParaRPr kumimoji="0" lang="ru-RU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Arial CYR" charset="-5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SimSun" pitchFamily="2" charset="-122"/>
                          <a:cs typeface="Arial CYR" charset="-52"/>
                        </a:rPr>
                        <a:t>0,00006</a:t>
                      </a:r>
                      <a:endParaRPr kumimoji="0" lang="ru-RU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Arial CYR" charset="-52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195" name="Picture 328" descr="chu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31" y="3107768"/>
            <a:ext cx="4747733" cy="348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15" descr="105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420938"/>
            <a:ext cx="38100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387350" y="53752"/>
            <a:ext cx="8229600" cy="1143000"/>
          </a:xfrm>
        </p:spPr>
        <p:txBody>
          <a:bodyPr/>
          <a:lstStyle/>
          <a:p>
            <a:pPr eaLnBrk="1" hangingPunct="1"/>
            <a:r>
              <a:rPr lang="ru-RU" altLang="ru-RU" sz="2800" dirty="0" smtClean="0">
                <a:solidFill>
                  <a:srgbClr val="CC0000"/>
                </a:solidFill>
              </a:rPr>
              <a:t>Цветовые круги</a:t>
            </a:r>
          </a:p>
        </p:txBody>
      </p:sp>
      <p:pic>
        <p:nvPicPr>
          <p:cNvPr id="6149" name="Picture 4" descr="цветовой круг и баланс цветов"/>
          <p:cNvPicPr>
            <a:picLocks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68144" y="667494"/>
            <a:ext cx="3021359" cy="2329458"/>
          </a:xfrm>
          <a:noFill/>
        </p:spPr>
      </p:pic>
      <p:pic>
        <p:nvPicPr>
          <p:cNvPr id="6150" name="Picture 8" descr="Continue kleurencirkel in de beeldschermtechniek (rood-blauw-groen)">
            <a:hlinkClick r:id="rId4" tooltip="&quot;Continue kleurencirkel in de beeldschermtechniek (rood-blauw-groen)&quot;"/>
          </p:cNvPr>
          <p:cNvPicPr>
            <a:picLocks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6193" y="4265761"/>
            <a:ext cx="2187575" cy="2187575"/>
          </a:xfrm>
        </p:spPr>
      </p:pic>
      <p:pic>
        <p:nvPicPr>
          <p:cNvPr id="6151" name="Picture 10" descr="120px-Kleurenschijf-rgb-maxint">
            <a:hlinkClick r:id="rId6" tooltip="Kleurenschijf-rgb-maxint.png"/>
          </p:cNvPr>
          <p:cNvPicPr>
            <a:picLocks noChangeAspect="1" noChangeArrowheads="1"/>
          </p:cNvPicPr>
          <p:nvPr>
            <p:ph sz="quarter" idx="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91696" y="4509120"/>
            <a:ext cx="1956768" cy="1956768"/>
          </a:xfrm>
        </p:spPr>
      </p:pic>
      <p:pic>
        <p:nvPicPr>
          <p:cNvPr id="6146" name="Picture 6" descr="Цветовой круг по Иоханнесу Иттену (1961);">
            <a:hlinkClick r:id="rId8" tooltip="&quot;Цветовой круг по Иоханнесу Иттену (1961);&quot;"/>
          </p:cNvPr>
          <p:cNvPicPr>
            <a:picLocks noChangeAspect="1" noChangeArrowheads="1"/>
          </p:cNvPicPr>
          <p:nvPr>
            <p:ph sz="quarter" idx="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428" y="476572"/>
            <a:ext cx="2592388" cy="259238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957" name="Group 2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165258"/>
              </p:ext>
            </p:extLst>
          </p:nvPr>
        </p:nvGraphicFramePr>
        <p:xfrm>
          <a:off x="3266815" y="1693540"/>
          <a:ext cx="5133975" cy="523851"/>
        </p:xfrm>
        <a:graphic>
          <a:graphicData uri="http://schemas.openxmlformats.org/drawingml/2006/table">
            <a:tbl>
              <a:tblPr/>
              <a:tblGrid>
                <a:gridCol w="855663"/>
                <a:gridCol w="855662"/>
                <a:gridCol w="855663"/>
                <a:gridCol w="855662"/>
                <a:gridCol w="855663"/>
                <a:gridCol w="855662"/>
              </a:tblGrid>
              <a:tr h="52385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Times New Roman" pitchFamily="18" charset="0"/>
                          <a:cs typeface="Прямой Проп" charset="-52"/>
                        </a:rPr>
                        <a:t>     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Прямой Проп" charset="-5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Times New Roman" pitchFamily="18" charset="0"/>
                          <a:cs typeface="Прямой Проп" charset="-52"/>
                        </a:rPr>
                        <a:t>     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Прямой Проп" charset="-5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Times New Roman" pitchFamily="18" charset="0"/>
                          <a:cs typeface="Прямой Проп" charset="-52"/>
                        </a:rPr>
                        <a:t>     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Прямой Проп" charset="-5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Times New Roman" pitchFamily="18" charset="0"/>
                          <a:cs typeface="Прямой Проп" charset="-52"/>
                        </a:rPr>
                        <a:t>     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Прямой Проп" charset="-5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Times New Roman" pitchFamily="18" charset="0"/>
                          <a:cs typeface="Прямой Проп" charset="-52"/>
                        </a:rPr>
                        <a:t>     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Прямой Проп" charset="-5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Times New Roman" pitchFamily="18" charset="0"/>
                          <a:cs typeface="Прямой Проп" charset="-52"/>
                        </a:rPr>
                        <a:t>     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Прямой Проп" charset="-5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7186" name="Rectangle 287"/>
          <p:cNvSpPr>
            <a:spLocks noChangeArrowheads="1"/>
          </p:cNvSpPr>
          <p:nvPr/>
        </p:nvSpPr>
        <p:spPr bwMode="auto">
          <a:xfrm>
            <a:off x="1650245" y="1857952"/>
            <a:ext cx="12294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ru-RU" altLang="ru-RU" sz="2000" b="1" dirty="0"/>
              <a:t>Яркость</a:t>
            </a:r>
          </a:p>
        </p:txBody>
      </p:sp>
      <p:sp>
        <p:nvSpPr>
          <p:cNvPr id="7187" name="Rectangle 288"/>
          <p:cNvSpPr>
            <a:spLocks noChangeArrowheads="1"/>
          </p:cNvSpPr>
          <p:nvPr/>
        </p:nvSpPr>
        <p:spPr bwMode="auto">
          <a:xfrm>
            <a:off x="755576" y="2875544"/>
            <a:ext cx="21241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ru-RU" altLang="ru-RU" sz="2000" b="1" dirty="0"/>
              <a:t>Насыщенность</a:t>
            </a:r>
          </a:p>
        </p:txBody>
      </p:sp>
      <p:graphicFrame>
        <p:nvGraphicFramePr>
          <p:cNvPr id="29029" name="Group 3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498333"/>
              </p:ext>
            </p:extLst>
          </p:nvPr>
        </p:nvGraphicFramePr>
        <p:xfrm>
          <a:off x="3266815" y="2773661"/>
          <a:ext cx="5133975" cy="504055"/>
        </p:xfrm>
        <a:graphic>
          <a:graphicData uri="http://schemas.openxmlformats.org/drawingml/2006/table">
            <a:tbl>
              <a:tblPr/>
              <a:tblGrid>
                <a:gridCol w="855663"/>
                <a:gridCol w="855662"/>
                <a:gridCol w="855663"/>
                <a:gridCol w="855662"/>
                <a:gridCol w="855663"/>
                <a:gridCol w="855662"/>
              </a:tblGrid>
              <a:tr h="50405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Times New Roman" pitchFamily="18" charset="0"/>
                          <a:cs typeface="Прямой Проп" charset="-52"/>
                        </a:rPr>
                        <a:t>     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Прямой Проп" charset="-5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Times New Roman" pitchFamily="18" charset="0"/>
                          <a:cs typeface="Прямой Проп" charset="-52"/>
                        </a:rPr>
                        <a:t>     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Прямой Проп" charset="-5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919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Times New Roman" pitchFamily="18" charset="0"/>
                          <a:cs typeface="Прямой Проп" charset="-52"/>
                        </a:rPr>
                        <a:t>     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Прямой Проп" charset="-5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2E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Times New Roman" pitchFamily="18" charset="0"/>
                          <a:cs typeface="Прямой Проп" charset="-52"/>
                        </a:rPr>
                        <a:t>     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Прямой Проп" charset="-5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47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Times New Roman" pitchFamily="18" charset="0"/>
                          <a:cs typeface="Прямой Проп" charset="-52"/>
                        </a:rPr>
                        <a:t>     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Прямой Проп" charset="-5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67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Times New Roman" pitchFamily="18" charset="0"/>
                          <a:cs typeface="Прямой Проп" charset="-52"/>
                        </a:rPr>
                        <a:t>     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Прямой Проп" charset="-5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sp>
        <p:nvSpPr>
          <p:cNvPr id="7204" name="Rectangle 358"/>
          <p:cNvSpPr>
            <a:spLocks noChangeArrowheads="1"/>
          </p:cNvSpPr>
          <p:nvPr/>
        </p:nvSpPr>
        <p:spPr bwMode="auto">
          <a:xfrm>
            <a:off x="1471308" y="3885718"/>
            <a:ext cx="13637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ru-RU" altLang="ru-RU" sz="2000" b="1" dirty="0"/>
              <a:t>Светлота</a:t>
            </a:r>
          </a:p>
        </p:txBody>
      </p:sp>
      <p:graphicFrame>
        <p:nvGraphicFramePr>
          <p:cNvPr id="29065" name="Group 3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518047"/>
              </p:ext>
            </p:extLst>
          </p:nvPr>
        </p:nvGraphicFramePr>
        <p:xfrm>
          <a:off x="3266815" y="3762396"/>
          <a:ext cx="5133975" cy="501627"/>
        </p:xfrm>
        <a:graphic>
          <a:graphicData uri="http://schemas.openxmlformats.org/drawingml/2006/table">
            <a:tbl>
              <a:tblPr/>
              <a:tblGrid>
                <a:gridCol w="855663"/>
                <a:gridCol w="855662"/>
                <a:gridCol w="855663"/>
                <a:gridCol w="855662"/>
                <a:gridCol w="855663"/>
                <a:gridCol w="855662"/>
              </a:tblGrid>
              <a:tr h="50162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Times New Roman" pitchFamily="18" charset="0"/>
                          <a:cs typeface="Прямой Проп" charset="-52"/>
                        </a:rPr>
                        <a:t>     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Прямой Проп" charset="-5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Times New Roman" pitchFamily="18" charset="0"/>
                          <a:cs typeface="Прямой Проп" charset="-52"/>
                        </a:rPr>
                        <a:t>     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Прямой Проп" charset="-5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Times New Roman" pitchFamily="18" charset="0"/>
                          <a:cs typeface="Прямой Проп" charset="-52"/>
                        </a:rPr>
                        <a:t>     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Прямой Проп" charset="-5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Times New Roman" pitchFamily="18" charset="0"/>
                          <a:cs typeface="Прямой Проп" charset="-52"/>
                        </a:rPr>
                        <a:t>     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Прямой Проп" charset="-5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Times New Roman" pitchFamily="18" charset="0"/>
                          <a:cs typeface="Прямой Проп" charset="-52"/>
                        </a:rPr>
                        <a:t>     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Прямой Проп" charset="-5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Times New Roman" pitchFamily="18" charset="0"/>
                          <a:cs typeface="Прямой Проп" charset="-52"/>
                        </a:rPr>
                        <a:t>     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Прямой Проп" charset="-5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221" name="Rectangle 394"/>
          <p:cNvSpPr>
            <a:spLocks noChangeArrowheads="1"/>
          </p:cNvSpPr>
          <p:nvPr/>
        </p:nvSpPr>
        <p:spPr bwMode="auto">
          <a:xfrm>
            <a:off x="963134" y="4893830"/>
            <a:ext cx="19165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ru-RU" altLang="ru-RU" sz="2000" b="1" dirty="0"/>
              <a:t>Цветовой тон</a:t>
            </a:r>
          </a:p>
        </p:txBody>
      </p:sp>
      <p:graphicFrame>
        <p:nvGraphicFramePr>
          <p:cNvPr id="29101" name="Group 4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741346"/>
              </p:ext>
            </p:extLst>
          </p:nvPr>
        </p:nvGraphicFramePr>
        <p:xfrm>
          <a:off x="3266815" y="4802853"/>
          <a:ext cx="5133975" cy="491087"/>
        </p:xfrm>
        <a:graphic>
          <a:graphicData uri="http://schemas.openxmlformats.org/drawingml/2006/table">
            <a:tbl>
              <a:tblPr/>
              <a:tblGrid>
                <a:gridCol w="855663"/>
                <a:gridCol w="855662"/>
                <a:gridCol w="855663"/>
                <a:gridCol w="855662"/>
                <a:gridCol w="855663"/>
                <a:gridCol w="855662"/>
              </a:tblGrid>
              <a:tr h="49108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Times New Roman" pitchFamily="18" charset="0"/>
                          <a:cs typeface="Прямой Проп" charset="-52"/>
                        </a:rPr>
                        <a:t>     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Прямой Проп" charset="-5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Times New Roman" pitchFamily="18" charset="0"/>
                          <a:cs typeface="Прямой Проп" charset="-52"/>
                        </a:rPr>
                        <a:t>     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Прямой Проп" charset="-5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54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Times New Roman" pitchFamily="18" charset="0"/>
                          <a:cs typeface="Прямой Проп" charset="-52"/>
                        </a:rPr>
                        <a:t>     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Прямой Проп" charset="-5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Times New Roman" pitchFamily="18" charset="0"/>
                          <a:cs typeface="Прямой Проп" charset="-52"/>
                        </a:rPr>
                        <a:t>     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Прямой Проп" charset="-5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Times New Roman" pitchFamily="18" charset="0"/>
                          <a:cs typeface="Прямой Проп" charset="-52"/>
                        </a:rPr>
                        <a:t>     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Прямой Проп" charset="-5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Times New Roman" pitchFamily="18" charset="0"/>
                          <a:cs typeface="Прямой Проп" charset="-52"/>
                        </a:rPr>
                        <a:t>     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Прямой Проп" charset="-5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00FF"/>
                    </a:solidFill>
                  </a:tcPr>
                </a:tc>
              </a:tr>
            </a:tbl>
          </a:graphicData>
        </a:graphic>
      </p:graphicFrame>
      <p:sp>
        <p:nvSpPr>
          <p:cNvPr id="7239" name="Text Box 430"/>
          <p:cNvSpPr txBox="1">
            <a:spLocks noChangeArrowheads="1"/>
          </p:cNvSpPr>
          <p:nvPr/>
        </p:nvSpPr>
        <p:spPr bwMode="auto">
          <a:xfrm>
            <a:off x="1476375" y="260350"/>
            <a:ext cx="61912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dirty="0">
                <a:solidFill>
                  <a:srgbClr val="CC0000"/>
                </a:solidFill>
              </a:rPr>
              <a:t>Характеристики цвета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7"/>
          <p:cNvSpPr txBox="1">
            <a:spLocks noChangeArrowheads="1"/>
          </p:cNvSpPr>
          <p:nvPr/>
        </p:nvSpPr>
        <p:spPr bwMode="auto">
          <a:xfrm>
            <a:off x="1476375" y="44624"/>
            <a:ext cx="5976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dirty="0">
                <a:solidFill>
                  <a:srgbClr val="CC0000"/>
                </a:solidFill>
              </a:rPr>
              <a:t>Цветовые комбинации</a:t>
            </a:r>
          </a:p>
        </p:txBody>
      </p:sp>
      <p:grpSp>
        <p:nvGrpSpPr>
          <p:cNvPr id="8195" name="Group 18"/>
          <p:cNvGrpSpPr>
            <a:grpSpLocks/>
          </p:cNvGrpSpPr>
          <p:nvPr/>
        </p:nvGrpSpPr>
        <p:grpSpPr bwMode="auto">
          <a:xfrm>
            <a:off x="652463" y="836613"/>
            <a:ext cx="2076450" cy="958850"/>
            <a:chOff x="204" y="572"/>
            <a:chExt cx="1308" cy="604"/>
          </a:xfrm>
        </p:grpSpPr>
        <p:pic>
          <p:nvPicPr>
            <p:cNvPr id="8224" name="Picture 4" descr="s67875">
              <a:hlinkClick r:id="rId2" tooltip="&quot;Нажмите, для просмотра в полном размере...&quot;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784"/>
              <a:ext cx="1225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25" name="Rectangle 9"/>
            <p:cNvSpPr>
              <a:spLocks noChangeArrowheads="1"/>
            </p:cNvSpPr>
            <p:nvPr/>
          </p:nvSpPr>
          <p:spPr bwMode="auto">
            <a:xfrm>
              <a:off x="204" y="572"/>
              <a:ext cx="13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ru-RU" altLang="ru-RU" b="1"/>
                <a:t>Ахроматические</a:t>
              </a:r>
            </a:p>
          </p:txBody>
        </p:sp>
      </p:grpSp>
      <p:grpSp>
        <p:nvGrpSpPr>
          <p:cNvPr id="8196" name="Group 19"/>
          <p:cNvGrpSpPr>
            <a:grpSpLocks/>
          </p:cNvGrpSpPr>
          <p:nvPr/>
        </p:nvGrpSpPr>
        <p:grpSpPr bwMode="auto">
          <a:xfrm>
            <a:off x="755650" y="2347913"/>
            <a:ext cx="1871663" cy="958850"/>
            <a:chOff x="276" y="1434"/>
            <a:chExt cx="1179" cy="604"/>
          </a:xfrm>
        </p:grpSpPr>
        <p:sp>
          <p:nvSpPr>
            <p:cNvPr id="8222" name="Rectangle 10"/>
            <p:cNvSpPr>
              <a:spLocks noChangeArrowheads="1"/>
            </p:cNvSpPr>
            <p:nvPr/>
          </p:nvSpPr>
          <p:spPr bwMode="auto">
            <a:xfrm>
              <a:off x="521" y="1434"/>
              <a:ext cx="8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ru-RU" altLang="ru-RU" b="1"/>
                <a:t>Основные</a:t>
              </a:r>
            </a:p>
          </p:txBody>
        </p:sp>
        <p:pic>
          <p:nvPicPr>
            <p:cNvPr id="8223" name="Picture 11" descr="s86322">
              <a:hlinkClick r:id="rId4" tooltip="&quot;Нажмите, для просмотра в полном размере...&quot;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" y="1661"/>
              <a:ext cx="1179" cy="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197" name="Group 20"/>
          <p:cNvGrpSpPr>
            <a:grpSpLocks/>
          </p:cNvGrpSpPr>
          <p:nvPr/>
        </p:nvGrpSpPr>
        <p:grpSpPr bwMode="auto">
          <a:xfrm>
            <a:off x="755650" y="3860800"/>
            <a:ext cx="1871663" cy="958850"/>
            <a:chOff x="340" y="2341"/>
            <a:chExt cx="1179" cy="604"/>
          </a:xfrm>
        </p:grpSpPr>
        <p:sp>
          <p:nvSpPr>
            <p:cNvPr id="8220" name="Rectangle 12"/>
            <p:cNvSpPr>
              <a:spLocks noChangeArrowheads="1"/>
            </p:cNvSpPr>
            <p:nvPr/>
          </p:nvSpPr>
          <p:spPr bwMode="auto">
            <a:xfrm>
              <a:off x="476" y="2341"/>
              <a:ext cx="9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ru-RU" altLang="ru-RU" b="1"/>
                <a:t>Составные</a:t>
              </a:r>
            </a:p>
          </p:txBody>
        </p:sp>
        <p:pic>
          <p:nvPicPr>
            <p:cNvPr id="8221" name="Picture 13" descr="s63697">
              <a:hlinkClick r:id="rId6" tooltip="&quot;Нажмите, для просмотра в полном размере...&quot;"/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" y="2568"/>
              <a:ext cx="1179" cy="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198" name="Group 21"/>
          <p:cNvGrpSpPr>
            <a:grpSpLocks/>
          </p:cNvGrpSpPr>
          <p:nvPr/>
        </p:nvGrpSpPr>
        <p:grpSpPr bwMode="auto">
          <a:xfrm>
            <a:off x="755650" y="5373688"/>
            <a:ext cx="1871663" cy="957262"/>
            <a:chOff x="340" y="3430"/>
            <a:chExt cx="1179" cy="603"/>
          </a:xfrm>
        </p:grpSpPr>
        <p:sp>
          <p:nvSpPr>
            <p:cNvPr id="8218" name="Rectangle 14"/>
            <p:cNvSpPr>
              <a:spLocks noChangeArrowheads="1"/>
            </p:cNvSpPr>
            <p:nvPr/>
          </p:nvSpPr>
          <p:spPr bwMode="auto">
            <a:xfrm>
              <a:off x="476" y="3430"/>
              <a:ext cx="79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ru-RU" altLang="ru-RU" b="1"/>
                <a:t>Сложные</a:t>
              </a:r>
            </a:p>
          </p:txBody>
        </p:sp>
        <p:pic>
          <p:nvPicPr>
            <p:cNvPr id="8219" name="Picture 15" descr="s20412">
              <a:hlinkClick r:id="rId8" tooltip="&quot;Нажмите, для просмотра в полном размере...&quot;"/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" y="3656"/>
              <a:ext cx="1179" cy="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199" name="Group 22"/>
          <p:cNvGrpSpPr>
            <a:grpSpLocks/>
          </p:cNvGrpSpPr>
          <p:nvPr/>
        </p:nvGrpSpPr>
        <p:grpSpPr bwMode="auto">
          <a:xfrm>
            <a:off x="4210050" y="981075"/>
            <a:ext cx="1800225" cy="1303338"/>
            <a:chOff x="2245" y="1570"/>
            <a:chExt cx="1134" cy="821"/>
          </a:xfrm>
        </p:grpSpPr>
        <p:sp>
          <p:nvSpPr>
            <p:cNvPr id="8216" name="Rectangle 16"/>
            <p:cNvSpPr>
              <a:spLocks noChangeArrowheads="1"/>
            </p:cNvSpPr>
            <p:nvPr/>
          </p:nvSpPr>
          <p:spPr bwMode="auto">
            <a:xfrm>
              <a:off x="2245" y="1570"/>
              <a:ext cx="105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ru-RU" altLang="ru-RU" b="1" dirty="0"/>
                <a:t>Контрастные</a:t>
              </a:r>
            </a:p>
          </p:txBody>
        </p:sp>
        <p:pic>
          <p:nvPicPr>
            <p:cNvPr id="8217" name="Picture 17" descr="8031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5" y="1842"/>
              <a:ext cx="1134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200" name="Group 26"/>
          <p:cNvGrpSpPr>
            <a:grpSpLocks/>
          </p:cNvGrpSpPr>
          <p:nvPr/>
        </p:nvGrpSpPr>
        <p:grpSpPr bwMode="auto">
          <a:xfrm>
            <a:off x="3992563" y="2673350"/>
            <a:ext cx="2238375" cy="1303338"/>
            <a:chOff x="2200" y="1661"/>
            <a:chExt cx="1410" cy="821"/>
          </a:xfrm>
        </p:grpSpPr>
        <p:sp>
          <p:nvSpPr>
            <p:cNvPr id="8214" name="Rectangle 23"/>
            <p:cNvSpPr>
              <a:spLocks noChangeArrowheads="1"/>
            </p:cNvSpPr>
            <p:nvPr/>
          </p:nvSpPr>
          <p:spPr bwMode="auto">
            <a:xfrm>
              <a:off x="2200" y="1661"/>
              <a:ext cx="14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b="1" dirty="0"/>
                <a:t>Дополнительные</a:t>
              </a:r>
              <a:r>
                <a:rPr lang="ru-RU" altLang="ru-RU" dirty="0"/>
                <a:t> </a:t>
              </a:r>
            </a:p>
          </p:txBody>
        </p:sp>
        <p:pic>
          <p:nvPicPr>
            <p:cNvPr id="8215" name="Picture 24" descr="89028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0" y="1933"/>
              <a:ext cx="1134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201" name="Group 28"/>
          <p:cNvGrpSpPr>
            <a:grpSpLocks/>
          </p:cNvGrpSpPr>
          <p:nvPr/>
        </p:nvGrpSpPr>
        <p:grpSpPr bwMode="auto">
          <a:xfrm>
            <a:off x="3851275" y="4520976"/>
            <a:ext cx="2519363" cy="1284288"/>
            <a:chOff x="2109" y="2756"/>
            <a:chExt cx="1587" cy="809"/>
          </a:xfrm>
        </p:grpSpPr>
        <p:sp>
          <p:nvSpPr>
            <p:cNvPr id="8212" name="Rectangle 25"/>
            <p:cNvSpPr>
              <a:spLocks noChangeArrowheads="1"/>
            </p:cNvSpPr>
            <p:nvPr/>
          </p:nvSpPr>
          <p:spPr bwMode="auto">
            <a:xfrm>
              <a:off x="2109" y="2756"/>
              <a:ext cx="15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ru-RU" altLang="ru-RU" b="1" dirty="0"/>
                <a:t>Монохроматические</a:t>
              </a:r>
            </a:p>
          </p:txBody>
        </p:sp>
        <p:pic>
          <p:nvPicPr>
            <p:cNvPr id="8213" name="Picture 27" descr="s95448">
              <a:hlinkClick r:id="rId12" tooltip="&quot;Нажмите, для просмотра в полном размере...&quot;"/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0" y="3028"/>
              <a:ext cx="1134" cy="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202" name="Group 31"/>
          <p:cNvGrpSpPr>
            <a:grpSpLocks/>
          </p:cNvGrpSpPr>
          <p:nvPr/>
        </p:nvGrpSpPr>
        <p:grpSpPr bwMode="auto">
          <a:xfrm>
            <a:off x="6877050" y="981075"/>
            <a:ext cx="1862138" cy="1238250"/>
            <a:chOff x="4105" y="1797"/>
            <a:chExt cx="1173" cy="780"/>
          </a:xfrm>
        </p:grpSpPr>
        <p:sp>
          <p:nvSpPr>
            <p:cNvPr id="8210" name="Rectangle 29"/>
            <p:cNvSpPr>
              <a:spLocks noChangeArrowheads="1"/>
            </p:cNvSpPr>
            <p:nvPr/>
          </p:nvSpPr>
          <p:spPr bwMode="auto">
            <a:xfrm>
              <a:off x="4150" y="1797"/>
              <a:ext cx="11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b="1" dirty="0"/>
                <a:t>Родственные</a:t>
              </a:r>
              <a:r>
                <a:rPr lang="ru-RU" altLang="ru-RU" dirty="0"/>
                <a:t> </a:t>
              </a:r>
            </a:p>
          </p:txBody>
        </p:sp>
        <p:pic>
          <p:nvPicPr>
            <p:cNvPr id="8211" name="Picture 30" descr="s32800">
              <a:hlinkClick r:id="rId14" tooltip="&quot;Нажмите, для просмотра в полном размере...&quot;"/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5" y="2069"/>
              <a:ext cx="1134" cy="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03" name="Line 32"/>
          <p:cNvSpPr>
            <a:spLocks noChangeShapeType="1"/>
          </p:cNvSpPr>
          <p:nvPr/>
        </p:nvSpPr>
        <p:spPr bwMode="auto">
          <a:xfrm>
            <a:off x="3276600" y="981075"/>
            <a:ext cx="0" cy="532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8204" name="Group 35"/>
          <p:cNvGrpSpPr>
            <a:grpSpLocks/>
          </p:cNvGrpSpPr>
          <p:nvPr/>
        </p:nvGrpSpPr>
        <p:grpSpPr bwMode="auto">
          <a:xfrm>
            <a:off x="6877050" y="2692400"/>
            <a:ext cx="1800225" cy="1284288"/>
            <a:chOff x="4377" y="1752"/>
            <a:chExt cx="1134" cy="809"/>
          </a:xfrm>
        </p:grpSpPr>
        <p:sp>
          <p:nvSpPr>
            <p:cNvPr id="8208" name="Rectangle 33"/>
            <p:cNvSpPr>
              <a:spLocks noChangeArrowheads="1"/>
            </p:cNvSpPr>
            <p:nvPr/>
          </p:nvSpPr>
          <p:spPr bwMode="auto">
            <a:xfrm>
              <a:off x="4377" y="1752"/>
              <a:ext cx="10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ru-RU" altLang="ru-RU" b="1"/>
                <a:t>Нейтральные</a:t>
              </a:r>
            </a:p>
          </p:txBody>
        </p:sp>
        <p:pic>
          <p:nvPicPr>
            <p:cNvPr id="8209" name="Picture 34" descr="s11116">
              <a:hlinkClick r:id="rId16" tooltip="&quot;Нажмите, для просмотра в полном размере...&quot;"/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7" y="2024"/>
              <a:ext cx="1134" cy="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205" name="Group 38"/>
          <p:cNvGrpSpPr>
            <a:grpSpLocks/>
          </p:cNvGrpSpPr>
          <p:nvPr/>
        </p:nvGrpSpPr>
        <p:grpSpPr bwMode="auto">
          <a:xfrm>
            <a:off x="6948488" y="4328888"/>
            <a:ext cx="1800225" cy="1476376"/>
            <a:chOff x="4377" y="2659"/>
            <a:chExt cx="1134" cy="930"/>
          </a:xfrm>
        </p:grpSpPr>
        <p:sp>
          <p:nvSpPr>
            <p:cNvPr id="8206" name="Rectangle 36"/>
            <p:cNvSpPr>
              <a:spLocks noChangeArrowheads="1"/>
            </p:cNvSpPr>
            <p:nvPr/>
          </p:nvSpPr>
          <p:spPr bwMode="auto">
            <a:xfrm>
              <a:off x="4422" y="2659"/>
              <a:ext cx="104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b="1" dirty="0"/>
                <a:t>Родственно-</a:t>
              </a:r>
            </a:p>
            <a:p>
              <a:pPr eaLnBrk="1" hangingPunct="1"/>
              <a:r>
                <a:rPr lang="ru-RU" altLang="ru-RU" b="1" dirty="0"/>
                <a:t>контрастные</a:t>
              </a:r>
            </a:p>
          </p:txBody>
        </p:sp>
        <p:pic>
          <p:nvPicPr>
            <p:cNvPr id="8207" name="Picture 37" descr="s35608">
              <a:hlinkClick r:id="rId18" tooltip="&quot;Нажмите, для просмотра в полном размере...&quot;"/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7" y="3067"/>
              <a:ext cx="1134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11"/>
          <p:cNvGrpSpPr>
            <a:grpSpLocks/>
          </p:cNvGrpSpPr>
          <p:nvPr/>
        </p:nvGrpSpPr>
        <p:grpSpPr bwMode="auto">
          <a:xfrm>
            <a:off x="412378" y="332656"/>
            <a:ext cx="3511550" cy="3248026"/>
            <a:chOff x="1597" y="279"/>
            <a:chExt cx="2212" cy="2046"/>
          </a:xfrm>
        </p:grpSpPr>
        <p:pic>
          <p:nvPicPr>
            <p:cNvPr id="9224" name="Picture 4" descr="компьютерная графика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4" y="709"/>
              <a:ext cx="1533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5" name="Rectangle 5"/>
            <p:cNvSpPr>
              <a:spLocks noChangeArrowheads="1"/>
            </p:cNvSpPr>
            <p:nvPr/>
          </p:nvSpPr>
          <p:spPr bwMode="auto">
            <a:xfrm>
              <a:off x="1597" y="279"/>
              <a:ext cx="221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 dirty="0">
                  <a:latin typeface="Arial Narrow" panose="020B0606020202030204" pitchFamily="34" charset="0"/>
                </a:rPr>
                <a:t>Цветовой охват человеческого глаза </a:t>
              </a:r>
              <a:endParaRPr lang="en-US" altLang="ru-RU" dirty="0">
                <a:latin typeface="Arial Narrow" panose="020B0606020202030204" pitchFamily="34" charset="0"/>
              </a:endParaRPr>
            </a:p>
            <a:p>
              <a:pPr algn="ctr" eaLnBrk="1" hangingPunct="1"/>
              <a:r>
                <a:rPr lang="ru-RU" altLang="ru-RU" dirty="0">
                  <a:latin typeface="Arial Narrow" panose="020B0606020202030204" pitchFamily="34" charset="0"/>
                </a:rPr>
                <a:t>и разных устройств</a:t>
              </a:r>
              <a:r>
                <a:rPr lang="ru-RU" altLang="ru-RU" dirty="0"/>
                <a:t> </a:t>
              </a:r>
            </a:p>
          </p:txBody>
        </p:sp>
      </p:grpSp>
      <p:grpSp>
        <p:nvGrpSpPr>
          <p:cNvPr id="9219" name="Group 14"/>
          <p:cNvGrpSpPr>
            <a:grpSpLocks/>
          </p:cNvGrpSpPr>
          <p:nvPr/>
        </p:nvGrpSpPr>
        <p:grpSpPr bwMode="auto">
          <a:xfrm>
            <a:off x="5148064" y="334659"/>
            <a:ext cx="3240360" cy="3598395"/>
            <a:chOff x="3833" y="1997"/>
            <a:chExt cx="1445" cy="1796"/>
          </a:xfrm>
        </p:grpSpPr>
        <p:pic>
          <p:nvPicPr>
            <p:cNvPr id="9222" name="Picture 7" descr="2_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3" y="2296"/>
              <a:ext cx="1445" cy="1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3" name="Rectangle 8"/>
            <p:cNvSpPr>
              <a:spLocks noChangeArrowheads="1"/>
            </p:cNvSpPr>
            <p:nvPr/>
          </p:nvSpPr>
          <p:spPr bwMode="auto">
            <a:xfrm>
              <a:off x="4009" y="1997"/>
              <a:ext cx="99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 sz="2400" b="1" dirty="0"/>
                <a:t>Модель RGB</a:t>
              </a:r>
              <a:r>
                <a:rPr lang="ru-RU" altLang="ru-RU" sz="2400" dirty="0"/>
                <a:t> </a:t>
              </a:r>
            </a:p>
          </p:txBody>
        </p:sp>
      </p:grpSp>
      <p:pic>
        <p:nvPicPr>
          <p:cNvPr id="9220" name="Picture 13" descr="C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19499"/>
            <a:ext cx="3455641" cy="2505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15" descr="цветовая модель RG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3" y="4509120"/>
            <a:ext cx="4176464" cy="167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4"/>
          <p:cNvGrpSpPr>
            <a:grpSpLocks/>
          </p:cNvGrpSpPr>
          <p:nvPr/>
        </p:nvGrpSpPr>
        <p:grpSpPr bwMode="auto">
          <a:xfrm>
            <a:off x="342408" y="1792620"/>
            <a:ext cx="3274609" cy="3796621"/>
            <a:chOff x="414" y="2005"/>
            <a:chExt cx="1561" cy="1763"/>
          </a:xfrm>
        </p:grpSpPr>
        <p:pic>
          <p:nvPicPr>
            <p:cNvPr id="10245" name="Picture 5" descr="2_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" y="2341"/>
              <a:ext cx="1412" cy="1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414" y="2005"/>
              <a:ext cx="156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ru-RU" altLang="ru-RU" sz="2400" b="1" dirty="0"/>
                <a:t>Модель CMY, </a:t>
              </a:r>
              <a:r>
                <a:rPr lang="en-US" altLang="ru-RU" sz="2400" b="1" dirty="0"/>
                <a:t>CMYK</a:t>
              </a:r>
              <a:r>
                <a:rPr lang="ru-RU" altLang="ru-RU" sz="2400" dirty="0"/>
                <a:t> </a:t>
              </a:r>
            </a:p>
          </p:txBody>
        </p:sp>
      </p:grpSp>
      <p:pic>
        <p:nvPicPr>
          <p:cNvPr id="10243" name="Picture 7" descr="Цветовая модель CMY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581079"/>
            <a:ext cx="4500623" cy="18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9" descr="pic001_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620712"/>
            <a:ext cx="4321249" cy="3590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5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E9"/>
      </a:accent3>
      <a:accent4>
        <a:srgbClr val="000000"/>
      </a:accent4>
      <a:accent5>
        <a:srgbClr val="FFFFFA"/>
      </a:accent5>
      <a:accent6>
        <a:srgbClr val="2DB9B9"/>
      </a:accent6>
      <a:hlink>
        <a:srgbClr val="FF5050"/>
      </a:hlink>
      <a:folHlink>
        <a:srgbClr val="FF99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5B6BFB542B612E4CA1CBDB8409BBBAC3" ma:contentTypeVersion="0" ma:contentTypeDescription="Создание документа." ma:contentTypeScope="" ma:versionID="470ff8ba9bf602bfd12e7017957109e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092c53c41ebcaed16a7ceff08f01c0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4B3DBF-17CB-4209-A328-EA6EFA53C3E0}"/>
</file>

<file path=customXml/itemProps2.xml><?xml version="1.0" encoding="utf-8"?>
<ds:datastoreItem xmlns:ds="http://schemas.openxmlformats.org/officeDocument/2006/customXml" ds:itemID="{41009A74-B8FF-49E4-A542-59FCA6F16BC3}"/>
</file>

<file path=customXml/itemProps3.xml><?xml version="1.0" encoding="utf-8"?>
<ds:datastoreItem xmlns:ds="http://schemas.openxmlformats.org/officeDocument/2006/customXml" ds:itemID="{37D5DF99-1272-426F-B100-B10D6A36D3C2}"/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221</Words>
  <Application>Microsoft Office PowerPoint</Application>
  <PresentationFormat>Экран (4:3)</PresentationFormat>
  <Paragraphs>151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8" baseType="lpstr">
      <vt:lpstr>Arial</vt:lpstr>
      <vt:lpstr>Calibri</vt:lpstr>
      <vt:lpstr>Arial Black</vt:lpstr>
      <vt:lpstr>SimSun</vt:lpstr>
      <vt:lpstr>Times New Roman</vt:lpstr>
      <vt:lpstr>Verdana</vt:lpstr>
      <vt:lpstr>Arial CYR</vt:lpstr>
      <vt:lpstr>Century Gothic</vt:lpstr>
      <vt:lpstr>Прямой Проп</vt:lpstr>
      <vt:lpstr>Arial Narrow</vt:lpstr>
      <vt:lpstr>Оформление по умолчанию</vt:lpstr>
      <vt:lpstr>ЦВЕТ</vt:lpstr>
      <vt:lpstr>Презентация PowerPoint</vt:lpstr>
      <vt:lpstr>Физические характеристики цветов</vt:lpstr>
      <vt:lpstr>Презентация PowerPoint</vt:lpstr>
      <vt:lpstr>Цветовые круги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FENU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цвета</dc:title>
  <dc:creator>цукуе</dc:creator>
  <cp:lastModifiedBy>Ученый секретарь ИПМ ДВО РАН</cp:lastModifiedBy>
  <cp:revision>40</cp:revision>
  <dcterms:created xsi:type="dcterms:W3CDTF">2008-09-12T05:19:42Z</dcterms:created>
  <dcterms:modified xsi:type="dcterms:W3CDTF">2021-10-13T04:43:33Z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0x0101005B6BFB542B612E4CA1CBDB8409BBBAC3</vt:lpwstr>
  </property>
</Properties>
</file>