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7.xml.rels" ContentType="application/vnd.openxmlformats-package.relationships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.jpeg" ContentType="image/jpeg"/>
  <Override PartName="/ppt/media/image10.png" ContentType="image/png"/>
  <Override PartName="/ppt/media/image28.png" ContentType="image/png"/>
  <Override PartName="/ppt/media/image11.jpeg" ContentType="image/jpeg"/>
  <Override PartName="/ppt/media/image30.png" ContentType="image/png"/>
  <Override PartName="/ppt/media/image12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40.png" ContentType="image/png"/>
  <Override PartName="/ppt/media/image9.jpeg" ContentType="image/jpeg"/>
  <Override PartName="/ppt/media/image41.png" ContentType="image/png"/>
  <Override PartName="/ppt/media/image42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37.png" ContentType="image/png"/>
  <Override PartName="/ppt/media/image5.png" ContentType="image/png"/>
  <Override PartName="/ppt/media/image14.png" ContentType="image/png"/>
  <Override PartName="/ppt/media/image34.png" ContentType="image/png"/>
  <Override PartName="/ppt/media/image2.png" ContentType="image/png"/>
  <Override PartName="/ppt/media/image38.png" ContentType="image/png"/>
  <Override PartName="/ppt/media/image6.png" ContentType="image/png"/>
  <Override PartName="/ppt/media/image1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Georgia"/>
              </a:rPr>
              <a:t>Click to move the slide</a:t>
            </a:r>
            <a:endParaRPr b="0" lang="ru-RU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C0CEA21-7A48-4545-9981-6AC1EBA9836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EA9B33-5384-49B5-9697-DAFDA523651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EDA67B-377B-47CD-ACB1-F1324157C42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E23ED0-94EE-4AE2-81E3-7B7B11C7A2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06FF910-EC82-4841-9AB2-182CEEF354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CB87F0B-C203-420D-9F3C-FA0053AF9E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591ECB-4C32-45EB-BE59-220147BF39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8B5102-1509-4939-BB16-A8D9B8E4F7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684F35-8B0B-47AE-94AA-767B3737EE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6EAC47F-971A-422C-A84C-37AD68967E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C4BA08B-1E96-4A05-85BD-D95BFAF19B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FE6D58C-3276-42BE-8C09-036D57BBFB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AE53F17-2DEC-465B-9D89-A44B1C8303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7F6B1B3-67D5-470F-A0BB-8E6717FB1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27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" name="Прямоугольник 28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" name="Прямоугольник 29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" name="Прямоугольник 30" hidden="1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" name="Прямоугольник 31" hidden="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5" name="Скругленный прямоугольник 32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6" name="Скругленный прямоугольник 33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" name="Прямоугольник 34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" name="Прямоугольник 35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" name="Прямоугольник 36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" name="Прямоугольник 37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" name="Прямоугольник 38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" name="Прямоугольник 39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" name="Прямоугольник 22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4" name="Прямоугольник 23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" name="Прямоугольник 24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36000" bIns="-36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6" name="Прямоугольник 25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" name="Прямоугольник 26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36000" bIns="-36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8" name="Скругленный прямоугольник 2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9" name="Скругленный прямоугольник 3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" name="Прямоугольник 6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" name="Прямоугольник 9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2" name="Прямоугольник 10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3" name="Прямоугольник 18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lt1"/>
                </a:solidFill>
                <a:latin typeface="Trebuchet MS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2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3"/>
          </p:nvPr>
        </p:nvSpPr>
        <p:spPr>
          <a:xfrm>
            <a:off x="8319960" y="1080"/>
            <a:ext cx="7473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chemeClr val="lt1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B4CE37-55C6-459B-ADFE-796A8D8AD55B}" type="slidenum">
              <a:rPr b="0" lang="ru-RU" sz="1800" spc="-1" strike="noStrike">
                <a:solidFill>
                  <a:schemeClr val="lt1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accent1"/>
                </a:solidFill>
                <a:latin typeface="Georgia"/>
              </a:rPr>
              <a:t>Second Outline Level</a:t>
            </a:r>
            <a:endParaRPr b="0" lang="ru-RU" sz="2400" spc="-1" strike="noStrike">
              <a:solidFill>
                <a:schemeClr val="accent1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chemeClr val="accent1"/>
                </a:solidFill>
                <a:latin typeface="Georgia"/>
              </a:rPr>
              <a:t>Third Outline Level</a:t>
            </a:r>
            <a:endParaRPr b="0" lang="ru-RU" sz="2200" spc="-1" strike="noStrike">
              <a:solidFill>
                <a:schemeClr val="accent1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Fourth Outline Level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Fifth Outline Level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Sixth Outline Level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Seventh Outline Level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83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84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85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86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87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88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89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0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1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2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3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4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353560" y="1101960"/>
            <a:ext cx="3382920" cy="87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353560" y="2010600"/>
            <a:ext cx="3382920" cy="461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90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1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52280" y="776160"/>
            <a:ext cx="5101920" cy="585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8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28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24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0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28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29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30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34FA6F-2087-443D-B940-B85C53B441FA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2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3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4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5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206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207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8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09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0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1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2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3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440320" y="1109160"/>
            <a:ext cx="586440" cy="4681440"/>
          </a:xfrm>
          <a:prstGeom prst="rect">
            <a:avLst/>
          </a:prstGeom>
          <a:noFill/>
          <a:ln w="0">
            <a:noFill/>
          </a:ln>
        </p:spPr>
        <p:txBody>
          <a:bodyPr lIns="90000" rIns="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03560" y="1143000"/>
            <a:ext cx="4571640" cy="4571640"/>
          </a:xfrm>
          <a:prstGeom prst="rect">
            <a:avLst/>
          </a:prstGeom>
          <a:solidFill>
            <a:srgbClr val="eaeaea"/>
          </a:solidFill>
          <a:ln w="50760">
            <a:solidFill>
              <a:srgbClr val="ffffff"/>
            </a:solidFill>
            <a:miter/>
          </a:ln>
          <a:effectLst>
            <a:outerShdw dist="31427" dir="4806364" blurRad="57240" rotWithShape="0">
              <a:srgbClr val="000000">
                <a:alpha val="25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Georgia"/>
              </a:rPr>
              <a:t>Вставка рисунка</a:t>
            </a:r>
            <a:endParaRPr b="0" lang="ru-RU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88320" y="3274200"/>
            <a:ext cx="2590560" cy="2516040"/>
          </a:xfrm>
          <a:prstGeom prst="rect">
            <a:avLst/>
          </a:prstGeom>
          <a:noFill/>
          <a:ln w="0">
            <a:noFill/>
          </a:ln>
        </p:spPr>
        <p:txBody>
          <a:bodyPr lIns="0" rIns="45720" tIns="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1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31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 idx="32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 idx="33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A8EDDF-3145-4659-95E1-041A7589FB5B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2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3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4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5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36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37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8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9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0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1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2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3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26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24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2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22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651C06-202B-4F4A-9A29-B580D322C46B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0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1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2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3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54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55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6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7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8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9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0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1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81680" y="1143000"/>
            <a:ext cx="1904760" cy="548604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ctr" vert="eaVer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143000"/>
            <a:ext cx="6248160" cy="5486040"/>
          </a:xfrm>
          <a:prstGeom prst="rect">
            <a:avLst/>
          </a:prstGeom>
          <a:noFill/>
          <a:ln w="0">
            <a:noFill/>
          </a:ln>
        </p:spPr>
        <p:txBody>
          <a:bodyPr lIns="45000" rIns="45000" tIns="90000" bIns="90000" anchor="t" vert="eaVer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26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24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2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22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7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8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9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89FF9E-3777-4385-B957-0A7460905A06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8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9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0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1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72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73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4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5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6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7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8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9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26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24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2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22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20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10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11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12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72E92B-3A02-4BC2-AA5F-13743D69242C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8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9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0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1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92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93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4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5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6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7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8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9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4300" spc="-1" strike="noStrike">
                <a:ln>
                  <a:solidFill>
                    <a:schemeClr val="accent2">
                      <a:shade val="90000"/>
                    </a:schemeClr>
                  </a:solidFill>
                </a:ln>
                <a:solidFill>
                  <a:srgbClr val="ffffff"/>
                </a:solidFill>
                <a:latin typeface="Trebuchet MS"/>
              </a:rPr>
              <a:t>Образец заголовка</a:t>
            </a:r>
            <a:endParaRPr b="0" lang="ru-RU" sz="43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2100" spc="-1" strike="noStrike">
                <a:solidFill>
                  <a:schemeClr val="dk2"/>
                </a:solidFill>
                <a:latin typeface="Georgia"/>
              </a:rPr>
              <a:t>Образец текста</a:t>
            </a:r>
            <a:endParaRPr b="0" lang="ru-RU" sz="21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3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14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15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249EA6-EDF3-41E0-98D2-41233E14CCD7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6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7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8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9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10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11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2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3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4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5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6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7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0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19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19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18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18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18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18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48320" y="224928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0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19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19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18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18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18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18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16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 idx="17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 idx="18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262831-6ED2-4F85-99D9-7F9FBAEBFB6A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8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9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0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1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32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33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4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5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6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7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8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9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0880" y="1143000"/>
            <a:ext cx="8381520" cy="10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80880" y="2244960"/>
            <a:ext cx="4041360" cy="45684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600">
            <a:solidFill>
              <a:schemeClr val="accent2"/>
            </a:solidFill>
            <a:round/>
          </a:ln>
        </p:spPr>
        <p:txBody>
          <a:bodyPr lIns="90000" rIns="90000" tIns="45000" bIns="45000" anchor="ctr">
            <a:noAutofit/>
          </a:bodyPr>
          <a:p>
            <a:pPr marL="4572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ru-RU" sz="1900" spc="-1" strike="noStrike">
                <a:solidFill>
                  <a:schemeClr val="dk1">
                    <a:tint val="95000"/>
                  </a:schemeClr>
                </a:solidFill>
                <a:latin typeface="Georgia"/>
              </a:rPr>
              <a:t>Образец текста</a:t>
            </a:r>
            <a:endParaRPr b="0" lang="ru-RU" sz="19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721400" y="2244960"/>
            <a:ext cx="4041360" cy="45684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600">
            <a:solidFill>
              <a:schemeClr val="accent2"/>
            </a:solidFill>
            <a:round/>
          </a:ln>
        </p:spPr>
        <p:txBody>
          <a:bodyPr lIns="90000" rIns="90000" tIns="45000" bIns="45000" anchor="ctr">
            <a:noAutofit/>
          </a:bodyPr>
          <a:p>
            <a:pPr marL="4572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ru-RU" sz="1900" spc="-1" strike="noStrike">
                <a:solidFill>
                  <a:schemeClr val="dk1">
                    <a:tint val="95000"/>
                  </a:schemeClr>
                </a:solidFill>
                <a:latin typeface="Georgia"/>
              </a:rPr>
              <a:t>Образец текста</a:t>
            </a:r>
            <a:endParaRPr b="0" lang="ru-RU" sz="19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80880" y="2708640"/>
            <a:ext cx="404136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0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20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18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6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16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16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16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718160" y="2708640"/>
            <a:ext cx="404136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Georgia"/>
              </a:rPr>
              <a:t>Образец текста</a:t>
            </a:r>
            <a:endParaRPr b="0" lang="ru-RU" sz="2000" spc="-1" strike="noStrike">
              <a:solidFill>
                <a:schemeClr val="dk1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chemeClr val="accent2"/>
                </a:solidFill>
                <a:latin typeface="Georgia"/>
              </a:rPr>
              <a:t>Второй уровень</a:t>
            </a:r>
            <a:endParaRPr b="0" lang="ru-RU" sz="20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800" spc="-1" strike="noStrike">
                <a:solidFill>
                  <a:schemeClr val="accent1"/>
                </a:solidFill>
                <a:latin typeface="Georgia"/>
              </a:rPr>
              <a:t>Третий уровень</a:t>
            </a:r>
            <a:endParaRPr b="0" lang="ru-RU" sz="18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1600" spc="-1" strike="noStrike">
                <a:solidFill>
                  <a:schemeClr val="accent1"/>
                </a:solidFill>
                <a:latin typeface="Georgia"/>
              </a:rPr>
              <a:t>Четвертый уровень</a:t>
            </a:r>
            <a:endParaRPr b="0" lang="ru-RU" sz="16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1600" spc="-1" strike="noStrike">
                <a:solidFill>
                  <a:schemeClr val="accent3"/>
                </a:solidFill>
                <a:latin typeface="Georgia"/>
              </a:rPr>
              <a:t>Пятый уровень</a:t>
            </a:r>
            <a:endParaRPr b="0" lang="ru-RU" sz="16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dt" idx="19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sldNum" idx="20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A0CBCF-3A1A-44D7-BC8E-2DFA79AC3D60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ftr" idx="21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49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0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1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2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53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54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5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6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7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8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59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60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dt" idx="22"/>
          </p:nvPr>
        </p:nvSpPr>
        <p:spPr>
          <a:xfrm>
            <a:off x="658368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23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 idx="24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D49E3A-BEE8-4E5B-B2A0-FE16B5048AF6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Прямоугольник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39240" bIns="39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67" name="Прямоугольник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68" name="Прямоугольник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69" name="Прямоугольник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0" name="Прямоугольник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71" name="Скругленный прямоугольник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20160" bIns="-20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 useBgFill="1">
        <p:nvSpPr>
          <p:cNvPr id="172" name="Скругленный прямоугольник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-11520" bIns="-115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3" name="Прямоугольник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4" name="Прямоугольник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5" name="Прямоугольник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6" name="Прямоугольник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7" name="Прямоугольник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8" name="Прямоугольник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dt" idx="25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800" spc="-1" strike="noStrike">
                <a:solidFill>
                  <a:schemeClr val="accent2"/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chemeClr val="accent2"/>
                </a:solidFill>
                <a:latin typeface="Georgia"/>
              </a:rPr>
              <a:t>&lt;date/time&gt;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ftr" idx="26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27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8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49B1A7-478F-47E4-AC2D-40241FE6A216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jpeg"/><Relationship Id="rId11" Type="http://schemas.openxmlformats.org/officeDocument/2006/relationships/image" Target="../media/image12.png"/><Relationship Id="rId1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14240" y="19288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lt1"/>
                </a:solidFill>
                <a:latin typeface="Bahnschrift Light"/>
                <a:ea typeface="Roboto Black"/>
              </a:rPr>
              <a:t>Персональный менеджер расходов </a:t>
            </a:r>
            <a:r>
              <a:rPr b="0" lang="en-US" sz="4400" spc="-1" strike="noStrike">
                <a:solidFill>
                  <a:schemeClr val="lt1"/>
                </a:solidFill>
                <a:latin typeface="Bahnschrift Light"/>
                <a:ea typeface="Roboto Black"/>
              </a:rPr>
              <a:t>BankruptBuddy</a:t>
            </a:r>
            <a:endParaRPr b="0" lang="ru-RU" sz="44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Домашняя страница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1357200" y="2071800"/>
            <a:ext cx="6714720" cy="33814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67" name="Picture 3" descr=""/>
          <p:cNvPicPr/>
          <p:nvPr/>
        </p:nvPicPr>
        <p:blipFill>
          <a:blip r:embed="rId2"/>
          <a:stretch/>
        </p:blipFill>
        <p:spPr>
          <a:xfrm>
            <a:off x="6788520" y="2500200"/>
            <a:ext cx="1054800" cy="41428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AF15DB-AF17-4DC1-A4DC-D310315F82B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107172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1006"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Страница добавления </a:t>
            </a:r>
            <a:br>
              <a:rPr sz="4000"/>
            </a:b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транзакций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1"/>
          <a:stretch/>
        </p:blipFill>
        <p:spPr>
          <a:xfrm>
            <a:off x="642960" y="2143080"/>
            <a:ext cx="7922880" cy="400032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70" name="Picture 3" descr=""/>
          <p:cNvPicPr/>
          <p:nvPr/>
        </p:nvPicPr>
        <p:blipFill>
          <a:blip r:embed="rId2"/>
          <a:stretch/>
        </p:blipFill>
        <p:spPr>
          <a:xfrm>
            <a:off x="7072200" y="1214280"/>
            <a:ext cx="1213920" cy="550044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71" name="Picture 4" descr=""/>
          <p:cNvPicPr/>
          <p:nvPr/>
        </p:nvPicPr>
        <p:blipFill>
          <a:blip r:embed="rId3"/>
          <a:stretch/>
        </p:blipFill>
        <p:spPr>
          <a:xfrm>
            <a:off x="500040" y="2500200"/>
            <a:ext cx="1660680" cy="342864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62E80A-5036-48F0-B4FC-5244894A51B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7858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Страница просмотра транзакций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714240" y="1714320"/>
            <a:ext cx="8143560" cy="409896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74" name="Picture 3" descr=""/>
          <p:cNvPicPr/>
          <p:nvPr/>
        </p:nvPicPr>
        <p:blipFill>
          <a:blip r:embed="rId2"/>
          <a:stretch/>
        </p:blipFill>
        <p:spPr>
          <a:xfrm>
            <a:off x="357120" y="2428920"/>
            <a:ext cx="1673640" cy="39286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75" name="Picture 4" descr=""/>
          <p:cNvPicPr/>
          <p:nvPr/>
        </p:nvPicPr>
        <p:blipFill>
          <a:blip r:embed="rId3"/>
          <a:stretch/>
        </p:blipFill>
        <p:spPr>
          <a:xfrm>
            <a:off x="6503400" y="3861720"/>
            <a:ext cx="2315520" cy="292644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C65CA7-BA54-425D-9F82-125ABB77555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7858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Разное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357120" y="1785240"/>
            <a:ext cx="3264120" cy="203652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78" name="Picture 3" descr=""/>
          <p:cNvPicPr/>
          <p:nvPr/>
        </p:nvPicPr>
        <p:blipFill>
          <a:blip r:embed="rId2"/>
          <a:stretch/>
        </p:blipFill>
        <p:spPr>
          <a:xfrm>
            <a:off x="3929040" y="1785960"/>
            <a:ext cx="3285720" cy="203472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79" name="Picture 4" descr=""/>
          <p:cNvPicPr/>
          <p:nvPr/>
        </p:nvPicPr>
        <p:blipFill>
          <a:blip r:embed="rId3"/>
          <a:stretch/>
        </p:blipFill>
        <p:spPr>
          <a:xfrm>
            <a:off x="285840" y="5357880"/>
            <a:ext cx="4785840" cy="65664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0" name="Picture 5" descr=""/>
          <p:cNvPicPr/>
          <p:nvPr/>
        </p:nvPicPr>
        <p:blipFill>
          <a:blip r:embed="rId4"/>
          <a:stretch/>
        </p:blipFill>
        <p:spPr>
          <a:xfrm>
            <a:off x="285840" y="3929040"/>
            <a:ext cx="5876640" cy="112536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1" name="Picture 6" descr=""/>
          <p:cNvPicPr/>
          <p:nvPr/>
        </p:nvPicPr>
        <p:blipFill>
          <a:blip r:embed="rId5"/>
          <a:stretch/>
        </p:blipFill>
        <p:spPr>
          <a:xfrm>
            <a:off x="7572240" y="1785960"/>
            <a:ext cx="1393200" cy="171432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2" name="Picture 7" descr=""/>
          <p:cNvPicPr/>
          <p:nvPr/>
        </p:nvPicPr>
        <p:blipFill>
          <a:blip r:embed="rId6"/>
          <a:stretch/>
        </p:blipFill>
        <p:spPr>
          <a:xfrm>
            <a:off x="5000760" y="4857840"/>
            <a:ext cx="3957480" cy="121392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3" name="Picture 8" descr=""/>
          <p:cNvPicPr/>
          <p:nvPr/>
        </p:nvPicPr>
        <p:blipFill>
          <a:blip r:embed="rId7"/>
          <a:stretch/>
        </p:blipFill>
        <p:spPr>
          <a:xfrm>
            <a:off x="6215040" y="3857760"/>
            <a:ext cx="2804760" cy="62892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9478E1-A519-48B1-BB51-F94328E1E8A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Заключение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71432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Реализовано веб-приложение 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BankruptBuddy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 с таблицей транзакций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Транзакции можно записывать, редактировать и удалять, как и их параметры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Получен опыт 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Full-stack 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разработки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86" name="Picture 2" descr="C:\Users\Administrator\Desktop\tm.png"/>
          <p:cNvPicPr/>
          <p:nvPr/>
        </p:nvPicPr>
        <p:blipFill>
          <a:blip r:embed="rId1"/>
          <a:stretch/>
        </p:blipFill>
        <p:spPr>
          <a:xfrm>
            <a:off x="8358120" y="2286000"/>
            <a:ext cx="514080" cy="36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561A51-7892-4FF1-88A1-56F7EF73FAE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28760" y="157176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Проблемы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85724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Отсутствие списка расходов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Сложности в составлении списка расходов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Список трудно носить всегда с собой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Список сложно редактировать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5B7714-6DED-49CD-90CB-84D3B475D1F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0040" y="157176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Решение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57120" y="3214800"/>
            <a:ext cx="8229240" cy="343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Создание веб-приложения с настроенной для заполнения таблицей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,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 записи в которой можно легко редактировать и удалять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4882E1-76B5-4687-B412-D7EB173D96C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71320" y="5000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Реализация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32" name="Рисунок 7" descr="1499794874html5-js-css3-logo-png.png"/>
          <p:cNvPicPr/>
          <p:nvPr/>
        </p:nvPicPr>
        <p:blipFill>
          <a:blip r:embed="rId1"/>
          <a:stretch/>
        </p:blipFill>
        <p:spPr>
          <a:xfrm>
            <a:off x="928800" y="1785960"/>
            <a:ext cx="4005720" cy="1517040"/>
          </a:xfrm>
          <a:prstGeom prst="rect">
            <a:avLst/>
          </a:prstGeom>
          <a:ln w="0">
            <a:noFill/>
          </a:ln>
        </p:spPr>
      </p:pic>
      <p:pic>
        <p:nvPicPr>
          <p:cNvPr id="233" name="Рисунок 8" descr="jquery_beecoder.org.png"/>
          <p:cNvPicPr/>
          <p:nvPr/>
        </p:nvPicPr>
        <p:blipFill>
          <a:blip r:embed="rId2"/>
          <a:stretch/>
        </p:blipFill>
        <p:spPr>
          <a:xfrm>
            <a:off x="2214720" y="3143160"/>
            <a:ext cx="1413720" cy="1413720"/>
          </a:xfrm>
          <a:prstGeom prst="rect">
            <a:avLst/>
          </a:prstGeom>
          <a:ln w="0">
            <a:noFill/>
          </a:ln>
        </p:spPr>
      </p:pic>
      <p:pic>
        <p:nvPicPr>
          <p:cNvPr id="234" name="Рисунок 9" descr="logo-bootstrap-768x768.png"/>
          <p:cNvPicPr/>
          <p:nvPr/>
        </p:nvPicPr>
        <p:blipFill>
          <a:blip r:embed="rId3"/>
          <a:stretch/>
        </p:blipFill>
        <p:spPr>
          <a:xfrm>
            <a:off x="3429000" y="2928960"/>
            <a:ext cx="1642680" cy="1642680"/>
          </a:xfrm>
          <a:prstGeom prst="rect">
            <a:avLst/>
          </a:prstGeom>
          <a:ln w="0">
            <a:noFill/>
          </a:ln>
        </p:spPr>
      </p:pic>
      <p:pic>
        <p:nvPicPr>
          <p:cNvPr id="235" name="Рисунок 10" descr="php-logo-official-1100px.png"/>
          <p:cNvPicPr/>
          <p:nvPr/>
        </p:nvPicPr>
        <p:blipFill>
          <a:blip r:embed="rId4"/>
          <a:stretch/>
        </p:blipFill>
        <p:spPr>
          <a:xfrm>
            <a:off x="642960" y="3286080"/>
            <a:ext cx="1856880" cy="10332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5" descr=""/>
          <p:cNvPicPr/>
          <p:nvPr/>
        </p:nvPicPr>
        <p:blipFill>
          <a:blip r:embed="rId5"/>
          <a:stretch/>
        </p:blipFill>
        <p:spPr>
          <a:xfrm>
            <a:off x="2232000" y="4365720"/>
            <a:ext cx="1415880" cy="783720"/>
          </a:xfrm>
          <a:prstGeom prst="rect">
            <a:avLst/>
          </a:prstGeom>
          <a:ln w="9525">
            <a:noFill/>
          </a:ln>
        </p:spPr>
      </p:pic>
      <p:pic>
        <p:nvPicPr>
          <p:cNvPr id="237" name="Рисунок 12" descr="hxforttadqaaHR0cHM6Ly91cGxvYWQud2lraW1lZGlhLm9yZy93aWtpcGVkaWEvZW4vdGh1bWIvZC9kZC9NeVNRTF9sb2dvLnN2Zy8xMjgwcHgtTXlTUUxfbG9nby5zdmcucG5n.jpg"/>
          <p:cNvPicPr/>
          <p:nvPr/>
        </p:nvPicPr>
        <p:blipFill>
          <a:blip r:embed="rId6"/>
          <a:stretch/>
        </p:blipFill>
        <p:spPr>
          <a:xfrm>
            <a:off x="1143000" y="4500720"/>
            <a:ext cx="1042200" cy="713880"/>
          </a:xfrm>
          <a:prstGeom prst="rect">
            <a:avLst/>
          </a:prstGeom>
          <a:ln w="0">
            <a:noFill/>
          </a:ln>
        </p:spPr>
      </p:pic>
      <p:pic>
        <p:nvPicPr>
          <p:cNvPr id="238" name="Picture 6" descr="C:\Users\Administrator\Downloads\laravel.png"/>
          <p:cNvPicPr/>
          <p:nvPr/>
        </p:nvPicPr>
        <p:blipFill>
          <a:blip r:embed="rId7"/>
          <a:stretch/>
        </p:blipFill>
        <p:spPr>
          <a:xfrm>
            <a:off x="428760" y="4000680"/>
            <a:ext cx="1856880" cy="104436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12" descr="https://ds-service39.ru/wp-content/uploads/e/e/d/eed6a517358b4e865f499d4af2f8cc01.jpeg"/>
          <p:cNvPicPr/>
          <p:nvPr/>
        </p:nvPicPr>
        <p:blipFill>
          <a:blip r:embed="rId8"/>
          <a:stretch/>
        </p:blipFill>
        <p:spPr>
          <a:xfrm>
            <a:off x="5500800" y="2857320"/>
            <a:ext cx="2499840" cy="618840"/>
          </a:xfrm>
          <a:prstGeom prst="rect">
            <a:avLst/>
          </a:prstGeom>
          <a:ln w="0">
            <a:noFill/>
          </a:ln>
        </p:spPr>
      </p:pic>
      <p:pic>
        <p:nvPicPr>
          <p:cNvPr id="240" name="Рисунок 18" descr="logo_right.png"/>
          <p:cNvPicPr/>
          <p:nvPr/>
        </p:nvPicPr>
        <p:blipFill>
          <a:blip r:embed="rId9"/>
          <a:stretch/>
        </p:blipFill>
        <p:spPr>
          <a:xfrm>
            <a:off x="857160" y="5143680"/>
            <a:ext cx="1638000" cy="96156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14" descr="https://avatars.dzeninfra.ru/get-zen_doc/3385297/pub_60ab2a0ab9ff4e00ded4b216_60ab302fba5f78568607bfde/scale_1200"/>
          <p:cNvPicPr/>
          <p:nvPr/>
        </p:nvPicPr>
        <p:blipFill>
          <a:blip r:embed="rId10"/>
          <a:stretch/>
        </p:blipFill>
        <p:spPr>
          <a:xfrm>
            <a:off x="6643800" y="3857760"/>
            <a:ext cx="1904760" cy="107136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15" descr=""/>
          <p:cNvPicPr/>
          <p:nvPr/>
        </p:nvPicPr>
        <p:blipFill>
          <a:blip r:embed="rId11"/>
          <a:stretch/>
        </p:blipFill>
        <p:spPr>
          <a:xfrm>
            <a:off x="5429160" y="3786120"/>
            <a:ext cx="1394280" cy="171432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A95108-43F5-4341-8E03-CC12EC0CFF4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Статистика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PHP: 1252 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строки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, 120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 КБ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JS: 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462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 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строки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, 55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 КБ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CSS: 29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 строк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, 1 </a:t>
            </a: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КБ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300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45" name="Рисунок 8" descr="Untitled-1.png"/>
          <p:cNvPicPr/>
          <p:nvPr/>
        </p:nvPicPr>
        <p:blipFill>
          <a:blip r:embed="rId1"/>
          <a:stretch/>
        </p:blipFill>
        <p:spPr>
          <a:xfrm>
            <a:off x="-357120" y="1000080"/>
            <a:ext cx="14115960" cy="5071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5C41E4-10FF-4CE0-A449-221364BC7F9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Архитектура системы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47" name="Содержимое 4" descr="Untitled.png"/>
          <p:cNvPicPr/>
          <p:nvPr/>
        </p:nvPicPr>
        <p:blipFill>
          <a:blip r:embed="rId1"/>
          <a:stretch/>
        </p:blipFill>
        <p:spPr>
          <a:xfrm>
            <a:off x="1428840" y="2249640"/>
            <a:ext cx="6286320" cy="4323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DBAF8C-A146-46A2-9420-9D0D6BA9C03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База данных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49" name="Рисунок 4" descr=""/>
          <p:cNvPicPr/>
          <p:nvPr/>
        </p:nvPicPr>
        <p:blipFill>
          <a:blip r:embed="rId1"/>
          <a:stretch/>
        </p:blipFill>
        <p:spPr>
          <a:xfrm>
            <a:off x="571320" y="2714760"/>
            <a:ext cx="8357760" cy="315036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3C5054-72B5-4658-A43C-B023494875B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Интерфейс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Использовался </a:t>
            </a:r>
            <a:r>
              <a:rPr b="0" lang="en-US" sz="2800" spc="-1" strike="noStrike">
                <a:solidFill>
                  <a:schemeClr val="dk1"/>
                </a:solidFill>
                <a:latin typeface="Roboto Light"/>
                <a:ea typeface="Roboto Light"/>
              </a:rPr>
              <a:t>CSS-Framework Bootstrap 5.1.0</a:t>
            </a:r>
            <a:endParaRPr b="0" lang="ru-RU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52" name="TextBox 4"/>
          <p:cNvSpPr/>
          <p:nvPr/>
        </p:nvSpPr>
        <p:spPr>
          <a:xfrm>
            <a:off x="571320" y="3429000"/>
            <a:ext cx="64292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600" spc="-1" strike="noStrike">
                <a:solidFill>
                  <a:schemeClr val="dk1"/>
                </a:solidFill>
                <a:latin typeface="Roboto Light"/>
                <a:ea typeface="Roboto Light"/>
              </a:rPr>
              <a:t>Цвета</a:t>
            </a:r>
            <a:r>
              <a:rPr b="0" lang="en-US" sz="2600" spc="-1" strike="noStrike">
                <a:solidFill>
                  <a:schemeClr val="dk1"/>
                </a:solidFill>
                <a:latin typeface="Roboto Light"/>
                <a:ea typeface="Roboto Light"/>
              </a:rPr>
              <a:t>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428760" y="428616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54" name="Picture 3" descr=""/>
          <p:cNvPicPr/>
          <p:nvPr/>
        </p:nvPicPr>
        <p:blipFill>
          <a:blip r:embed="rId2"/>
          <a:stretch/>
        </p:blipFill>
        <p:spPr>
          <a:xfrm>
            <a:off x="1428840" y="435780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55" name="Picture 4" descr=""/>
          <p:cNvPicPr/>
          <p:nvPr/>
        </p:nvPicPr>
        <p:blipFill>
          <a:blip r:embed="rId3"/>
          <a:stretch/>
        </p:blipFill>
        <p:spPr>
          <a:xfrm>
            <a:off x="2428920" y="442908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56" name="Picture 5" descr=""/>
          <p:cNvPicPr/>
          <p:nvPr/>
        </p:nvPicPr>
        <p:blipFill>
          <a:blip r:embed="rId4"/>
          <a:stretch/>
        </p:blipFill>
        <p:spPr>
          <a:xfrm>
            <a:off x="3429000" y="450072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57" name="Picture 7" descr=""/>
          <p:cNvPicPr/>
          <p:nvPr/>
        </p:nvPicPr>
        <p:blipFill>
          <a:blip r:embed="rId5"/>
          <a:stretch/>
        </p:blipFill>
        <p:spPr>
          <a:xfrm>
            <a:off x="4429080" y="457200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58" name="Picture 9" descr=""/>
          <p:cNvPicPr/>
          <p:nvPr/>
        </p:nvPicPr>
        <p:blipFill>
          <a:blip r:embed="rId6"/>
          <a:stretch/>
        </p:blipFill>
        <p:spPr>
          <a:xfrm>
            <a:off x="5429160" y="464328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59" name="Picture 8" descr=""/>
          <p:cNvPicPr/>
          <p:nvPr/>
        </p:nvPicPr>
        <p:blipFill>
          <a:blip r:embed="rId7"/>
          <a:stretch/>
        </p:blipFill>
        <p:spPr>
          <a:xfrm>
            <a:off x="6429240" y="4714920"/>
            <a:ext cx="1345680" cy="1345680"/>
          </a:xfrm>
          <a:prstGeom prst="rect">
            <a:avLst/>
          </a:prstGeom>
          <a:ln w="9525">
            <a:noFill/>
          </a:ln>
        </p:spPr>
      </p:pic>
      <p:pic>
        <p:nvPicPr>
          <p:cNvPr id="260" name="Picture 13" descr=""/>
          <p:cNvPicPr/>
          <p:nvPr/>
        </p:nvPicPr>
        <p:blipFill>
          <a:blip r:embed="rId8"/>
          <a:stretch/>
        </p:blipFill>
        <p:spPr>
          <a:xfrm>
            <a:off x="7429680" y="4786200"/>
            <a:ext cx="1342800" cy="1342800"/>
          </a:xfrm>
          <a:prstGeom prst="rect">
            <a:avLst/>
          </a:prstGeom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3C634D-1EFB-4464-B8FB-DACAF83B00A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256" lnSpcReduction="10000"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Страницы авторизации</a:t>
            </a:r>
            <a:r>
              <a:rPr b="0" lang="en-US" sz="4000" spc="-1" strike="noStrike">
                <a:solidFill>
                  <a:schemeClr val="dk2"/>
                </a:solidFill>
                <a:latin typeface="Trebuchet MS"/>
              </a:rPr>
              <a:t>/</a:t>
            </a:r>
            <a:r>
              <a:rPr b="0" lang="ru-RU" sz="4000" spc="-1" strike="noStrike">
                <a:solidFill>
                  <a:schemeClr val="dk2"/>
                </a:solidFill>
                <a:latin typeface="Trebuchet MS"/>
              </a:rPr>
              <a:t>регистрации</a:t>
            </a:r>
            <a:endParaRPr b="0" lang="ru-RU" sz="4000" spc="-1" strike="noStrike">
              <a:solidFill>
                <a:schemeClr val="dk1"/>
              </a:solidFill>
              <a:latin typeface="Georgia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785880" y="2286000"/>
            <a:ext cx="5528880" cy="27856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63" name="Picture 3" descr=""/>
          <p:cNvPicPr/>
          <p:nvPr/>
        </p:nvPicPr>
        <p:blipFill>
          <a:blip r:embed="rId2"/>
          <a:stretch/>
        </p:blipFill>
        <p:spPr>
          <a:xfrm>
            <a:off x="5072040" y="2763360"/>
            <a:ext cx="1544400" cy="316188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64" name="Picture 4" descr=""/>
          <p:cNvPicPr/>
          <p:nvPr/>
        </p:nvPicPr>
        <p:blipFill>
          <a:blip r:embed="rId3"/>
          <a:stretch/>
        </p:blipFill>
        <p:spPr>
          <a:xfrm>
            <a:off x="6858000" y="2771280"/>
            <a:ext cx="1532520" cy="3146040"/>
          </a:xfrm>
          <a:prstGeom prst="rect">
            <a:avLst/>
          </a:prstGeom>
          <a:ln w="9525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04322E-D196-4A78-A882-9C741436F00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 pitchFamily="0" charset="1"/>
        <a:ea typeface=""/>
        <a:cs typeface=""/>
      </a:majorFont>
      <a:minorFont>
        <a:latin typeface="Georg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55000">
              <a:schemeClr val="phClr">
                <a:tint val="12000"/>
              </a:schemeClr>
            </a:gs>
            <a:gs pos="100000">
              <a:schemeClr val="phClr">
                <a:tint val="45000"/>
              </a:schemeClr>
            </a:gs>
          </a:gsLst>
          <a:path path="circle">
            <a:fillToRect l="-40000" t="-90000" r="140000" b="190000"/>
          </a:path>
          <a:tileRect l="0" t="0" r="0" b="0"/>
        </a:gradFill>
        <a:gradFill>
          <a:gsLst>
            <a:gs pos="0">
              <a:schemeClr val="phClr">
                <a:tint val="43000"/>
              </a:schemeClr>
            </a:gs>
            <a:gs pos="55000">
              <a:schemeClr val="phClr">
                <a:tint val="83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  <a:tileRect l="0" t="0" r="0" b="0"/>
        </a:grad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0">
              <a:schemeClr val="phClr">
                <a:tint val="80000"/>
              </a:schemeClr>
            </a:gs>
            <a:gs pos="60000">
              <a:schemeClr val="phClr">
                <a:shade val="38000"/>
              </a:schemeClr>
            </a:gs>
            <a:gs pos="0">
              <a:schemeClr val="phClr">
                <a:shade val="30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80000" sy="8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298</TotalTime>
  <Application>LibreOffice/24.2.2.2$Linux_X86_64 LibreOffice_project/420$Build-2</Application>
  <AppVersion>15.0000</AppVersion>
  <Words>136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2023-06-28T16:44:48Z</dcterms:created>
  <dc:creator>Administrator</dc:creator>
  <dc:description/>
  <dc:language>en-US</dc:language>
  <cp:lastModifiedBy/>
  <dcterms:modified xsi:type="dcterms:W3CDTF">2024-05-12T22:17:18Z</dcterms:modified>
  <cp:revision>103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14</vt:i4>
  </property>
</Properties>
</file>