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erebri" panose="020B0604020202020204" charset="0"/>
      <p:regular r:id="rId24"/>
    </p:embeddedFont>
    <p:embeddedFont>
      <p:font typeface="Cerebri Bold" panose="020B0604020202020204" charset="0"/>
      <p:regular r:id="rId25"/>
    </p:embeddedFont>
    <p:embeddedFont>
      <p:font typeface="Anchorage Bold Bold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sv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8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7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3074" t="1657"/>
          <a:stretch>
            <a:fillRect/>
          </a:stretch>
        </p:blipFill>
        <p:spPr>
          <a:xfrm>
            <a:off x="-155484" y="-740604"/>
            <a:ext cx="11706777" cy="121404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055507" y="5329645"/>
            <a:ext cx="4650895" cy="46508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055507" y="306459"/>
            <a:ext cx="4651209" cy="465120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797954" y="499986"/>
            <a:ext cx="1057428" cy="105742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797954" y="1956494"/>
            <a:ext cx="1010892" cy="101089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14742" y="3413981"/>
            <a:ext cx="10329780" cy="191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280"/>
              </a:lnSpc>
            </a:pPr>
            <a:r>
              <a:rPr lang="en-US" sz="12524" spc="250">
                <a:solidFill>
                  <a:srgbClr val="000000"/>
                </a:solidFill>
                <a:latin typeface="Cerebri Bold"/>
              </a:rPr>
              <a:t>CONNECT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5123" y="1678615"/>
            <a:ext cx="4196171" cy="4254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755"/>
              </a:lnSpc>
            </a:pPr>
            <a:r>
              <a:rPr lang="en-US" sz="27668" spc="553" dirty="0">
                <a:solidFill>
                  <a:srgbClr val="1F06E8"/>
                </a:solidFill>
                <a:latin typeface="Anchorage Bold Bold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61" y="8362569"/>
            <a:ext cx="4814587" cy="177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8"/>
              </a:lnSpc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Members:</a:t>
            </a:r>
          </a:p>
          <a:p>
            <a:pPr>
              <a:lnSpc>
                <a:spcPts val="2828"/>
              </a:lnSpc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Albino, Warren I.</a:t>
            </a:r>
          </a:p>
          <a:p>
            <a:pPr>
              <a:lnSpc>
                <a:spcPts val="2828"/>
              </a:lnSpc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Mirabueno, Lanz Manuel A. III </a:t>
            </a:r>
          </a:p>
          <a:p>
            <a:pPr>
              <a:lnSpc>
                <a:spcPts val="2828"/>
              </a:lnSpc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Peñaflor, Jose Manuel G.</a:t>
            </a:r>
          </a:p>
          <a:p>
            <a:pPr marL="0" lvl="0" indent="0" algn="l">
              <a:lnSpc>
                <a:spcPts val="2828"/>
              </a:lnSpc>
              <a:spcBef>
                <a:spcPct val="0"/>
              </a:spcBef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Zarate, John Leenard B.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36707" y="9411745"/>
            <a:ext cx="4814587" cy="71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8"/>
              </a:lnSpc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SUBMITTED TO:</a:t>
            </a:r>
          </a:p>
          <a:p>
            <a:pPr marL="0" lvl="0" indent="0" algn="l">
              <a:lnSpc>
                <a:spcPts val="2828"/>
              </a:lnSpc>
              <a:spcBef>
                <a:spcPct val="0"/>
              </a:spcBef>
            </a:pPr>
            <a:r>
              <a:rPr lang="en-US" sz="2299" spc="45">
                <a:solidFill>
                  <a:srgbClr val="1D242C"/>
                </a:solidFill>
                <a:latin typeface="Cerebri Bold"/>
              </a:rPr>
              <a:t>Mr. Regie C. Ellana, DIT*, MIT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215426" y="7620984"/>
            <a:ext cx="4087814" cy="26682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42139" y="736283"/>
            <a:ext cx="5985165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1D242C"/>
                </a:solidFill>
                <a:latin typeface="Cerebri Bold"/>
              </a:rPr>
              <a:t>FUNCTIONS USED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229278"/>
            <a:ext cx="11516430" cy="795168"/>
            <a:chOff x="0" y="0"/>
            <a:chExt cx="15355240" cy="1060224"/>
          </a:xfrm>
        </p:grpSpPr>
        <p:sp>
          <p:nvSpPr>
            <p:cNvPr id="5" name="TextBox 5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initialize the program to enable graphic mode.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initgraph(&amp;gd, &amp;gm, "");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491548"/>
            <a:ext cx="11516430" cy="795168"/>
            <a:chOff x="0" y="0"/>
            <a:chExt cx="15355240" cy="1060224"/>
          </a:xfrm>
        </p:grpSpPr>
        <p:sp>
          <p:nvSpPr>
            <p:cNvPr id="8" name="TextBox 8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change text color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setcolor();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4745916"/>
            <a:ext cx="11516430" cy="795168"/>
            <a:chOff x="0" y="0"/>
            <a:chExt cx="15355240" cy="106022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change characteristics of text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settextstyle();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007809"/>
            <a:ext cx="11516430" cy="795168"/>
            <a:chOff x="0" y="0"/>
            <a:chExt cx="15355240" cy="106022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display a text string in x,y coordinate.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outtextxy</a:t>
              </a:r>
              <a:r>
                <a:rPr lang="en-US" sz="2400" spc="120">
                  <a:solidFill>
                    <a:srgbClr val="E05142"/>
                  </a:solidFill>
                  <a:latin typeface="Cerebri"/>
                </a:rPr>
                <a:t>();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260177"/>
            <a:ext cx="11516430" cy="795168"/>
            <a:chOff x="0" y="0"/>
            <a:chExt cx="15355240" cy="106022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draw a line in x,y coordinate.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line();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8363383"/>
            <a:ext cx="11516430" cy="795168"/>
            <a:chOff x="0" y="0"/>
            <a:chExt cx="15355240" cy="106022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draw a rectangle in x,y coordinate.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rectangle();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144000" y="2229278"/>
            <a:ext cx="11516430" cy="795168"/>
            <a:chOff x="0" y="0"/>
            <a:chExt cx="15355240" cy="106022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x,y is the center of the circle. r is the radius to determine the size of the circle.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circle();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144000" y="3484023"/>
            <a:ext cx="11516430" cy="795168"/>
            <a:chOff x="0" y="0"/>
            <a:chExt cx="15355240" cy="106022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fill the enclosed area of the drawing.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floodfill();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144000" y="4743916"/>
            <a:ext cx="11516430" cy="795168"/>
            <a:chOff x="0" y="0"/>
            <a:chExt cx="15355240" cy="1060224"/>
          </a:xfrm>
        </p:grpSpPr>
        <p:sp>
          <p:nvSpPr>
            <p:cNvPr id="29" name="TextBox 29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To set the fill pattern and color.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setfillstyle();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144000" y="5927465"/>
            <a:ext cx="11516430" cy="795168"/>
            <a:chOff x="0" y="0"/>
            <a:chExt cx="15355240" cy="1060224"/>
          </a:xfrm>
        </p:grpSpPr>
        <p:sp>
          <p:nvSpPr>
            <p:cNvPr id="32" name="TextBox 32"/>
            <p:cNvSpPr txBox="1"/>
            <p:nvPr/>
          </p:nvSpPr>
          <p:spPr>
            <a:xfrm>
              <a:off x="0" y="642394"/>
              <a:ext cx="15355240" cy="41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36">
                  <a:solidFill>
                    <a:srgbClr val="1D242C"/>
                  </a:solidFill>
                  <a:latin typeface="Cerebri"/>
                </a:rPr>
                <a:t>similar to a rectangle function. It provides shading inside the rectangle.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28575"/>
              <a:ext cx="8639379" cy="45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bar();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42304"/>
          <a:stretch>
            <a:fillRect/>
          </a:stretch>
        </p:blipFill>
        <p:spPr>
          <a:xfrm>
            <a:off x="283610" y="1913850"/>
            <a:ext cx="8860390" cy="79407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57632"/>
          <a:stretch>
            <a:fillRect/>
          </a:stretch>
        </p:blipFill>
        <p:spPr>
          <a:xfrm>
            <a:off x="9427610" y="1913850"/>
            <a:ext cx="8860390" cy="58311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676"/>
          <a:stretch>
            <a:fillRect/>
          </a:stretch>
        </p:blipFill>
        <p:spPr>
          <a:xfrm>
            <a:off x="283610" y="1698012"/>
            <a:ext cx="8860390" cy="486087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3155"/>
          <a:stretch>
            <a:fillRect/>
          </a:stretch>
        </p:blipFill>
        <p:spPr>
          <a:xfrm>
            <a:off x="354704" y="1854647"/>
            <a:ext cx="8366883" cy="68007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19998"/>
          <a:stretch>
            <a:fillRect/>
          </a:stretch>
        </p:blipFill>
        <p:spPr>
          <a:xfrm>
            <a:off x="9539148" y="1854647"/>
            <a:ext cx="7720152" cy="542238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781868"/>
            <a:ext cx="9967064" cy="67232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23116"/>
          <a:stretch>
            <a:fillRect/>
          </a:stretch>
        </p:blipFill>
        <p:spPr>
          <a:xfrm>
            <a:off x="10227870" y="2276783"/>
            <a:ext cx="7886196" cy="57334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5949"/>
          <a:stretch>
            <a:fillRect/>
          </a:stretch>
        </p:blipFill>
        <p:spPr>
          <a:xfrm>
            <a:off x="0" y="1589055"/>
            <a:ext cx="8705022" cy="80464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21891" y="2081942"/>
            <a:ext cx="8158739" cy="52948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087" y="1414703"/>
            <a:ext cx="8217279" cy="86514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93765" y="1414703"/>
            <a:ext cx="8984297" cy="52975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07" y="1414703"/>
            <a:ext cx="8275441" cy="82429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23420"/>
          <a:stretch>
            <a:fillRect/>
          </a:stretch>
        </p:blipFill>
        <p:spPr>
          <a:xfrm>
            <a:off x="8930864" y="1414703"/>
            <a:ext cx="8328436" cy="559964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397642"/>
            <a:ext cx="8275441" cy="82429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27232" b="24316"/>
          <a:stretch>
            <a:fillRect/>
          </a:stretch>
        </p:blipFill>
        <p:spPr>
          <a:xfrm>
            <a:off x="8780618" y="1029317"/>
            <a:ext cx="8834521" cy="897963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7249"/>
          <a:stretch>
            <a:fillRect/>
          </a:stretch>
        </p:blipFill>
        <p:spPr>
          <a:xfrm>
            <a:off x="170614" y="1505429"/>
            <a:ext cx="8436083" cy="76172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54621" y="1505429"/>
            <a:ext cx="8982625" cy="76172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560437" y="0"/>
            <a:ext cx="10405126" cy="104051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02748" y="1477463"/>
            <a:ext cx="6274938" cy="7450200"/>
            <a:chOff x="0" y="0"/>
            <a:chExt cx="8366584" cy="9933600"/>
          </a:xfrm>
        </p:grpSpPr>
        <p:sp>
          <p:nvSpPr>
            <p:cNvPr id="4" name="TextBox 4"/>
            <p:cNvSpPr txBox="1"/>
            <p:nvPr/>
          </p:nvSpPr>
          <p:spPr>
            <a:xfrm>
              <a:off x="0" y="1210556"/>
              <a:ext cx="8366584" cy="872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INTRODUCTION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AIM OF THE PROJECT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FLOWCHART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HOW TO PLAY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RULES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FUNCTIONS USED</a:t>
              </a:r>
            </a:p>
            <a:p>
              <a:pPr marL="561333" lvl="1" indent="-280667">
                <a:lnSpc>
                  <a:spcPts val="7615"/>
                </a:lnSpc>
                <a:buFont typeface="Arial"/>
                <a:buChar char="•"/>
              </a:pPr>
              <a:r>
                <a:rPr lang="en-US" sz="3399" spc="407">
                  <a:solidFill>
                    <a:srgbClr val="1D242C"/>
                  </a:solidFill>
                  <a:latin typeface="Cerebri"/>
                </a:rPr>
                <a:t>SOURCE CODE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7748764" cy="114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887"/>
                </a:lnSpc>
                <a:spcBef>
                  <a:spcPct val="0"/>
                </a:spcBef>
              </a:pPr>
              <a:r>
                <a:rPr lang="en-US" sz="5599" spc="111">
                  <a:solidFill>
                    <a:srgbClr val="1D242C"/>
                  </a:solidFill>
                  <a:latin typeface="Cerebri Bold"/>
                </a:rPr>
                <a:t>OUTLINE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7181" t="-1389" r="-1134" b="11045"/>
          <a:stretch/>
        </p:blipFill>
        <p:spPr>
          <a:xfrm>
            <a:off x="0" y="5325717"/>
            <a:ext cx="3276600" cy="495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71" t="40589" r="42914" b="-75"/>
          <a:stretch/>
        </p:blipFill>
        <p:spPr>
          <a:xfrm>
            <a:off x="15381514" y="16329"/>
            <a:ext cx="2895600" cy="32611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70916" t="586" b="1"/>
          <a:stretch/>
        </p:blipFill>
        <p:spPr>
          <a:xfrm>
            <a:off x="0" y="392412"/>
            <a:ext cx="2127544" cy="38609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4869" y="1984382"/>
            <a:ext cx="8599131" cy="3646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4704" y="33147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SOURCE CODE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60159" y="1730694"/>
            <a:ext cx="10939562" cy="6068825"/>
            <a:chOff x="0" y="0"/>
            <a:chExt cx="14586083" cy="809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85480"/>
              <a:ext cx="14586083" cy="6306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5"/>
                </a:lnSpc>
              </a:pPr>
              <a:r>
                <a:rPr lang="en-US" sz="2697" spc="323">
                  <a:solidFill>
                    <a:srgbClr val="1D242C"/>
                  </a:solidFill>
                  <a:latin typeface="Cerebri"/>
                </a:rPr>
                <a:t>The project was a good way to encourage young students to develop their skills and make something useful with their knowledge. This project is a perfect example of all the exceptional things that can be done with some basic C++ programming. We encounter many challenges in creating this project as we spend a long time on our initial project (maze). Lastly, we thank our professor, Mr. Regie C. Ellana, DIT*, MIT for assisting us.</a:t>
              </a:r>
            </a:p>
            <a:p>
              <a:pPr>
                <a:lnSpc>
                  <a:spcPts val="3775"/>
                </a:lnSpc>
              </a:pPr>
              <a:endParaRPr lang="en-US" sz="2697" spc="323">
                <a:solidFill>
                  <a:srgbClr val="1D242C"/>
                </a:solidFill>
                <a:latin typeface="Cerebri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150"/>
              <a:ext cx="14586083" cy="1261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1"/>
                </a:lnSpc>
              </a:pPr>
              <a:r>
                <a:rPr lang="en-US" sz="6550" spc="327">
                  <a:solidFill>
                    <a:srgbClr val="1D242C"/>
                  </a:solidFill>
                  <a:latin typeface="Cerebri Bold"/>
                </a:rPr>
                <a:t>CONCLUSION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9289" t="30632" b="2264"/>
          <a:stretch/>
        </p:blipFill>
        <p:spPr>
          <a:xfrm>
            <a:off x="0" y="0"/>
            <a:ext cx="1458186" cy="4648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101" r="43829" b="29595"/>
          <a:stretch/>
        </p:blipFill>
        <p:spPr>
          <a:xfrm>
            <a:off x="15621000" y="5454926"/>
            <a:ext cx="2667000" cy="4800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2376" t="1839" r="120" b="41534"/>
          <a:stretch/>
        </p:blipFill>
        <p:spPr>
          <a:xfrm>
            <a:off x="0" y="6744433"/>
            <a:ext cx="2971801" cy="35425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2632" r="43970"/>
          <a:stretch/>
        </p:blipFill>
        <p:spPr>
          <a:xfrm>
            <a:off x="14771914" y="0"/>
            <a:ext cx="3505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4401204" y="400704"/>
            <a:ext cx="9485592" cy="948559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48128" y="4598262"/>
            <a:ext cx="5991744" cy="79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1"/>
              </a:lnSpc>
            </a:pPr>
            <a:r>
              <a:rPr lang="en-US" sz="5550" spc="277">
                <a:solidFill>
                  <a:srgbClr val="1D242C"/>
                </a:solidFill>
                <a:latin typeface="Cerebri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39461" r="55701" b="2843"/>
          <a:stretch>
            <a:fillRect/>
          </a:stretch>
        </p:blipFill>
        <p:spPr>
          <a:xfrm>
            <a:off x="16158799" y="7313845"/>
            <a:ext cx="2129201" cy="29731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5467" r="25451" b="53951"/>
          <a:stretch>
            <a:fillRect/>
          </a:stretch>
        </p:blipFill>
        <p:spPr>
          <a:xfrm rot="-5400000">
            <a:off x="15770574" y="-27290"/>
            <a:ext cx="2458570" cy="252744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967" r="66062" b="68008"/>
          <a:stretch>
            <a:fillRect/>
          </a:stretch>
        </p:blipFill>
        <p:spPr>
          <a:xfrm rot="5400000">
            <a:off x="353484" y="-353484"/>
            <a:ext cx="914817" cy="162178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1727" y="736283"/>
            <a:ext cx="6785417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1D242C"/>
                </a:solidFill>
                <a:latin typeface="Cerebri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6487" y="3785673"/>
            <a:ext cx="14900717" cy="3775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499" spc="224">
                <a:solidFill>
                  <a:srgbClr val="1D242C"/>
                </a:solidFill>
                <a:latin typeface="Cerebri"/>
              </a:rPr>
              <a:t>The name of the project is Connect 4, a two-player 2D board game, in which the players take turns dropping colored tokens into a seven-column, six-row vertically suspended grid. Written in C++ using Dev-C++ IDE with the help of Borland Graphics Interface (BGI).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68440" b="79905"/>
          <a:stretch>
            <a:fillRect/>
          </a:stretch>
        </p:blipFill>
        <p:spPr>
          <a:xfrm rot="5400000">
            <a:off x="-213534" y="235943"/>
            <a:ext cx="1445724" cy="10186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76487" y="3471348"/>
            <a:ext cx="14900717" cy="440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499" spc="224">
                <a:solidFill>
                  <a:srgbClr val="1D242C"/>
                </a:solidFill>
                <a:latin typeface="Cerebri"/>
              </a:rPr>
              <a:t>The project was aimed at making the students familiar with the use of programming language in a practical manner using a graphics library. We used Borland Graphics Interface (also known as BGI) for graphics to create a game and use our understanding of programming concepts.</a:t>
            </a:r>
          </a:p>
          <a:p>
            <a:pPr algn="ctr">
              <a:lnSpc>
                <a:spcPts val="4995"/>
              </a:lnSpc>
            </a:pPr>
            <a:endParaRPr lang="en-US" sz="4499" spc="224">
              <a:solidFill>
                <a:srgbClr val="1D242C"/>
              </a:solidFill>
              <a:latin typeface="Cerebri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4988" r="58928" b="25436"/>
          <a:stretch>
            <a:fillRect/>
          </a:stretch>
        </p:blipFill>
        <p:spPr>
          <a:xfrm>
            <a:off x="16406562" y="0"/>
            <a:ext cx="1881438" cy="20062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64450" b="66253"/>
          <a:stretch>
            <a:fillRect/>
          </a:stretch>
        </p:blipFill>
        <p:spPr>
          <a:xfrm>
            <a:off x="16634619" y="8717504"/>
            <a:ext cx="1653381" cy="156949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4945" y="835674"/>
            <a:ext cx="6785417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1D242C"/>
                </a:solidFill>
                <a:latin typeface="Cerebri Bold"/>
              </a:rPr>
              <a:t>AIM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155"/>
          <a:stretch/>
        </p:blipFill>
        <p:spPr>
          <a:xfrm>
            <a:off x="4695" y="0"/>
            <a:ext cx="1866209" cy="37439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49118"/>
          <a:stretch/>
        </p:blipFill>
        <p:spPr>
          <a:xfrm>
            <a:off x="16383000" y="-1657"/>
            <a:ext cx="1905000" cy="37439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50882"/>
          <a:stretch/>
        </p:blipFill>
        <p:spPr>
          <a:xfrm>
            <a:off x="31918" y="6543014"/>
            <a:ext cx="1838986" cy="37439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0243"/>
          <a:stretch/>
        </p:blipFill>
        <p:spPr>
          <a:xfrm>
            <a:off x="16425104" y="6571175"/>
            <a:ext cx="1862896" cy="37439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666052" y="0"/>
            <a:ext cx="10056879" cy="1050035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29617" y="670560"/>
            <a:ext cx="5454785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34"/>
              </a:lnSpc>
            </a:pPr>
            <a:r>
              <a:rPr lang="en-US" sz="4499" spc="89">
                <a:solidFill>
                  <a:srgbClr val="1D242C"/>
                </a:solidFill>
                <a:latin typeface="Cerebri Bold"/>
              </a:rPr>
              <a:t>FLOWCHART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149" t="-9008" r="1409" b="19973"/>
          <a:stretch/>
        </p:blipFill>
        <p:spPr>
          <a:xfrm>
            <a:off x="1090082" y="-1092571"/>
            <a:ext cx="15445318" cy="112976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048" b="31133"/>
          <a:stretch>
            <a:fillRect/>
          </a:stretch>
        </p:blipFill>
        <p:spPr>
          <a:xfrm rot="5400000">
            <a:off x="614591" y="8721426"/>
            <a:ext cx="950983" cy="21801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855167" y="3381789"/>
            <a:ext cx="1174474" cy="117447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2876938" y="4886972"/>
            <a:ext cx="1174474" cy="117447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159414" y="1551375"/>
            <a:ext cx="7192908" cy="7453015"/>
            <a:chOff x="0" y="0"/>
            <a:chExt cx="9590544" cy="9937353"/>
          </a:xfrm>
        </p:grpSpPr>
        <p:sp>
          <p:nvSpPr>
            <p:cNvPr id="7" name="TextBox 7"/>
            <p:cNvSpPr txBox="1"/>
            <p:nvPr/>
          </p:nvSpPr>
          <p:spPr>
            <a:xfrm>
              <a:off x="0" y="895377"/>
              <a:ext cx="9590544" cy="904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3500" spc="70" dirty="0">
                  <a:solidFill>
                    <a:srgbClr val="1D242C"/>
                  </a:solidFill>
                  <a:latin typeface="Cerebri"/>
                </a:rPr>
                <a:t>CONTROLS:</a:t>
              </a:r>
            </a:p>
            <a:p>
              <a:pPr>
                <a:lnSpc>
                  <a:spcPts val="5600"/>
                </a:lnSpc>
              </a:pPr>
              <a:endParaRPr lang="en-US" sz="3500" spc="70" dirty="0">
                <a:solidFill>
                  <a:srgbClr val="1D242C"/>
                </a:solidFill>
                <a:latin typeface="Cerebri"/>
              </a:endParaRPr>
            </a:p>
            <a:p>
              <a:pPr marL="582935" lvl="1" indent="-291467">
                <a:lnSpc>
                  <a:spcPts val="4320"/>
                </a:lnSpc>
                <a:buFont typeface="Arial"/>
                <a:buChar char="•"/>
              </a:pPr>
              <a:r>
                <a:rPr lang="en-US" sz="2700" spc="54" dirty="0">
                  <a:solidFill>
                    <a:srgbClr val="1D242C"/>
                  </a:solidFill>
                  <a:latin typeface="Cerebri"/>
                </a:rPr>
                <a:t>LEFT ARROW KEY - TO MOVE LEFT</a:t>
              </a:r>
            </a:p>
            <a:p>
              <a:pPr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 marL="582935" lvl="1" indent="-291467">
                <a:lnSpc>
                  <a:spcPts val="4320"/>
                </a:lnSpc>
                <a:buFont typeface="Arial"/>
                <a:buChar char="•"/>
              </a:pPr>
              <a:r>
                <a:rPr lang="en-US" sz="2700" spc="54" dirty="0">
                  <a:solidFill>
                    <a:srgbClr val="1D242C"/>
                  </a:solidFill>
                  <a:latin typeface="Cerebri"/>
                </a:rPr>
                <a:t>RIGHT ARROW KEY - TO MOVE RIGHT</a:t>
              </a:r>
            </a:p>
            <a:p>
              <a:pPr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 marL="582935" lvl="1" indent="-291467" algn="just">
                <a:lnSpc>
                  <a:spcPts val="4320"/>
                </a:lnSpc>
                <a:buFont typeface="Arial"/>
                <a:buChar char="•"/>
              </a:pPr>
              <a:r>
                <a:rPr lang="en-US" sz="2700" spc="54" dirty="0">
                  <a:solidFill>
                    <a:srgbClr val="1D242C"/>
                  </a:solidFill>
                  <a:latin typeface="Cerebri"/>
                </a:rPr>
                <a:t>SPACEBAR - TO DRAW MOVE</a:t>
              </a:r>
            </a:p>
            <a:p>
              <a:pPr algn="just"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 algn="just">
                <a:lnSpc>
                  <a:spcPts val="4320"/>
                </a:lnSpc>
              </a:pPr>
              <a:endParaRPr lang="en-US" sz="2700" spc="54" dirty="0">
                <a:solidFill>
                  <a:srgbClr val="1D242C"/>
                </a:solidFill>
                <a:latin typeface="Cerebri"/>
              </a:endParaRPr>
            </a:p>
            <a:p>
              <a:pPr marL="582935" lvl="1" indent="-291467" algn="just">
                <a:lnSpc>
                  <a:spcPts val="4320"/>
                </a:lnSpc>
                <a:buFont typeface="Arial"/>
                <a:buChar char="•"/>
              </a:pPr>
              <a:r>
                <a:rPr lang="en-US" sz="2700" spc="54" dirty="0">
                  <a:solidFill>
                    <a:srgbClr val="1D242C"/>
                  </a:solidFill>
                  <a:latin typeface="Cerebri"/>
                </a:rPr>
                <a:t>ESC - TO EXIT GAME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5395965" cy="781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9"/>
                </a:lnSpc>
              </a:pPr>
              <a:r>
                <a:rPr lang="en-US" sz="3999" spc="199" dirty="0">
                  <a:solidFill>
                    <a:srgbClr val="E05142"/>
                  </a:solidFill>
                  <a:latin typeface="Cerebri Bold"/>
                </a:rPr>
                <a:t>HOW TO PLAY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1434866" y="6819900"/>
            <a:ext cx="4058617" cy="75084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2855167" y="8252016"/>
            <a:ext cx="1174474" cy="1174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149" t="-9008" r="1409" b="19973"/>
          <a:stretch/>
        </p:blipFill>
        <p:spPr>
          <a:xfrm>
            <a:off x="1090082" y="-1010668"/>
            <a:ext cx="15445318" cy="112976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048" b="31133"/>
          <a:stretch>
            <a:fillRect/>
          </a:stretch>
        </p:blipFill>
        <p:spPr>
          <a:xfrm rot="5400000">
            <a:off x="614591" y="8721426"/>
            <a:ext cx="950983" cy="218016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20901" y="1773696"/>
            <a:ext cx="10340299" cy="2708295"/>
            <a:chOff x="0" y="0"/>
            <a:chExt cx="13787066" cy="3611061"/>
          </a:xfrm>
        </p:grpSpPr>
        <p:sp>
          <p:nvSpPr>
            <p:cNvPr id="5" name="TextBox 5"/>
            <p:cNvSpPr txBox="1"/>
            <p:nvPr/>
          </p:nvSpPr>
          <p:spPr>
            <a:xfrm>
              <a:off x="0" y="895377"/>
              <a:ext cx="13787066" cy="2715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3500" spc="70">
                  <a:solidFill>
                    <a:srgbClr val="1D242C"/>
                  </a:solidFill>
                  <a:latin typeface="Cerebri"/>
                </a:rPr>
                <a:t>The first to get four of their pieces in a straight line wins. A line can be horizontal, vertical or diagonal.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7757071" cy="781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9"/>
                </a:lnSpc>
              </a:pPr>
              <a:r>
                <a:rPr lang="en-US" sz="3999" spc="199">
                  <a:solidFill>
                    <a:srgbClr val="E05142"/>
                  </a:solidFill>
                  <a:latin typeface="Cerebri Bold"/>
                </a:rPr>
                <a:t>RULES: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1111" r="42593"/>
          <a:stretch/>
        </p:blipFill>
        <p:spPr>
          <a:xfrm>
            <a:off x="15936686" y="21267"/>
            <a:ext cx="2362200" cy="1600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1852" b="49156"/>
          <a:stretch/>
        </p:blipFill>
        <p:spPr>
          <a:xfrm>
            <a:off x="14268995" y="8194871"/>
            <a:ext cx="4038600" cy="20921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02411" y="821367"/>
            <a:ext cx="10440816" cy="828790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1177397" y="2855610"/>
            <a:ext cx="6985887" cy="1738066"/>
            <a:chOff x="0" y="0"/>
            <a:chExt cx="9314516" cy="2317422"/>
          </a:xfrm>
        </p:grpSpPr>
        <p:sp>
          <p:nvSpPr>
            <p:cNvPr id="6" name="TextBox 6"/>
            <p:cNvSpPr txBox="1"/>
            <p:nvPr/>
          </p:nvSpPr>
          <p:spPr>
            <a:xfrm>
              <a:off x="0" y="1309888"/>
              <a:ext cx="8737207" cy="1007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 dirty="0">
                  <a:solidFill>
                    <a:srgbClr val="1D242C"/>
                  </a:solidFill>
                  <a:latin typeface="Cerebri"/>
                </a:rPr>
                <a:t>The Main Menu contains the title of the game and its creators.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9314516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9"/>
                </a:lnSpc>
              </a:pPr>
              <a:r>
                <a:rPr lang="en-US" sz="4999" spc="249" dirty="0">
                  <a:solidFill>
                    <a:srgbClr val="1D242C"/>
                  </a:solidFill>
                  <a:latin typeface="Cerebri Bold"/>
                </a:rPr>
                <a:t>MAIN MENU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048484" y="6103620"/>
            <a:ext cx="4114800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657" y="869319"/>
            <a:ext cx="10386358" cy="838898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1177397" y="3055635"/>
            <a:ext cx="6985887" cy="1338016"/>
            <a:chOff x="0" y="0"/>
            <a:chExt cx="9314516" cy="1784022"/>
          </a:xfrm>
        </p:grpSpPr>
        <p:sp>
          <p:nvSpPr>
            <p:cNvPr id="6" name="TextBox 6"/>
            <p:cNvSpPr txBox="1"/>
            <p:nvPr/>
          </p:nvSpPr>
          <p:spPr>
            <a:xfrm>
              <a:off x="0" y="1309888"/>
              <a:ext cx="8737207" cy="474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 dirty="0">
                  <a:solidFill>
                    <a:srgbClr val="1D242C"/>
                  </a:solidFill>
                  <a:latin typeface="Cerebri"/>
                </a:rPr>
                <a:t>This is where the game takes place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9314516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9"/>
                </a:lnSpc>
              </a:pPr>
              <a:r>
                <a:rPr lang="en-US" sz="4999" spc="249">
                  <a:solidFill>
                    <a:srgbClr val="1D242C"/>
                  </a:solidFill>
                  <a:latin typeface="Cerebri Bold"/>
                </a:rPr>
                <a:t>BOARD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471</Words>
  <Application>Microsoft Office PowerPoint</Application>
  <PresentationFormat>Custom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Cerebri</vt:lpstr>
      <vt:lpstr>Cerebri Bold</vt:lpstr>
      <vt:lpstr>Anchorage 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Geometric Abstract Outline Modern Intro to Computer Science Education Template</dc:title>
  <dc:creator>Warren27</dc:creator>
  <cp:lastModifiedBy>Warren27</cp:lastModifiedBy>
  <cp:revision>3</cp:revision>
  <dcterms:created xsi:type="dcterms:W3CDTF">2006-08-16T00:00:00Z</dcterms:created>
  <dcterms:modified xsi:type="dcterms:W3CDTF">2022-11-30T12:17:46Z</dcterms:modified>
  <dc:identifier>DAFTZ-cdzWM</dc:identifier>
</cp:coreProperties>
</file>