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63" r:id="rId5"/>
    <p:sldId id="258" r:id="rId6"/>
    <p:sldId id="269" r:id="rId7"/>
    <p:sldId id="259" r:id="rId8"/>
    <p:sldId id="268" r:id="rId9"/>
  </p:sldIdLst>
  <p:sldSz cx="18288000" cy="10287000"/>
  <p:notesSz cx="6858000" cy="9144000"/>
  <p:embeddedFontLst>
    <p:embeddedFont>
      <p:font typeface="Aileron" panose="020B0604020202020204" charset="0"/>
      <p:regular r:id="rId11"/>
    </p:embeddedFont>
    <p:embeddedFont>
      <p:font typeface="Aileron Bold" panose="020B0604020202020204" charset="0"/>
      <p:regular r:id="rId12"/>
    </p:embeddedFon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Bold" panose="00000800000000000000" charset="0"/>
      <p:regular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DM Sans Bold" charset="0"/>
      <p:bold r:id="rId22"/>
    </p:embeddedFont>
    <p:embeddedFont>
      <p:font typeface="Kristen ITC" panose="03050502040202030202" pitchFamily="66" charset="0"/>
      <p:regular r:id="rId23"/>
    </p:embeddedFont>
    <p:embeddedFont>
      <p:font typeface="Palatino Linotype" panose="02040502050505030304" pitchFamily="18" charset="0"/>
      <p:regular r:id="rId24"/>
      <p:bold r:id="rId25"/>
      <p:italic r:id="rId26"/>
      <p:boldItalic r:id="rId27"/>
    </p:embeddedFont>
    <p:embeddedFont>
      <p:font typeface="Rockwell" panose="02060603020205020403" pitchFamily="18" charset="0"/>
      <p:regular r:id="rId28"/>
      <p:bold r:id="rId29"/>
      <p:italic r:id="rId30"/>
      <p:boldItalic r:id="rId31"/>
    </p:embeddedFont>
    <p:embeddedFont>
      <p:font typeface="Schadow BT" panose="02060504050505030204" pitchFamily="18" charset="0"/>
      <p:regular r:id="rId32"/>
      <p:bold r:id="rId33"/>
    </p:embeddedFont>
    <p:embeddedFont>
      <p:font typeface="Segoe UI Black" panose="020B0A02040204020203" pitchFamily="34" charset="0"/>
      <p:bold r:id="rId34"/>
      <p:boldItalic r:id="rId35"/>
    </p:embeddedFont>
    <p:embeddedFont>
      <p:font typeface="Segoe UI Symbol" panose="020B0502040204020203" pitchFamily="3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13151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theme" Target="theme/theme1.xml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D411D-D2CB-4FA5-88C8-9DF985043B79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37E70-6857-495E-BE5A-AD127CBB41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81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37E70-6857-495E-BE5A-AD127CBB415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4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xhere.com/en/photo/1392081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ate-time-calendar-agenda-schedule-163208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www.wallpaperflare.com/network-of-people-brain-wired-to-be-social-dark-version-business-wallpaper-agmtu" TargetMode="External"/><Relationship Id="rId7" Type="http://schemas.openxmlformats.org/officeDocument/2006/relationships/image" Target="../media/image21.sv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17" Type="http://schemas.openxmlformats.org/officeDocument/2006/relationships/hyperlink" Target="https://masalladelaspaginas.blogspot.com/2012/05/" TargetMode="External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571890" y="5632903"/>
            <a:ext cx="5716110" cy="4654097"/>
          </a:xfrm>
          <a:prstGeom prst="rect">
            <a:avLst/>
          </a:prstGeom>
          <a:solidFill>
            <a:srgbClr val="EDECE9"/>
          </a:solidFill>
        </p:spPr>
      </p:sp>
      <p:grpSp>
        <p:nvGrpSpPr>
          <p:cNvPr id="3" name="Group 3"/>
          <p:cNvGrpSpPr/>
          <p:nvPr/>
        </p:nvGrpSpPr>
        <p:grpSpPr>
          <a:xfrm>
            <a:off x="13262702" y="6799882"/>
            <a:ext cx="4644298" cy="881458"/>
            <a:chOff x="-5169" y="12701"/>
            <a:chExt cx="4652440" cy="1068433"/>
          </a:xfrm>
        </p:grpSpPr>
        <p:sp>
          <p:nvSpPr>
            <p:cNvPr id="4" name="TextBox 4"/>
            <p:cNvSpPr txBox="1"/>
            <p:nvPr/>
          </p:nvSpPr>
          <p:spPr>
            <a:xfrm>
              <a:off x="0" y="268334"/>
              <a:ext cx="4647271" cy="812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70"/>
                </a:lnSpc>
              </a:pPr>
              <a:r>
                <a:rPr lang="en-US" sz="2058">
                  <a:solidFill>
                    <a:srgbClr val="121010"/>
                  </a:solidFill>
                  <a:latin typeface="Barlow"/>
                  <a:ea typeface="Barlow"/>
                  <a:cs typeface="Barlow"/>
                  <a:sym typeface="Barlow"/>
                </a:rPr>
                <a:t>Streamlined cab booking and management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-5169" y="12701"/>
              <a:ext cx="3507436" cy="0"/>
            </a:xfrm>
            <a:prstGeom prst="line">
              <a:avLst/>
            </a:prstGeom>
            <a:ln w="25400" cap="rnd">
              <a:solidFill>
                <a:srgbClr val="302C2C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6" name="Group 6"/>
          <p:cNvGrpSpPr/>
          <p:nvPr/>
        </p:nvGrpSpPr>
        <p:grpSpPr>
          <a:xfrm>
            <a:off x="13335000" y="8467656"/>
            <a:ext cx="3833998" cy="1091935"/>
            <a:chOff x="0" y="12700"/>
            <a:chExt cx="4647271" cy="1323558"/>
          </a:xfrm>
        </p:grpSpPr>
        <p:sp>
          <p:nvSpPr>
            <p:cNvPr id="7" name="TextBox 7"/>
            <p:cNvSpPr txBox="1"/>
            <p:nvPr/>
          </p:nvSpPr>
          <p:spPr>
            <a:xfrm>
              <a:off x="0" y="203624"/>
              <a:ext cx="4647271" cy="1132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70"/>
                </a:lnSpc>
              </a:pPr>
              <a:r>
                <a:rPr lang="en-US" sz="2058">
                  <a:solidFill>
                    <a:srgbClr val="121010"/>
                  </a:solidFill>
                  <a:latin typeface="Barlow"/>
                  <a:ea typeface="Barlow"/>
                  <a:cs typeface="Barlow"/>
                  <a:sym typeface="Barlow"/>
                </a:rPr>
                <a:t>Presented by the</a:t>
              </a:r>
              <a:br>
                <a:rPr lang="en-US" sz="2058">
                  <a:solidFill>
                    <a:srgbClr val="121010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-US" sz="2058">
                  <a:solidFill>
                    <a:srgbClr val="121010"/>
                  </a:solidFill>
                  <a:latin typeface="Barlow"/>
                  <a:ea typeface="Barlow"/>
                  <a:cs typeface="Barlow"/>
                  <a:sym typeface="Barlow"/>
                </a:rPr>
                <a:t>G N Techies</a:t>
              </a:r>
              <a:br>
                <a:rPr lang="en-US" sz="2058">
                  <a:solidFill>
                    <a:srgbClr val="121010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-US" sz="2058">
                  <a:solidFill>
                    <a:srgbClr val="121010"/>
                  </a:solidFill>
                  <a:latin typeface="Barlow"/>
                  <a:ea typeface="Barlow"/>
                  <a:cs typeface="Barlow"/>
                  <a:sym typeface="Barlow"/>
                </a:rPr>
                <a:t>Team Id:- SH-12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2700"/>
              <a:ext cx="3188579" cy="0"/>
            </a:xfrm>
            <a:prstGeom prst="line">
              <a:avLst/>
            </a:prstGeom>
            <a:ln w="25400" cap="rnd">
              <a:solidFill>
                <a:srgbClr val="302C2C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1" name="Freeform 11"/>
          <p:cNvSpPr/>
          <p:nvPr/>
        </p:nvSpPr>
        <p:spPr>
          <a:xfrm>
            <a:off x="12571890" y="0"/>
            <a:ext cx="5716110" cy="5716110"/>
          </a:xfrm>
          <a:custGeom>
            <a:avLst/>
            <a:gdLst/>
            <a:ahLst/>
            <a:cxnLst/>
            <a:rect l="l" t="t" r="r" b="b"/>
            <a:pathLst>
              <a:path w="5716110" h="5716110">
                <a:moveTo>
                  <a:pt x="0" y="0"/>
                </a:moveTo>
                <a:lnTo>
                  <a:pt x="5716110" y="0"/>
                </a:lnTo>
                <a:lnTo>
                  <a:pt x="5716110" y="5716110"/>
                </a:lnTo>
                <a:lnTo>
                  <a:pt x="0" y="5716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3" name="Group 13"/>
          <p:cNvGrpSpPr/>
          <p:nvPr/>
        </p:nvGrpSpPr>
        <p:grpSpPr>
          <a:xfrm>
            <a:off x="1028700" y="1028700"/>
            <a:ext cx="9803284" cy="3575033"/>
            <a:chOff x="0" y="0"/>
            <a:chExt cx="13071046" cy="4766711"/>
          </a:xfrm>
        </p:grpSpPr>
        <p:sp>
          <p:nvSpPr>
            <p:cNvPr id="14" name="TextBox 14"/>
            <p:cNvSpPr txBox="1"/>
            <p:nvPr/>
          </p:nvSpPr>
          <p:spPr>
            <a:xfrm>
              <a:off x="0" y="672068"/>
              <a:ext cx="13071046" cy="4094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971"/>
                </a:lnSpc>
              </a:pPr>
              <a:r>
                <a:rPr lang="en-US" sz="7247" b="1">
                  <a:solidFill>
                    <a:srgbClr val="F7F6F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SaaS-based Corporate Cab Management Dashboard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1956915" cy="493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12"/>
                </a:lnSpc>
              </a:pPr>
              <a:r>
                <a:rPr lang="en-US" sz="2223">
                  <a:solidFill>
                    <a:srgbClr val="F7F6F5"/>
                  </a:solidFill>
                  <a:latin typeface="Barlow"/>
                  <a:ea typeface="Barlow"/>
                  <a:cs typeface="Barlow"/>
                  <a:sym typeface="Barlow"/>
                </a:rPr>
                <a:t>Optimizing transportation for modern businesses today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D7A544-EFEC-C3AB-0D22-4E39084DE2C0}"/>
              </a:ext>
            </a:extLst>
          </p:cNvPr>
          <p:cNvGrpSpPr/>
          <p:nvPr/>
        </p:nvGrpSpPr>
        <p:grpSpPr>
          <a:xfrm>
            <a:off x="761999" y="4858985"/>
            <a:ext cx="8739087" cy="4919561"/>
            <a:chOff x="19049" y="6223836"/>
            <a:chExt cx="8967687" cy="545932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4847BE8-7D02-FC3A-B977-0820D843F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9050" y="6223836"/>
              <a:ext cx="8967686" cy="5459328"/>
            </a:xfrm>
            <a:prstGeom prst="rect">
              <a:avLst/>
            </a:prstGeom>
          </p:spPr>
        </p:pic>
        <p:sp>
          <p:nvSpPr>
            <p:cNvPr id="10" name="Freeform 10"/>
            <p:cNvSpPr/>
            <p:nvPr/>
          </p:nvSpPr>
          <p:spPr>
            <a:xfrm>
              <a:off x="19049" y="6223836"/>
              <a:ext cx="8967687" cy="3948863"/>
            </a:xfrm>
            <a:custGeom>
              <a:avLst/>
              <a:gdLst/>
              <a:ahLst/>
              <a:cxnLst/>
              <a:rect l="l" t="t" r="r" b="b"/>
              <a:pathLst>
                <a:path w="2708874" h="812800">
                  <a:moveTo>
                    <a:pt x="32732" y="0"/>
                  </a:moveTo>
                  <a:lnTo>
                    <a:pt x="2676142" y="0"/>
                  </a:lnTo>
                  <a:cubicBezTo>
                    <a:pt x="2694219" y="0"/>
                    <a:pt x="2708874" y="14654"/>
                    <a:pt x="2708874" y="32732"/>
                  </a:cubicBezTo>
                  <a:lnTo>
                    <a:pt x="2708874" y="780068"/>
                  </a:lnTo>
                  <a:cubicBezTo>
                    <a:pt x="2708874" y="798146"/>
                    <a:pt x="2694219" y="812800"/>
                    <a:pt x="2676142" y="812800"/>
                  </a:cubicBezTo>
                  <a:lnTo>
                    <a:pt x="32732" y="812800"/>
                  </a:lnTo>
                  <a:cubicBezTo>
                    <a:pt x="14654" y="812800"/>
                    <a:pt x="0" y="798146"/>
                    <a:pt x="0" y="780068"/>
                  </a:cubicBezTo>
                  <a:lnTo>
                    <a:pt x="0" y="32732"/>
                  </a:lnTo>
                  <a:cubicBezTo>
                    <a:pt x="0" y="14654"/>
                    <a:pt x="14654" y="0"/>
                    <a:pt x="327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4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16200" y="0"/>
            <a:ext cx="8435866" cy="7857709"/>
          </a:xfrm>
          <a:custGeom>
            <a:avLst/>
            <a:gdLst/>
            <a:ahLst/>
            <a:cxnLst/>
            <a:rect l="l" t="t" r="r" b="b"/>
            <a:pathLst>
              <a:path w="8362608" h="8362608">
                <a:moveTo>
                  <a:pt x="0" y="0"/>
                </a:moveTo>
                <a:lnTo>
                  <a:pt x="8362608" y="0"/>
                </a:lnTo>
                <a:lnTo>
                  <a:pt x="8362608" y="8362608"/>
                </a:lnTo>
                <a:lnTo>
                  <a:pt x="0" y="8362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772108" y="487575"/>
            <a:ext cx="13897048" cy="2797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solidFill>
                  <a:srgbClr val="F2F6FA"/>
                </a:solidFill>
                <a:effectLst/>
                <a:uLnTx/>
                <a:uFillTx/>
                <a:latin typeface="DM Sans Bold"/>
                <a:ea typeface="DM Sans Bold"/>
                <a:cs typeface="DM Sans Bold"/>
                <a:sym typeface="DM Sans Bold"/>
              </a:rPr>
              <a:t>“Efficiency is doing better what is already being done.”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83778" y="3928854"/>
            <a:ext cx="6627528" cy="38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9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2F6FA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– PETER DRUCKER</a:t>
            </a:r>
          </a:p>
        </p:txBody>
      </p:sp>
      <p:sp>
        <p:nvSpPr>
          <p:cNvPr id="5" name="AutoShape 5"/>
          <p:cNvSpPr/>
          <p:nvPr/>
        </p:nvSpPr>
        <p:spPr>
          <a:xfrm>
            <a:off x="1583778" y="7857709"/>
            <a:ext cx="16704222" cy="2429291"/>
          </a:xfrm>
          <a:prstGeom prst="rect">
            <a:avLst/>
          </a:prstGeom>
          <a:solidFill>
            <a:srgbClr val="213961"/>
          </a:solid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0" y="7923166"/>
            <a:ext cx="2590800" cy="2401934"/>
          </a:xfrm>
          <a:custGeom>
            <a:avLst/>
            <a:gdLst/>
            <a:ahLst/>
            <a:cxnLst/>
            <a:rect l="l" t="t" r="r" b="b"/>
            <a:pathLst>
              <a:path w="2146583" h="2146583">
                <a:moveTo>
                  <a:pt x="0" y="0"/>
                </a:moveTo>
                <a:lnTo>
                  <a:pt x="2146583" y="0"/>
                </a:lnTo>
                <a:lnTo>
                  <a:pt x="2146583" y="2146583"/>
                </a:lnTo>
                <a:lnTo>
                  <a:pt x="0" y="21465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37459" y="715985"/>
            <a:ext cx="9795031" cy="1615762"/>
            <a:chOff x="0" y="12700"/>
            <a:chExt cx="8920184" cy="1471449"/>
          </a:xfrm>
        </p:grpSpPr>
        <p:sp>
          <p:nvSpPr>
            <p:cNvPr id="3" name="TextBox 3"/>
            <p:cNvSpPr txBox="1"/>
            <p:nvPr/>
          </p:nvSpPr>
          <p:spPr>
            <a:xfrm>
              <a:off x="44888" y="1059471"/>
              <a:ext cx="8875296" cy="4246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963"/>
                </a:lnSpc>
              </a:pPr>
              <a:r>
                <a:rPr lang="en-US" sz="2000">
                  <a:solidFill>
                    <a:srgbClr val="F7F6F5"/>
                  </a:solidFill>
                  <a:latin typeface="Barlow"/>
                  <a:ea typeface="Barlow"/>
                  <a:cs typeface="Barlow"/>
                  <a:sym typeface="Barlow"/>
                </a:rPr>
                <a:t>Our dashboard provides </a:t>
              </a:r>
              <a:r>
                <a:rPr lang="en-US" sz="2000" b="1">
                  <a:solidFill>
                    <a:srgbClr val="F7F6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instant visibility</a:t>
              </a:r>
              <a:r>
                <a:rPr lang="en-US" sz="2000">
                  <a:solidFill>
                    <a:srgbClr val="F7F6F5"/>
                  </a:solidFill>
                  <a:latin typeface="Barlow"/>
                  <a:ea typeface="Barlow"/>
                  <a:cs typeface="Barlow"/>
                  <a:sym typeface="Barlow"/>
                </a:rPr>
                <a:t> into cab locations, ensuring effective monitoring and timely updates for corporate travel needs.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41300"/>
              <a:ext cx="8875296" cy="5945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4"/>
                </a:lnSpc>
              </a:pPr>
              <a:r>
                <a:rPr lang="en-US" sz="2400" b="1">
                  <a:solidFill>
                    <a:srgbClr val="F7F6F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Real-time tracking for efficient cab management and operations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62237" y="12700"/>
              <a:ext cx="8068451" cy="0"/>
            </a:xfrm>
            <a:prstGeom prst="line">
              <a:avLst/>
            </a:prstGeom>
            <a:ln w="25400" cap="rnd">
              <a:solidFill>
                <a:srgbClr val="EDECE9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6" name="Group 6"/>
          <p:cNvGrpSpPr/>
          <p:nvPr/>
        </p:nvGrpSpPr>
        <p:grpSpPr>
          <a:xfrm>
            <a:off x="8200463" y="3771900"/>
            <a:ext cx="9721916" cy="1469186"/>
            <a:chOff x="-33690" y="12700"/>
            <a:chExt cx="8853597" cy="1105756"/>
          </a:xfrm>
        </p:grpSpPr>
        <p:sp>
          <p:nvSpPr>
            <p:cNvPr id="7" name="TextBox 7"/>
            <p:cNvSpPr txBox="1"/>
            <p:nvPr/>
          </p:nvSpPr>
          <p:spPr>
            <a:xfrm>
              <a:off x="-33690" y="732385"/>
              <a:ext cx="8845307" cy="386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963"/>
                </a:lnSpc>
                <a:spcBef>
                  <a:spcPct val="0"/>
                </a:spcBef>
              </a:pPr>
              <a:r>
                <a:rPr lang="en-US" sz="2000" u="none">
                  <a:solidFill>
                    <a:srgbClr val="F7F6F5"/>
                  </a:solidFill>
                  <a:latin typeface="Barlow"/>
                  <a:ea typeface="Barlow"/>
                  <a:cs typeface="Barlow"/>
                  <a:sym typeface="Barlow"/>
                </a:rPr>
                <a:t>Users can easily book cabs through the platform, significantly </a:t>
              </a:r>
              <a:r>
                <a:rPr lang="en-US" sz="2000" b="1" u="none">
                  <a:solidFill>
                    <a:srgbClr val="F7F6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streamlining</a:t>
              </a:r>
              <a:r>
                <a:rPr lang="en-US" sz="2000" u="none">
                  <a:solidFill>
                    <a:srgbClr val="F7F6F5"/>
                  </a:solidFill>
                  <a:latin typeface="Barlow"/>
                  <a:ea typeface="Barlow"/>
                  <a:cs typeface="Barlow"/>
                  <a:sym typeface="Barlow"/>
                </a:rPr>
                <a:t> the process for administrators and improving overall efficiency in transportation.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25400" y="110404"/>
              <a:ext cx="8845307" cy="270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4"/>
                </a:lnSpc>
                <a:spcBef>
                  <a:spcPct val="0"/>
                </a:spcBef>
              </a:pPr>
              <a:r>
                <a:rPr lang="en-US" sz="2400" b="1" u="none">
                  <a:solidFill>
                    <a:srgbClr val="F7F6F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Seamless booking experience for users and administrators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-7155" y="12700"/>
              <a:ext cx="8068451" cy="0"/>
            </a:xfrm>
            <a:prstGeom prst="line">
              <a:avLst/>
            </a:prstGeom>
            <a:ln w="25400" cap="rnd">
              <a:solidFill>
                <a:srgbClr val="EDECE9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8285236" y="6428271"/>
            <a:ext cx="8859764" cy="1874017"/>
            <a:chOff x="0" y="12700"/>
            <a:chExt cx="8875296" cy="206503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229863"/>
              <a:ext cx="8875296" cy="847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963"/>
                </a:lnSpc>
                <a:spcBef>
                  <a:spcPct val="0"/>
                </a:spcBef>
              </a:pPr>
              <a:r>
                <a:rPr lang="en-US" sz="2000" u="none">
                  <a:solidFill>
                    <a:srgbClr val="F7F6F5"/>
                  </a:solidFill>
                  <a:latin typeface="Barlow"/>
                  <a:ea typeface="Barlow"/>
                  <a:cs typeface="Barlow"/>
                  <a:sym typeface="Barlow"/>
                </a:rPr>
                <a:t>The dashboard includes </a:t>
              </a:r>
              <a:r>
                <a:rPr lang="en-US" sz="2000" b="1" u="none">
                  <a:solidFill>
                    <a:srgbClr val="F7F6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detailed analytics</a:t>
              </a:r>
              <a:r>
                <a:rPr lang="en-US" sz="2000" u="none">
                  <a:solidFill>
                    <a:srgbClr val="F7F6F5"/>
                  </a:solidFill>
                  <a:latin typeface="Barlow"/>
                  <a:ea typeface="Barlow"/>
                  <a:cs typeface="Barlow"/>
                  <a:sym typeface="Barlow"/>
                </a:rPr>
                <a:t> and reports, empowering management to make data-driven decisions and optimize cab utilization for better service.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41300"/>
              <a:ext cx="8875296" cy="7913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4"/>
                </a:lnSpc>
                <a:spcBef>
                  <a:spcPct val="0"/>
                </a:spcBef>
              </a:pPr>
              <a:r>
                <a:rPr lang="en-US" sz="2400" b="1" u="none">
                  <a:solidFill>
                    <a:srgbClr val="F7F6F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Comprehensive reporting tools for informed decision-making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0" y="12700"/>
              <a:ext cx="8875296" cy="0"/>
            </a:xfrm>
            <a:prstGeom prst="line">
              <a:avLst/>
            </a:prstGeom>
            <a:ln w="25400" cap="rnd">
              <a:solidFill>
                <a:srgbClr val="EDECE9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4" name="AutoShape 14"/>
          <p:cNvSpPr/>
          <p:nvPr/>
        </p:nvSpPr>
        <p:spPr>
          <a:xfrm>
            <a:off x="38100" y="-59208"/>
            <a:ext cx="6885536" cy="10287000"/>
          </a:xfrm>
          <a:prstGeom prst="rect">
            <a:avLst/>
          </a:prstGeom>
          <a:solidFill>
            <a:srgbClr val="464242"/>
          </a:solidFill>
        </p:spPr>
      </p:sp>
      <p:sp>
        <p:nvSpPr>
          <p:cNvPr id="15" name="Freeform 15"/>
          <p:cNvSpPr/>
          <p:nvPr/>
        </p:nvSpPr>
        <p:spPr>
          <a:xfrm>
            <a:off x="19050" y="7612715"/>
            <a:ext cx="2556018" cy="2556018"/>
          </a:xfrm>
          <a:custGeom>
            <a:avLst/>
            <a:gdLst/>
            <a:ahLst/>
            <a:cxnLst/>
            <a:rect l="l" t="t" r="r" b="b"/>
            <a:pathLst>
              <a:path w="2556018" h="2556018">
                <a:moveTo>
                  <a:pt x="0" y="0"/>
                </a:moveTo>
                <a:lnTo>
                  <a:pt x="2556018" y="0"/>
                </a:lnTo>
                <a:lnTo>
                  <a:pt x="2556018" y="2556018"/>
                </a:lnTo>
                <a:lnTo>
                  <a:pt x="0" y="2556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2556018" y="5843183"/>
            <a:ext cx="4329517" cy="4329517"/>
          </a:xfrm>
          <a:custGeom>
            <a:avLst/>
            <a:gdLst/>
            <a:ahLst/>
            <a:cxnLst/>
            <a:rect l="l" t="t" r="r" b="b"/>
            <a:pathLst>
              <a:path w="4329517" h="4329517">
                <a:moveTo>
                  <a:pt x="0" y="0"/>
                </a:moveTo>
                <a:lnTo>
                  <a:pt x="4329518" y="0"/>
                </a:lnTo>
                <a:lnTo>
                  <a:pt x="4329518" y="4329517"/>
                </a:lnTo>
                <a:lnTo>
                  <a:pt x="0" y="43295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0" y="5056697"/>
            <a:ext cx="2556018" cy="2556018"/>
          </a:xfrm>
          <a:custGeom>
            <a:avLst/>
            <a:gdLst/>
            <a:ahLst/>
            <a:cxnLst/>
            <a:rect l="l" t="t" r="r" b="b"/>
            <a:pathLst>
              <a:path w="2556018" h="2556018">
                <a:moveTo>
                  <a:pt x="0" y="0"/>
                </a:moveTo>
                <a:lnTo>
                  <a:pt x="2556018" y="0"/>
                </a:lnTo>
                <a:lnTo>
                  <a:pt x="2556018" y="2556019"/>
                </a:lnTo>
                <a:lnTo>
                  <a:pt x="0" y="25560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 flipH="1">
            <a:off x="5309555" y="4427156"/>
            <a:ext cx="1235584" cy="1021144"/>
          </a:xfrm>
          <a:custGeom>
            <a:avLst/>
            <a:gdLst/>
            <a:ahLst/>
            <a:cxnLst/>
            <a:rect l="l" t="t" r="r" b="b"/>
            <a:pathLst>
              <a:path w="843921" h="843921">
                <a:moveTo>
                  <a:pt x="843921" y="0"/>
                </a:moveTo>
                <a:lnTo>
                  <a:pt x="0" y="0"/>
                </a:lnTo>
                <a:lnTo>
                  <a:pt x="0" y="843921"/>
                </a:lnTo>
                <a:lnTo>
                  <a:pt x="843921" y="843921"/>
                </a:lnTo>
                <a:lnTo>
                  <a:pt x="84392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808824" y="1019175"/>
            <a:ext cx="5118524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14"/>
              </a:lnSpc>
              <a:spcBef>
                <a:spcPct val="0"/>
              </a:spcBef>
            </a:pPr>
            <a:r>
              <a:rPr lang="en-US" sz="5178" b="1">
                <a:solidFill>
                  <a:srgbClr val="F7F6F5"/>
                </a:solidFill>
                <a:latin typeface="Aileron Bold"/>
                <a:ea typeface="Aileron Bold"/>
                <a:cs typeface="Aileron Bold"/>
                <a:sym typeface="Aileron Bold"/>
              </a:rPr>
              <a:t>Corporate Cab Management Dashboard Overview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9E8D01A-262E-2CA1-57A5-D21CB548E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000" y="3903345"/>
            <a:ext cx="7924800" cy="470535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1665366"/>
            <a:ext cx="1623060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3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999" b="0" i="0" u="none" strike="noStrike" kern="1200" cap="none" spc="0" normalizeH="0" baseline="0" noProof="0">
                <a:ln>
                  <a:noFill/>
                </a:ln>
                <a:solidFill>
                  <a:srgbClr val="F6F6F6"/>
                </a:solidFill>
                <a:effectLst/>
                <a:uLnTx/>
                <a:uFillTx/>
                <a:latin typeface="DM Sans"/>
                <a:ea typeface="DM Sans"/>
                <a:cs typeface="DM Sans"/>
                <a:sym typeface="DM Sans"/>
              </a:rPr>
              <a:t>Corporate Cab Management Agenda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44000" y="4590563"/>
            <a:ext cx="8115300" cy="3542897"/>
            <a:chOff x="0" y="0"/>
            <a:chExt cx="10820400" cy="4723863"/>
          </a:xfrm>
        </p:grpSpPr>
        <p:sp>
          <p:nvSpPr>
            <p:cNvPr id="7" name="TextBox 7"/>
            <p:cNvSpPr txBox="1"/>
            <p:nvPr/>
          </p:nvSpPr>
          <p:spPr>
            <a:xfrm>
              <a:off x="0" y="-57150"/>
              <a:ext cx="10820400" cy="1352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19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99" b="0" i="0" u="sng" strike="noStrike" kern="1200" cap="none" spc="0" normalizeH="0" baseline="0" noProof="0">
                  <a:ln>
                    <a:noFill/>
                  </a:ln>
                  <a:solidFill>
                    <a:srgbClr val="F6F6F6"/>
                  </a:solidFill>
                  <a:effectLst/>
                  <a:uLnTx/>
                  <a:uFillTx/>
                  <a:latin typeface="DM Sans"/>
                  <a:ea typeface="DM Sans"/>
                  <a:cs typeface="DM Sans"/>
                  <a:sym typeface="DM Sans"/>
                </a:rPr>
                <a:t>Explore our innovative solutions for efficient cab management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965423"/>
              <a:ext cx="10820400" cy="2758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81" marR="0" lvl="1" indent="-237491" algn="l" defTabSz="914400" rtl="0" eaLnBrk="1" fontAlgn="auto" latinLnBrk="0" hangingPunct="1">
                <a:lnSpc>
                  <a:spcPts val="3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6F6F6"/>
                  </a:solidFill>
                  <a:effectLst/>
                  <a:uLnTx/>
                  <a:uFillTx/>
                  <a:latin typeface="DM Sans"/>
                  <a:ea typeface="DM Sans"/>
                  <a:cs typeface="DM Sans"/>
                  <a:sym typeface="DM Sans"/>
                </a:rPr>
                <a:t>Overview of cab management features</a:t>
              </a:r>
            </a:p>
            <a:p>
              <a:pPr marL="474981" marR="0" lvl="1" indent="-237491" algn="l" defTabSz="914400" rtl="0" eaLnBrk="1" fontAlgn="auto" latinLnBrk="0" hangingPunct="1">
                <a:lnSpc>
                  <a:spcPts val="3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6F6F6"/>
                  </a:solidFill>
                  <a:effectLst/>
                  <a:uLnTx/>
                  <a:uFillTx/>
                  <a:latin typeface="DM Sans"/>
                  <a:ea typeface="DM Sans"/>
                  <a:cs typeface="DM Sans"/>
                  <a:sym typeface="DM Sans"/>
                </a:rPr>
                <a:t>User-friendly interface and design</a:t>
              </a:r>
            </a:p>
            <a:p>
              <a:pPr marL="474981" marR="0" lvl="1" indent="-237491" algn="l" defTabSz="914400" rtl="0" eaLnBrk="1" fontAlgn="auto" latinLnBrk="0" hangingPunct="1">
                <a:lnSpc>
                  <a:spcPts val="3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6F6F6"/>
                  </a:solidFill>
                  <a:effectLst/>
                  <a:uLnTx/>
                  <a:uFillTx/>
                  <a:latin typeface="DM Sans"/>
                  <a:ea typeface="DM Sans"/>
                  <a:cs typeface="DM Sans"/>
                  <a:sym typeface="DM Sans"/>
                </a:rPr>
                <a:t>Real-time tracking and reporting</a:t>
              </a:r>
            </a:p>
            <a:p>
              <a:pPr marL="474981" marR="0" lvl="1" indent="-237491" algn="l" defTabSz="914400" rtl="0" eaLnBrk="1" fontAlgn="auto" latinLnBrk="0" hangingPunct="1">
                <a:lnSpc>
                  <a:spcPts val="3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6F6F6"/>
                  </a:solidFill>
                  <a:effectLst/>
                  <a:uLnTx/>
                  <a:uFillTx/>
                  <a:latin typeface="DM Sans"/>
                  <a:ea typeface="DM Sans"/>
                  <a:cs typeface="DM Sans"/>
                  <a:sym typeface="DM Sans"/>
                </a:rPr>
                <a:t>Cost optimization strategies</a:t>
              </a:r>
            </a:p>
            <a:p>
              <a:pPr marL="474981" marR="0" lvl="1" indent="-237491" algn="l" defTabSz="914400" rtl="0" eaLnBrk="1" fontAlgn="auto" latinLnBrk="0" hangingPunct="1">
                <a:lnSpc>
                  <a:spcPts val="3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6F6F6"/>
                  </a:solidFill>
                  <a:effectLst/>
                  <a:uLnTx/>
                  <a:uFillTx/>
                  <a:latin typeface="DM Sans"/>
                  <a:ea typeface="DM Sans"/>
                  <a:cs typeface="DM Sans"/>
                  <a:sym typeface="DM Sans"/>
                </a:rPr>
                <a:t>Integration with existing systems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0FD0A53-E1F2-87D4-3B50-AFBACF1FB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6168" y="5500267"/>
            <a:ext cx="7384221" cy="4377365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8245229" y="6052652"/>
            <a:ext cx="8815941" cy="2555649"/>
            <a:chOff x="0" y="0"/>
            <a:chExt cx="11754588" cy="3407532"/>
          </a:xfrm>
        </p:grpSpPr>
        <p:sp>
          <p:nvSpPr>
            <p:cNvPr id="3" name="TextBox 3"/>
            <p:cNvSpPr txBox="1"/>
            <p:nvPr/>
          </p:nvSpPr>
          <p:spPr>
            <a:xfrm>
              <a:off x="0" y="2534362"/>
              <a:ext cx="11714869" cy="8731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77"/>
                </a:lnSpc>
              </a:pPr>
              <a:r>
                <a:rPr lang="en-US" sz="2059">
                  <a:solidFill>
                    <a:srgbClr val="F7F6F5"/>
                  </a:solidFill>
                  <a:latin typeface="Barlow"/>
                  <a:ea typeface="Barlow"/>
                  <a:cs typeface="Barlow"/>
                  <a:sym typeface="Barlow"/>
                </a:rPr>
                <a:t>This dashboard offers a comprehensive view of your cab operations, ensuring seamless management and improving overall productivity for your business.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72849"/>
              <a:ext cx="11714869" cy="1112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47"/>
                </a:lnSpc>
              </a:pPr>
              <a:r>
                <a:rPr lang="en-US" sz="2574" b="1">
                  <a:solidFill>
                    <a:srgbClr val="F7F6F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Streamlining corporate transport with advanced technology and real-time tracking features for efficiency.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2700"/>
              <a:ext cx="11754588" cy="0"/>
            </a:xfrm>
            <a:prstGeom prst="line">
              <a:avLst/>
            </a:prstGeom>
            <a:ln w="25400" cap="rnd">
              <a:solidFill>
                <a:srgbClr val="EDECE9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9" name="Freeform 9"/>
          <p:cNvSpPr/>
          <p:nvPr/>
        </p:nvSpPr>
        <p:spPr>
          <a:xfrm>
            <a:off x="960403" y="2220739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4031632" y="-330021"/>
            <a:ext cx="3076477" cy="3076477"/>
          </a:xfrm>
          <a:custGeom>
            <a:avLst/>
            <a:gdLst/>
            <a:ahLst/>
            <a:cxnLst/>
            <a:rect l="l" t="t" r="r" b="b"/>
            <a:pathLst>
              <a:path w="3076477" h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19679598">
            <a:off x="5301448" y="3639522"/>
            <a:ext cx="2930467" cy="1351361"/>
          </a:xfrm>
          <a:custGeom>
            <a:avLst/>
            <a:gdLst/>
            <a:ahLst/>
            <a:cxnLst/>
            <a:rect l="l" t="t" r="r" b="b"/>
            <a:pathLst>
              <a:path w="2593699" h="1178954">
                <a:moveTo>
                  <a:pt x="0" y="0"/>
                </a:moveTo>
                <a:lnTo>
                  <a:pt x="2593700" y="0"/>
                </a:lnTo>
                <a:lnTo>
                  <a:pt x="2593700" y="1178954"/>
                </a:lnTo>
                <a:lnTo>
                  <a:pt x="0" y="11789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8245229" y="1302680"/>
            <a:ext cx="8815941" cy="2887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552"/>
              </a:lnSpc>
              <a:spcBef>
                <a:spcPct val="0"/>
              </a:spcBef>
            </a:pPr>
            <a:r>
              <a:rPr lang="en-US" sz="6866" b="1">
                <a:solidFill>
                  <a:srgbClr val="F7F6F5"/>
                </a:solidFill>
                <a:latin typeface="Aileron Bold"/>
                <a:ea typeface="Aileron Bold"/>
                <a:cs typeface="Aileron Bold"/>
                <a:sym typeface="Aileron Bold"/>
              </a:rPr>
              <a:t>SaaS-Based Cab Management Solutions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C84BE8-EFF7-F1B1-95A1-769340955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0D6FB2-4434-5AE6-7CFD-73B6435DC6B1}"/>
              </a:ext>
            </a:extLst>
          </p:cNvPr>
          <p:cNvSpPr txBox="1"/>
          <p:nvPr/>
        </p:nvSpPr>
        <p:spPr>
          <a:xfrm>
            <a:off x="6553200" y="1406233"/>
            <a:ext cx="510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00">
                <a:solidFill>
                  <a:schemeClr val="tx1">
                    <a:lumMod val="95000"/>
                    <a:lumOff val="5000"/>
                  </a:schemeClr>
                </a:solidFill>
              </a:rPr>
              <a:t>System Design</a:t>
            </a:r>
            <a:endParaRPr lang="en-IN" sz="5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433683-AFF8-B55B-E795-846EF0C2F0E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105900" y="2360340"/>
            <a:ext cx="0" cy="589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DE9910-78AB-1499-8117-AEC409BEA83E}"/>
              </a:ext>
            </a:extLst>
          </p:cNvPr>
          <p:cNvCxnSpPr>
            <a:cxnSpLocks/>
          </p:cNvCxnSpPr>
          <p:nvPr/>
        </p:nvCxnSpPr>
        <p:spPr>
          <a:xfrm>
            <a:off x="4724400" y="2950086"/>
            <a:ext cx="8763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C982E6-5CBE-6C39-207A-7C78DE9B52BE}"/>
              </a:ext>
            </a:extLst>
          </p:cNvPr>
          <p:cNvCxnSpPr/>
          <p:nvPr/>
        </p:nvCxnSpPr>
        <p:spPr>
          <a:xfrm>
            <a:off x="4724400" y="2950086"/>
            <a:ext cx="0" cy="970747"/>
          </a:xfrm>
          <a:prstGeom prst="line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EE33D3-4D87-B39C-094D-5B195686E51A}"/>
              </a:ext>
            </a:extLst>
          </p:cNvPr>
          <p:cNvCxnSpPr>
            <a:cxnSpLocks/>
          </p:cNvCxnSpPr>
          <p:nvPr/>
        </p:nvCxnSpPr>
        <p:spPr>
          <a:xfrm>
            <a:off x="13487400" y="2950086"/>
            <a:ext cx="0" cy="970747"/>
          </a:xfrm>
          <a:prstGeom prst="line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23FF78-B1FA-2BB2-3F87-CF7E9866B817}"/>
              </a:ext>
            </a:extLst>
          </p:cNvPr>
          <p:cNvSpPr txBox="1"/>
          <p:nvPr/>
        </p:nvSpPr>
        <p:spPr>
          <a:xfrm>
            <a:off x="3048000" y="3904856"/>
            <a:ext cx="4114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/>
              <a:t>Design Payload</a:t>
            </a:r>
            <a:endParaRPr lang="en-IN" sz="45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A87C20-DFEC-306E-5938-A1DE4F1504E1}"/>
              </a:ext>
            </a:extLst>
          </p:cNvPr>
          <p:cNvSpPr txBox="1"/>
          <p:nvPr/>
        </p:nvSpPr>
        <p:spPr>
          <a:xfrm>
            <a:off x="11734800" y="3904856"/>
            <a:ext cx="4114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/>
              <a:t>Web Interface</a:t>
            </a:r>
            <a:endParaRPr lang="en-IN" sz="45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10358-09E3-A1D8-45EE-59D36DEB4CCF}"/>
              </a:ext>
            </a:extLst>
          </p:cNvPr>
          <p:cNvSpPr txBox="1"/>
          <p:nvPr/>
        </p:nvSpPr>
        <p:spPr>
          <a:xfrm>
            <a:off x="3162300" y="5136565"/>
            <a:ext cx="59436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/>
              <a:t>Real-time driver updates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/>
              <a:t>Billing Automation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/>
              <a:t>Shortest Path</a:t>
            </a:r>
          </a:p>
          <a:p>
            <a:endParaRPr lang="en-IN" sz="35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7BDFD0-5D81-BEFF-7666-413B5EBD4EA1}"/>
              </a:ext>
            </a:extLst>
          </p:cNvPr>
          <p:cNvSpPr txBox="1"/>
          <p:nvPr/>
        </p:nvSpPr>
        <p:spPr>
          <a:xfrm>
            <a:off x="10515600" y="5210308"/>
            <a:ext cx="6858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/>
              <a:t>Return Theortical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/>
              <a:t>Fuel and Time consumption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500"/>
              <a:t>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2450733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428823" y="5143500"/>
            <a:ext cx="4913620" cy="0"/>
          </a:xfrm>
          <a:prstGeom prst="line">
            <a:avLst/>
          </a:prstGeom>
          <a:ln w="19050" cap="rnd">
            <a:solidFill>
              <a:srgbClr val="EDECE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8124" y="5143500"/>
            <a:ext cx="4913620" cy="0"/>
          </a:xfrm>
          <a:prstGeom prst="line">
            <a:avLst/>
          </a:prstGeom>
          <a:ln w="19050" cap="rnd">
            <a:solidFill>
              <a:srgbClr val="EDECE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457200" y="5143500"/>
            <a:ext cx="4913620" cy="0"/>
          </a:xfrm>
          <a:prstGeom prst="line">
            <a:avLst/>
          </a:prstGeom>
          <a:ln w="19050" cap="rnd">
            <a:solidFill>
              <a:srgbClr val="EDECE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541966" y="3504241"/>
            <a:ext cx="1210634" cy="1210634"/>
          </a:xfrm>
          <a:custGeom>
            <a:avLst/>
            <a:gdLst/>
            <a:ahLst/>
            <a:cxnLst/>
            <a:rect l="l" t="t" r="r" b="b"/>
            <a:pathLst>
              <a:path w="1210634" h="1210634">
                <a:moveTo>
                  <a:pt x="0" y="0"/>
                </a:moveTo>
                <a:lnTo>
                  <a:pt x="1210634" y="0"/>
                </a:lnTo>
                <a:lnTo>
                  <a:pt x="1210634" y="1210634"/>
                </a:lnTo>
                <a:lnTo>
                  <a:pt x="0" y="1210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2198124" y="3467100"/>
            <a:ext cx="1210634" cy="1210634"/>
          </a:xfrm>
          <a:custGeom>
            <a:avLst/>
            <a:gdLst/>
            <a:ahLst/>
            <a:cxnLst/>
            <a:rect l="l" t="t" r="r" b="b"/>
            <a:pathLst>
              <a:path w="1210634" h="1210634">
                <a:moveTo>
                  <a:pt x="0" y="0"/>
                </a:moveTo>
                <a:lnTo>
                  <a:pt x="1210634" y="0"/>
                </a:lnTo>
                <a:lnTo>
                  <a:pt x="1210634" y="1210634"/>
                </a:lnTo>
                <a:lnTo>
                  <a:pt x="0" y="1210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6505023" y="3504241"/>
            <a:ext cx="1210634" cy="1210634"/>
          </a:xfrm>
          <a:custGeom>
            <a:avLst/>
            <a:gdLst/>
            <a:ahLst/>
            <a:cxnLst/>
            <a:rect l="l" t="t" r="r" b="b"/>
            <a:pathLst>
              <a:path w="1210634" h="1210634">
                <a:moveTo>
                  <a:pt x="0" y="0"/>
                </a:moveTo>
                <a:lnTo>
                  <a:pt x="1210634" y="0"/>
                </a:lnTo>
                <a:lnTo>
                  <a:pt x="1210634" y="1210634"/>
                </a:lnTo>
                <a:lnTo>
                  <a:pt x="0" y="12106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1" name="Group 11"/>
          <p:cNvGrpSpPr/>
          <p:nvPr/>
        </p:nvGrpSpPr>
        <p:grpSpPr>
          <a:xfrm>
            <a:off x="1028700" y="715340"/>
            <a:ext cx="12808449" cy="1561057"/>
            <a:chOff x="0" y="0"/>
            <a:chExt cx="17077932" cy="208141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66675"/>
              <a:ext cx="17077932" cy="1360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736"/>
                </a:lnSpc>
                <a:spcBef>
                  <a:spcPct val="0"/>
                </a:spcBef>
              </a:pPr>
              <a:r>
                <a:rPr lang="en-US" sz="7033" b="1">
                  <a:solidFill>
                    <a:srgbClr val="F7F6F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Dashboard Insights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525995"/>
              <a:ext cx="17077932" cy="5554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28"/>
                </a:lnSpc>
              </a:pPr>
              <a:r>
                <a:rPr lang="en-US" sz="2637">
                  <a:solidFill>
                    <a:srgbClr val="F7F6F5"/>
                  </a:solidFill>
                  <a:latin typeface="Aileron"/>
                  <a:ea typeface="Aileron"/>
                  <a:cs typeface="Aileron"/>
                  <a:sym typeface="Aileron"/>
                </a:rPr>
                <a:t>Key Metrics for Corporate Cab Management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414812" y="7053281"/>
            <a:ext cx="536202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400"/>
              </a:lnSpc>
            </a:pPr>
            <a:r>
              <a:rPr lang="en-US" sz="2000">
                <a:solidFill>
                  <a:srgbClr val="F7F6F5"/>
                </a:solidFill>
                <a:latin typeface="Barlow"/>
                <a:ea typeface="Barlow"/>
                <a:cs typeface="Barlow"/>
                <a:sym typeface="Barlow"/>
              </a:rPr>
              <a:t>The operating costs showcase our </a:t>
            </a:r>
            <a:r>
              <a:rPr lang="en-US" sz="2000" b="1">
                <a:solidFill>
                  <a:srgbClr val="F7F6F5"/>
                </a:solidFill>
                <a:latin typeface="Barlow Bold"/>
                <a:ea typeface="Barlow Bold"/>
                <a:cs typeface="Barlow Bold"/>
                <a:sym typeface="Barlow Bold"/>
              </a:rPr>
              <a:t>commitment</a:t>
            </a:r>
            <a:r>
              <a:rPr lang="en-US" sz="2000">
                <a:solidFill>
                  <a:srgbClr val="F7F6F5"/>
                </a:solidFill>
                <a:latin typeface="Barlow"/>
                <a:ea typeface="Barlow"/>
                <a:cs typeface="Barlow"/>
                <a:sym typeface="Barlow"/>
              </a:rPr>
              <a:t> to efficiency in managing the fleet while ensuring quality service delivery to our clients.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400800" y="5676900"/>
            <a:ext cx="6124023" cy="682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8"/>
              </a:lnSpc>
            </a:pPr>
            <a:r>
              <a:rPr lang="en-US" sz="2637" b="1">
                <a:solidFill>
                  <a:srgbClr val="F7F6F5"/>
                </a:solidFill>
                <a:latin typeface="Aileron Bold"/>
                <a:ea typeface="Aileron Bold"/>
                <a:cs typeface="Aileron Bold"/>
                <a:sym typeface="Aileron Bold"/>
              </a:rPr>
              <a:t>Operating Costs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400800" y="6385860"/>
            <a:ext cx="6124023" cy="55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37"/>
              </a:lnSpc>
            </a:pPr>
            <a:r>
              <a:rPr lang="en-US" sz="2197">
                <a:solidFill>
                  <a:srgbClr val="F7F6F5"/>
                </a:solidFill>
                <a:latin typeface="Barlow"/>
                <a:ea typeface="Barlow"/>
                <a:cs typeface="Barlow"/>
                <a:sym typeface="Barlow"/>
              </a:rPr>
              <a:t>Expenses for maintenance and operations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187306" y="7053281"/>
            <a:ext cx="5567294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00"/>
              </a:lnSpc>
            </a:pPr>
            <a:r>
              <a:rPr lang="en-US" sz="2000">
                <a:solidFill>
                  <a:srgbClr val="F7F6F5"/>
                </a:solidFill>
                <a:latin typeface="Barlow"/>
                <a:ea typeface="Barlow"/>
                <a:cs typeface="Barlow"/>
                <a:sym typeface="Barlow"/>
              </a:rPr>
              <a:t>The net profit indicates the </a:t>
            </a:r>
            <a:r>
              <a:rPr lang="en-US" sz="2000" b="1">
                <a:solidFill>
                  <a:srgbClr val="F7F6F5"/>
                </a:solidFill>
                <a:latin typeface="Barlow Bold"/>
                <a:ea typeface="Barlow Bold"/>
                <a:cs typeface="Barlow Bold"/>
                <a:sym typeface="Barlow Bold"/>
              </a:rPr>
              <a:t>overall profitability</a:t>
            </a:r>
            <a:r>
              <a:rPr lang="en-US" sz="2000">
                <a:solidFill>
                  <a:srgbClr val="F7F6F5"/>
                </a:solidFill>
                <a:latin typeface="Barlow"/>
                <a:ea typeface="Barlow"/>
                <a:cs typeface="Barlow"/>
                <a:sym typeface="Barlow"/>
              </a:rPr>
              <a:t> of the cab management service, essential for sustaining future investment and expansion efforts in the business.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87306" y="5600700"/>
            <a:ext cx="5567294" cy="682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8"/>
              </a:lnSpc>
            </a:pPr>
            <a:r>
              <a:rPr lang="en-US" sz="2637" b="1">
                <a:solidFill>
                  <a:srgbClr val="F7F6F5"/>
                </a:solidFill>
                <a:latin typeface="Aileron Bold"/>
                <a:ea typeface="Aileron Bold"/>
                <a:cs typeface="Aileron Bold"/>
                <a:sym typeface="Aileron Bold"/>
              </a:rPr>
              <a:t>Net Profit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244458" y="6384347"/>
            <a:ext cx="5567294" cy="55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37"/>
              </a:lnSpc>
            </a:pPr>
            <a:r>
              <a:rPr lang="en-US" sz="2197">
                <a:solidFill>
                  <a:srgbClr val="F7F6F5"/>
                </a:solidFill>
                <a:latin typeface="Barlow"/>
                <a:ea typeface="Barlow"/>
                <a:cs typeface="Barlow"/>
                <a:sym typeface="Barlow"/>
              </a:rPr>
              <a:t>Earnings after expenses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57200" y="6961632"/>
            <a:ext cx="5567294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00"/>
              </a:lnSpc>
            </a:pPr>
            <a:r>
              <a:rPr lang="en-US" sz="2000">
                <a:solidFill>
                  <a:srgbClr val="F7F6F5"/>
                </a:solidFill>
                <a:latin typeface="Barlow"/>
                <a:ea typeface="Barlow"/>
                <a:cs typeface="Barlow"/>
                <a:sym typeface="Barlow"/>
              </a:rPr>
              <a:t>The total revenue reflects the </a:t>
            </a:r>
            <a:r>
              <a:rPr lang="en-US" sz="2000" b="1">
                <a:solidFill>
                  <a:srgbClr val="F7F6F5"/>
                </a:solidFill>
                <a:latin typeface="Barlow Bold"/>
                <a:ea typeface="Barlow Bold"/>
                <a:cs typeface="Barlow Bold"/>
                <a:sym typeface="Barlow Bold"/>
              </a:rPr>
              <a:t>financial success</a:t>
            </a:r>
            <a:r>
              <a:rPr lang="en-US" sz="2000">
                <a:solidFill>
                  <a:srgbClr val="F7F6F5"/>
                </a:solidFill>
                <a:latin typeface="Barlow"/>
                <a:ea typeface="Barlow"/>
                <a:cs typeface="Barlow"/>
                <a:sym typeface="Barlow"/>
              </a:rPr>
              <a:t> of our cab management services over the past year, highlighting growth and customer satisfaction.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81000" y="5631775"/>
            <a:ext cx="5567294" cy="682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28"/>
              </a:lnSpc>
            </a:pPr>
            <a:r>
              <a:rPr lang="en-US" sz="2637" b="1">
                <a:solidFill>
                  <a:srgbClr val="F7F6F5"/>
                </a:solidFill>
                <a:latin typeface="Aileron Bold"/>
                <a:ea typeface="Aileron Bold"/>
                <a:cs typeface="Aileron Bold"/>
                <a:sym typeface="Aileron Bold"/>
              </a:rPr>
              <a:t>Total Revenue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81000" y="6279250"/>
            <a:ext cx="5567294" cy="552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37"/>
              </a:lnSpc>
            </a:pPr>
            <a:r>
              <a:rPr lang="en-US" sz="2197">
                <a:solidFill>
                  <a:srgbClr val="F7F6F5"/>
                </a:solidFill>
                <a:latin typeface="Barlow"/>
                <a:ea typeface="Barlow"/>
                <a:cs typeface="Barlow"/>
                <a:sym typeface="Barlow"/>
              </a:rPr>
              <a:t>Annual earnings from services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1028700"/>
            <a:ext cx="8115300" cy="2422601"/>
            <a:chOff x="0" y="0"/>
            <a:chExt cx="2252482" cy="6724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52482" cy="672417"/>
            </a:xfrm>
            <a:custGeom>
              <a:avLst/>
              <a:gdLst/>
              <a:ahLst/>
              <a:cxnLst/>
              <a:rect l="l" t="t" r="r" b="b"/>
              <a:pathLst>
                <a:path w="2252482" h="672417">
                  <a:moveTo>
                    <a:pt x="0" y="0"/>
                  </a:moveTo>
                  <a:lnTo>
                    <a:pt x="2252482" y="0"/>
                  </a:lnTo>
                  <a:lnTo>
                    <a:pt x="2252482" y="672417"/>
                  </a:lnTo>
                  <a:lnTo>
                    <a:pt x="0" y="672417"/>
                  </a:lnTo>
                  <a:close/>
                </a:path>
              </a:pathLst>
            </a:custGeom>
            <a:solidFill>
              <a:srgbClr val="253D4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252482" cy="72956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05900" y="3940099"/>
            <a:ext cx="8115300" cy="2422601"/>
            <a:chOff x="0" y="0"/>
            <a:chExt cx="2252482" cy="6724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52482" cy="672417"/>
            </a:xfrm>
            <a:custGeom>
              <a:avLst/>
              <a:gdLst/>
              <a:ahLst/>
              <a:cxnLst/>
              <a:rect l="l" t="t" r="r" b="b"/>
              <a:pathLst>
                <a:path w="2252482" h="672417">
                  <a:moveTo>
                    <a:pt x="0" y="0"/>
                  </a:moveTo>
                  <a:lnTo>
                    <a:pt x="2252482" y="0"/>
                  </a:lnTo>
                  <a:lnTo>
                    <a:pt x="2252482" y="672417"/>
                  </a:lnTo>
                  <a:lnTo>
                    <a:pt x="0" y="672417"/>
                  </a:lnTo>
                  <a:close/>
                </a:path>
              </a:pathLst>
            </a:custGeom>
            <a:solidFill>
              <a:srgbClr val="C0DBD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252482" cy="72956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05900" y="6759499"/>
            <a:ext cx="8115300" cy="2422601"/>
            <a:chOff x="0" y="0"/>
            <a:chExt cx="2252482" cy="6724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52482" cy="672417"/>
            </a:xfrm>
            <a:custGeom>
              <a:avLst/>
              <a:gdLst/>
              <a:ahLst/>
              <a:cxnLst/>
              <a:rect l="l" t="t" r="r" b="b"/>
              <a:pathLst>
                <a:path w="2252482" h="672417">
                  <a:moveTo>
                    <a:pt x="0" y="0"/>
                  </a:moveTo>
                  <a:lnTo>
                    <a:pt x="2252482" y="0"/>
                  </a:lnTo>
                  <a:lnTo>
                    <a:pt x="2252482" y="672417"/>
                  </a:lnTo>
                  <a:lnTo>
                    <a:pt x="0" y="672417"/>
                  </a:lnTo>
                  <a:close/>
                </a:path>
              </a:pathLst>
            </a:custGeom>
            <a:solidFill>
              <a:srgbClr val="12171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252482" cy="72956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>
            <a:off x="14976544" y="6811333"/>
            <a:ext cx="2198850" cy="2198850"/>
          </a:xfrm>
          <a:custGeom>
            <a:avLst/>
            <a:gdLst/>
            <a:ahLst/>
            <a:cxnLst/>
            <a:rect l="l" t="t" r="r" b="b"/>
            <a:pathLst>
              <a:path w="2198850" h="2198850">
                <a:moveTo>
                  <a:pt x="0" y="0"/>
                </a:moveTo>
                <a:lnTo>
                  <a:pt x="2198850" y="0"/>
                </a:lnTo>
                <a:lnTo>
                  <a:pt x="2198850" y="2198850"/>
                </a:lnTo>
                <a:lnTo>
                  <a:pt x="0" y="2198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466302" y="7658084"/>
            <a:ext cx="1159490" cy="619800"/>
          </a:xfrm>
          <a:custGeom>
            <a:avLst/>
            <a:gdLst/>
            <a:ahLst/>
            <a:cxnLst/>
            <a:rect l="l" t="t" r="r" b="b"/>
            <a:pathLst>
              <a:path w="1159490" h="619800">
                <a:moveTo>
                  <a:pt x="0" y="0"/>
                </a:moveTo>
                <a:lnTo>
                  <a:pt x="1159490" y="0"/>
                </a:lnTo>
                <a:lnTo>
                  <a:pt x="1159490" y="619800"/>
                </a:lnTo>
                <a:lnTo>
                  <a:pt x="0" y="619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966055" y="3954044"/>
            <a:ext cx="2219827" cy="2219827"/>
          </a:xfrm>
          <a:custGeom>
            <a:avLst/>
            <a:gdLst/>
            <a:ahLst/>
            <a:cxnLst/>
            <a:rect l="l" t="t" r="r" b="b"/>
            <a:pathLst>
              <a:path w="2219827" h="2219827">
                <a:moveTo>
                  <a:pt x="0" y="0"/>
                </a:moveTo>
                <a:lnTo>
                  <a:pt x="2219827" y="0"/>
                </a:lnTo>
                <a:lnTo>
                  <a:pt x="2219827" y="2219827"/>
                </a:lnTo>
                <a:lnTo>
                  <a:pt x="0" y="22198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575310" y="4622456"/>
            <a:ext cx="945379" cy="905845"/>
          </a:xfrm>
          <a:custGeom>
            <a:avLst/>
            <a:gdLst/>
            <a:ahLst/>
            <a:cxnLst/>
            <a:rect l="l" t="t" r="r" b="b"/>
            <a:pathLst>
              <a:path w="945379" h="905845">
                <a:moveTo>
                  <a:pt x="0" y="0"/>
                </a:moveTo>
                <a:lnTo>
                  <a:pt x="945379" y="0"/>
                </a:lnTo>
                <a:lnTo>
                  <a:pt x="945379" y="905845"/>
                </a:lnTo>
                <a:lnTo>
                  <a:pt x="0" y="9058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910118" y="1102118"/>
            <a:ext cx="2275764" cy="2275764"/>
          </a:xfrm>
          <a:custGeom>
            <a:avLst/>
            <a:gdLst/>
            <a:ahLst/>
            <a:cxnLst/>
            <a:rect l="l" t="t" r="r" b="b"/>
            <a:pathLst>
              <a:path w="2275764" h="2275764">
                <a:moveTo>
                  <a:pt x="0" y="0"/>
                </a:moveTo>
                <a:lnTo>
                  <a:pt x="2275764" y="0"/>
                </a:lnTo>
                <a:lnTo>
                  <a:pt x="2275764" y="2275764"/>
                </a:lnTo>
                <a:lnTo>
                  <a:pt x="0" y="22757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575310" y="1751984"/>
            <a:ext cx="940519" cy="940519"/>
          </a:xfrm>
          <a:custGeom>
            <a:avLst/>
            <a:gdLst/>
            <a:ahLst/>
            <a:cxnLst/>
            <a:rect l="l" t="t" r="r" b="b"/>
            <a:pathLst>
              <a:path w="940519" h="940519">
                <a:moveTo>
                  <a:pt x="0" y="0"/>
                </a:moveTo>
                <a:lnTo>
                  <a:pt x="940519" y="0"/>
                </a:lnTo>
                <a:lnTo>
                  <a:pt x="940519" y="940520"/>
                </a:lnTo>
                <a:lnTo>
                  <a:pt x="0" y="9405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 flipH="1">
            <a:off x="-1" y="-1"/>
            <a:ext cx="8081459" cy="10286999"/>
          </a:xfrm>
          <a:custGeom>
            <a:avLst/>
            <a:gdLst/>
            <a:ahLst/>
            <a:cxnLst/>
            <a:rect l="l" t="t" r="r" b="b"/>
            <a:pathLst>
              <a:path w="8715007" h="11278244">
                <a:moveTo>
                  <a:pt x="8715006" y="0"/>
                </a:moveTo>
                <a:lnTo>
                  <a:pt x="0" y="0"/>
                </a:lnTo>
                <a:lnTo>
                  <a:pt x="0" y="11278243"/>
                </a:lnTo>
                <a:lnTo>
                  <a:pt x="8715006" y="11278243"/>
                </a:lnTo>
                <a:lnTo>
                  <a:pt x="8715006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157488" y="4409100"/>
            <a:ext cx="7005562" cy="2144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2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0" i="0" u="none" strike="noStrike" kern="1200" cap="none" spc="0" normalizeH="0" baseline="0" noProof="0">
                <a:ln>
                  <a:noFill/>
                </a:ln>
                <a:solidFill>
                  <a:srgbClr val="121715"/>
                </a:solidFill>
                <a:effectLst/>
                <a:uLnTx/>
                <a:uFillTx/>
                <a:latin typeface="Kristen ITC" panose="03050502040202030202" pitchFamily="66" charset="0"/>
                <a:ea typeface="ITC Motter Corpus Semicondensed"/>
                <a:cs typeface="ITC Motter Corpus Semicondensed"/>
                <a:sym typeface="ITC Motter Corpus Semicondensed"/>
              </a:rPr>
              <a:t>Get in Touch with Us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448800" y="7460700"/>
            <a:ext cx="4030966" cy="1280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5F7F6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Rubik"/>
                <a:sym typeface="Rubik"/>
              </a:rPr>
              <a:t>+91 7980797801</a:t>
            </a:r>
          </a:p>
          <a:p>
            <a:pPr marL="0" marR="0" lvl="0" indent="0" algn="l" defTabSz="914400" rtl="0" eaLnBrk="1" fontAlgn="auto" latinLnBrk="0" hangingPunct="1">
              <a:lnSpc>
                <a:spcPts val="33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solidFill>
                  <a:srgbClr val="F5F7F6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Rubik"/>
                <a:sym typeface="Rubik"/>
              </a:rPr>
              <a:t>+91 6202736397</a:t>
            </a:r>
          </a:p>
          <a:p>
            <a:pPr marL="0" marR="0" lvl="0" indent="0" algn="l" defTabSz="914400" rtl="0" eaLnBrk="1" fontAlgn="auto" latinLnBrk="0" hangingPunct="1">
              <a:lnSpc>
                <a:spcPts val="33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5F7F6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cs typeface="Rubik"/>
                <a:sym typeface="Rubik"/>
              </a:rPr>
              <a:t>+91 8757517580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515011" y="5165892"/>
            <a:ext cx="4710496" cy="396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21715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Rubik"/>
                <a:sym typeface="Rubik"/>
              </a:rPr>
              <a:t>@</a:t>
            </a:r>
            <a:r>
              <a:rPr lang="en-US" sz="2400">
                <a:solidFill>
                  <a:srgbClr val="12171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Rubik"/>
                <a:sym typeface="Rubik"/>
              </a:rPr>
              <a:t>gn_techie_cabs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121715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Rubik"/>
              <a:sym typeface="Rubik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515011" y="1824710"/>
            <a:ext cx="309161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5F7F6"/>
                </a:solidFill>
                <a:effectLst/>
                <a:uLnTx/>
                <a:uFillTx/>
                <a:latin typeface="+mj-lt"/>
                <a:ea typeface="Rubik Bold"/>
                <a:cs typeface="Rubik Bold"/>
                <a:sym typeface="Rubik Bold"/>
              </a:rPr>
              <a:t> </a:t>
            </a:r>
            <a:r>
              <a:rPr lang="en-US" sz="2400" b="1">
                <a:solidFill>
                  <a:srgbClr val="F5F7F6"/>
                </a:solidFill>
                <a:latin typeface="+mj-lt"/>
                <a:ea typeface="Rubik Bold"/>
                <a:cs typeface="Rubik Bold"/>
                <a:sym typeface="Rubik Bold"/>
              </a:rPr>
              <a:t>E-mail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5F7F6"/>
              </a:solidFill>
              <a:effectLst/>
              <a:uLnTx/>
              <a:uFillTx/>
              <a:latin typeface="+mj-lt"/>
              <a:ea typeface="Rubik Bold"/>
              <a:cs typeface="Rubik Bold"/>
              <a:sym typeface="Rubik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515011" y="4648668"/>
            <a:ext cx="3091614" cy="39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121715"/>
                </a:solidFill>
                <a:effectLst/>
                <a:uLnTx/>
                <a:uFillTx/>
                <a:latin typeface="Rockwell" panose="02060603020205020403" pitchFamily="18" charset="0"/>
                <a:ea typeface="Rubik Bold"/>
                <a:cs typeface="Rubik Bold"/>
                <a:sym typeface="Rubik Bold"/>
              </a:rPr>
              <a:t>Social Media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512026" y="7042390"/>
            <a:ext cx="3091614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5F7F6"/>
                </a:solidFill>
                <a:effectLst/>
                <a:uLnTx/>
                <a:uFillTx/>
                <a:latin typeface="Palatino Linotype" panose="02040502050505030304" pitchFamily="18" charset="0"/>
                <a:ea typeface="Rubik Bold"/>
                <a:cs typeface="Rubik Bold"/>
                <a:sym typeface="Rubik Bold"/>
              </a:rPr>
              <a:t>Call us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515011" y="2277214"/>
            <a:ext cx="4710496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5F7F6"/>
                </a:solidFill>
                <a:effectLst/>
                <a:uLnTx/>
                <a:uFillTx/>
                <a:latin typeface="Schadow BT" panose="02060504050505030204" pitchFamily="18" charset="0"/>
                <a:ea typeface="Rubik"/>
                <a:cs typeface="Rubik"/>
                <a:sym typeface="Rubik"/>
              </a:rPr>
              <a:t>gntechiecab@gmail.com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2D290DC-3B56-8720-39F1-C4C72D7BAEE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2099453" y="4988144"/>
            <a:ext cx="584964" cy="5849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352</Words>
  <Application>Microsoft Office PowerPoint</Application>
  <PresentationFormat>Custom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Rockwell</vt:lpstr>
      <vt:lpstr>Schadow BT</vt:lpstr>
      <vt:lpstr>Barlow</vt:lpstr>
      <vt:lpstr>Arial</vt:lpstr>
      <vt:lpstr>DM Sans Bold</vt:lpstr>
      <vt:lpstr>Aileron</vt:lpstr>
      <vt:lpstr>Barlow Bold</vt:lpstr>
      <vt:lpstr>DM Sans</vt:lpstr>
      <vt:lpstr>Calibri</vt:lpstr>
      <vt:lpstr>Segoe UI Symbol</vt:lpstr>
      <vt:lpstr>Aileron Bold</vt:lpstr>
      <vt:lpstr>Segoe UI Black</vt:lpstr>
      <vt:lpstr>Palatino Linotype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anurag yadav</dc:title>
  <dc:creator>ALBINUS HEMBROM</dc:creator>
  <cp:lastModifiedBy>ALBINUS HEMBROM</cp:lastModifiedBy>
  <cp:revision>9</cp:revision>
  <dcterms:created xsi:type="dcterms:W3CDTF">2006-08-16T00:00:00Z</dcterms:created>
  <dcterms:modified xsi:type="dcterms:W3CDTF">2025-04-25T18:22:03Z</dcterms:modified>
  <dc:identifier>DAGloLzEkVs</dc:identifier>
</cp:coreProperties>
</file>