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4" r:id="rId3"/>
    <p:sldId id="265" r:id="rId4"/>
    <p:sldId id="266" r:id="rId5"/>
    <p:sldId id="259" r:id="rId6"/>
    <p:sldId id="262" r:id="rId7"/>
    <p:sldId id="263" r:id="rId8"/>
    <p:sldId id="261" r:id="rId9"/>
    <p:sldId id="257" r:id="rId10"/>
    <p:sldId id="258" r:id="rId11"/>
  </p:sldIdLst>
  <p:sldSz cx="12192000" cy="6858000"/>
  <p:notesSz cx="6858000" cy="9144000"/>
  <p:defaultTextStyle>
    <a:defPPr>
      <a:defRPr lang="en-NL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832"/>
    <a:srgbClr val="00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41"/>
    <p:restoredTop sz="94628"/>
  </p:normalViewPr>
  <p:slideViewPr>
    <p:cSldViewPr snapToGrid="0" snapToObjects="1">
      <p:cViewPr>
        <p:scale>
          <a:sx n="88" d="100"/>
          <a:sy n="88" d="100"/>
        </p:scale>
        <p:origin x="-184" y="7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4A1F0-93ED-6840-B5F9-8802D3CEC262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9B2C-D298-454F-8D18-7A73E814D4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24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363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767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53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69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64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680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310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69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02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09B2C-D298-454F-8D18-7A73E814D4A3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75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058-F002-FB43-BAB9-983A65F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8B5D4-1A06-E843-9CB5-193AF407C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D33C-64DF-A444-B3BC-D2282A1E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1BCF-7162-2940-9C2E-985CAC01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B6E4-C2EE-DF4C-B2C9-8B8055C7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80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E50-8EC6-9C41-BF9A-F772299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C36FB-5FC7-2D4C-B21B-EE0B931F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7F14-F138-A646-9887-C2FD1F1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B997-D583-A342-924B-9A84D1F1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8E3A-F41D-9C40-AC06-60A255A8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BF975-E060-B24D-BDBF-3C4D8822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18A9E-AFA4-D141-96EA-7E0F42E79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978E-C019-2540-B8D1-87321581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DE5E-CEAD-8249-8D54-F5D5455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48C8-49B3-0945-B3C3-23AFB75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17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2759-83E3-D04F-B145-68823BB3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CE48-D54B-3F44-A593-71C9EB38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679A-2874-5047-8DC3-C4F8B584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2811-E290-0B42-8378-F5074FBB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33E1-3B2B-414F-97BC-7D7D752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90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8F99-6DE9-4746-ABC1-8BB4B99C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5364-A75C-B541-AC9B-1CD33F13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9CBF6-5B61-3F4E-ABE5-9F9B2EAE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97A3-8385-C042-9C24-81F6A03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37DE-2FB8-F944-BC2C-E73D372D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5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6A4-8C78-FC4A-8CFD-5A05D21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B1C-E2EA-F642-BDAB-6B7C0A276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6086-EFD6-2B49-9BBF-1ACEE783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D3E7-7E45-564C-B841-346ED749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D580-500C-7749-9916-A4E6598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7D37-C858-BC4D-9527-D9107FF4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775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DE4D-EFF9-BA41-A6E4-81E94EF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2C71-FF34-2A49-B5DE-8C2ACCD6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0DA5-943E-EF4C-9F15-A54CF573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97790-6418-A24B-9601-0A44E1640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6BFB5-D80C-8C40-93E3-FBD953F5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E0F2-168A-204F-81D2-91993E97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655E4-4E18-8D46-963D-A6D94651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8B23-A751-6643-A58C-4CA2B1C5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0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CE8A-EC00-1D4E-B7EB-D89CDD31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A2141-290D-6242-854E-CC989C51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E5398-F3E5-CC4F-A182-1699F96D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8E212-4803-3347-B4C6-3DC10427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0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81166-3A7B-F043-A6FF-7ADF821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DFA6B-8919-E640-8041-9F080219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BC42-9B14-A940-9B19-661370FF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383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7FD7-8247-494C-BE27-1D325C55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5E0D-D8B6-D44B-98FA-D7CD2919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80D0-E857-0444-AA1B-12C74F66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B8F8-2724-8C4B-982D-F8E1BB31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9F99-D35D-EE42-9922-26D8DA91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975C-1EE9-8D4E-AD3F-BB994568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F66C-1971-F84E-9640-871842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930EC-6A14-9048-AF27-083C1EE7F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DFB68-F9BA-B347-B86A-C070B22F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5997-0A10-6449-B88D-FAE822FC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E84D-A927-F649-90ED-B705205C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7B79C-3420-0F4E-A7BD-F8454EE3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5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906C-ACB3-1645-B2C2-9D5DF0E3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D3DA-490A-8442-A29A-1AB46E52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A71-39FA-CD45-9C88-215B7FE22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0711-47A6-7245-BEA0-660702FD8C1A}" type="datetimeFigureOut">
              <a:rPr lang="en-NL" smtClean="0"/>
              <a:t>21/06/2021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C4FA-9F57-2E42-BA06-C65FFCAD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DE60C-B42E-7947-84F8-121B9968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4003-4885-1E47-B8CE-77F6A7733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271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34B60A-08E2-B64A-8F9C-388FF06A35B6}"/>
              </a:ext>
            </a:extLst>
          </p:cNvPr>
          <p:cNvSpPr/>
          <p:nvPr/>
        </p:nvSpPr>
        <p:spPr>
          <a:xfrm>
            <a:off x="838468" y="715618"/>
            <a:ext cx="8044275" cy="2519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C648DEE-7250-204B-969A-61736E87CD66}"/>
              </a:ext>
            </a:extLst>
          </p:cNvPr>
          <p:cNvSpPr/>
          <p:nvPr/>
        </p:nvSpPr>
        <p:spPr>
          <a:xfrm rot="16200000">
            <a:off x="5549999" y="-1254237"/>
            <a:ext cx="287244" cy="6058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089F740E-9F83-6F4F-A2C5-EFE0E15472AE}"/>
              </a:ext>
            </a:extLst>
          </p:cNvPr>
          <p:cNvSpPr/>
          <p:nvPr/>
        </p:nvSpPr>
        <p:spPr>
          <a:xfrm>
            <a:off x="1444486" y="1427205"/>
            <a:ext cx="320628" cy="1735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7059459" y="1376667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2477143" y="1376667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5532021" y="1376667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4004582" y="1376667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1726142" y="497694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5737613" y="4976945"/>
            <a:ext cx="4232969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Analysis (e.g., correlations, linear regression)</a:t>
            </a:r>
          </a:p>
          <a:p>
            <a:r>
              <a:rPr lang="en-NL" sz="1100" dirty="0"/>
              <a:t>2) Deployment (manuscript preparation, packages, apps)</a:t>
            </a:r>
          </a:p>
          <a:p>
            <a:r>
              <a:rPr lang="en-NL" sz="1100" dirty="0"/>
              <a:t>3) Infrastructure: Computation &amp; storage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2427127" y="874604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Research workflow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510D6A-9112-384F-AEF4-CCD9D2D723F7}"/>
              </a:ext>
            </a:extLst>
          </p:cNvPr>
          <p:cNvSpPr/>
          <p:nvPr/>
        </p:nvSpPr>
        <p:spPr>
          <a:xfrm>
            <a:off x="936331" y="2441075"/>
            <a:ext cx="1305803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B825B-66E0-DD48-B94F-A4D7DA13CB2A}"/>
              </a:ext>
            </a:extLst>
          </p:cNvPr>
          <p:cNvSpPr/>
          <p:nvPr/>
        </p:nvSpPr>
        <p:spPr>
          <a:xfrm>
            <a:off x="936331" y="1190493"/>
            <a:ext cx="1297645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EBA686-7878-1543-B208-AF55F3113FED}"/>
              </a:ext>
            </a:extLst>
          </p:cNvPr>
          <p:cNvSpPr/>
          <p:nvPr/>
        </p:nvSpPr>
        <p:spPr>
          <a:xfrm>
            <a:off x="936331" y="1815784"/>
            <a:ext cx="1297645" cy="46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Collaborate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467318-301F-6645-A7D5-383611B22C9B}"/>
              </a:ext>
            </a:extLst>
          </p:cNvPr>
          <p:cNvSpPr txBox="1"/>
          <p:nvPr/>
        </p:nvSpPr>
        <p:spPr>
          <a:xfrm>
            <a:off x="936331" y="864684"/>
            <a:ext cx="1271180" cy="2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Way of working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2707ED-5D23-6A41-9BD2-A1E3D6983045}"/>
              </a:ext>
            </a:extLst>
          </p:cNvPr>
          <p:cNvSpPr/>
          <p:nvPr/>
        </p:nvSpPr>
        <p:spPr>
          <a:xfrm>
            <a:off x="2477143" y="2361602"/>
            <a:ext cx="5979116" cy="39505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11378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274322" y="517941"/>
            <a:ext cx="11774696" cy="5979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1FDBD-A0FD-A34E-9ED6-75ED730D98C8}"/>
              </a:ext>
            </a:extLst>
          </p:cNvPr>
          <p:cNvSpPr/>
          <p:nvPr/>
        </p:nvSpPr>
        <p:spPr>
          <a:xfrm>
            <a:off x="2069981" y="1678776"/>
            <a:ext cx="1954613" cy="64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2E753-99DA-1A45-8B7C-4E78C6DD2805}"/>
              </a:ext>
            </a:extLst>
          </p:cNvPr>
          <p:cNvSpPr/>
          <p:nvPr/>
        </p:nvSpPr>
        <p:spPr>
          <a:xfrm>
            <a:off x="4577721" y="1698118"/>
            <a:ext cx="2496620" cy="61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Prepare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FAB42-918F-9F4A-9854-C05CAA1D9989}"/>
              </a:ext>
            </a:extLst>
          </p:cNvPr>
          <p:cNvSpPr/>
          <p:nvPr/>
        </p:nvSpPr>
        <p:spPr>
          <a:xfrm>
            <a:off x="7519274" y="1698118"/>
            <a:ext cx="1738618" cy="649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Analyze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739C7-071E-E94C-90BD-A9C1A91C8F8F}"/>
              </a:ext>
            </a:extLst>
          </p:cNvPr>
          <p:cNvSpPr/>
          <p:nvPr/>
        </p:nvSpPr>
        <p:spPr>
          <a:xfrm>
            <a:off x="9916331" y="1698080"/>
            <a:ext cx="1724431" cy="649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Share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4B362-8147-AD45-A34B-19D1BE3D24B3}"/>
              </a:ext>
            </a:extLst>
          </p:cNvPr>
          <p:cNvSpPr/>
          <p:nvPr/>
        </p:nvSpPr>
        <p:spPr>
          <a:xfrm>
            <a:off x="2069981" y="2465326"/>
            <a:ext cx="193534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Type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Lab Experiments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Surveys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A/B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Secondary/archival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Web data (scraping, APIs)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Data for marketing 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26AAA-1E42-0340-B91D-49D16A766694}"/>
              </a:ext>
            </a:extLst>
          </p:cNvPr>
          <p:cNvSpPr/>
          <p:nvPr/>
        </p:nvSpPr>
        <p:spPr>
          <a:xfrm>
            <a:off x="4577721" y="2444425"/>
            <a:ext cx="2496620" cy="2645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D344E-F338-4540-A1B5-97AAD59A6C74}"/>
              </a:ext>
            </a:extLst>
          </p:cNvPr>
          <p:cNvSpPr/>
          <p:nvPr/>
        </p:nvSpPr>
        <p:spPr>
          <a:xfrm>
            <a:off x="4698513" y="2585155"/>
            <a:ext cx="2233100" cy="3282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AB71F-452F-C544-9174-20F83110ACFD}"/>
              </a:ext>
            </a:extLst>
          </p:cNvPr>
          <p:cNvSpPr/>
          <p:nvPr/>
        </p:nvSpPr>
        <p:spPr>
          <a:xfrm>
            <a:off x="4850911" y="3099118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B9748-0478-C849-8EA8-11C9612FB3F1}"/>
              </a:ext>
            </a:extLst>
          </p:cNvPr>
          <p:cNvSpPr/>
          <p:nvPr/>
        </p:nvSpPr>
        <p:spPr>
          <a:xfrm>
            <a:off x="4850911" y="358515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Transform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16E72-756A-8B4E-BEE7-0111241CB7C0}"/>
              </a:ext>
            </a:extLst>
          </p:cNvPr>
          <p:cNvSpPr/>
          <p:nvPr/>
        </p:nvSpPr>
        <p:spPr>
          <a:xfrm>
            <a:off x="4850910" y="4083403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Operationalize variables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9E4D3-93DC-8B4A-9FEB-828038E068A8}"/>
              </a:ext>
            </a:extLst>
          </p:cNvPr>
          <p:cNvSpPr/>
          <p:nvPr/>
        </p:nvSpPr>
        <p:spPr>
          <a:xfrm>
            <a:off x="4850910" y="4552820"/>
            <a:ext cx="1943577" cy="33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Store data for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5AF28-D7F4-2548-8980-197AE8E447A0}"/>
              </a:ext>
            </a:extLst>
          </p:cNvPr>
          <p:cNvSpPr/>
          <p:nvPr/>
        </p:nvSpPr>
        <p:spPr>
          <a:xfrm>
            <a:off x="4698510" y="2993968"/>
            <a:ext cx="2233100" cy="19862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F0E6FF-944D-FA40-9D5A-B9EB05CBD7D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822700" y="3438735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3806C5-7809-484C-B1B1-7BD76B5A9CD7}"/>
              </a:ext>
            </a:extLst>
          </p:cNvPr>
          <p:cNvCxnSpPr/>
          <p:nvPr/>
        </p:nvCxnSpPr>
        <p:spPr>
          <a:xfrm>
            <a:off x="5822696" y="3924767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DCC4D1-90C3-E440-9033-D324DE1084AA}"/>
              </a:ext>
            </a:extLst>
          </p:cNvPr>
          <p:cNvCxnSpPr>
            <a:cxnSpLocks/>
          </p:cNvCxnSpPr>
          <p:nvPr/>
        </p:nvCxnSpPr>
        <p:spPr>
          <a:xfrm>
            <a:off x="5811935" y="4435590"/>
            <a:ext cx="0" cy="1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24594" y="2003696"/>
            <a:ext cx="553127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066085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>
            <a:off x="9254183" y="2006250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768AAE-E967-634A-80FA-DC7CE347DA2C}"/>
              </a:ext>
            </a:extLst>
          </p:cNvPr>
          <p:cNvSpPr/>
          <p:nvPr/>
        </p:nvSpPr>
        <p:spPr>
          <a:xfrm>
            <a:off x="7526847" y="2465326"/>
            <a:ext cx="1738619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Marketing analytics (Overview)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F12D03-F5DD-7A41-B125-02263816AE23}"/>
              </a:ext>
            </a:extLst>
          </p:cNvPr>
          <p:cNvSpPr/>
          <p:nvPr/>
        </p:nvSpPr>
        <p:spPr>
          <a:xfrm>
            <a:off x="-4143316" y="7690784"/>
            <a:ext cx="3131718" cy="175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 storage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516033" y="1700423"/>
            <a:ext cx="1330696" cy="31878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506608" y="5244351"/>
            <a:ext cx="1340121" cy="4139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10211D-C649-2F4B-9401-3B7BA6F483C0}"/>
              </a:ext>
            </a:extLst>
          </p:cNvPr>
          <p:cNvSpPr/>
          <p:nvPr/>
        </p:nvSpPr>
        <p:spPr>
          <a:xfrm>
            <a:off x="9905853" y="2475538"/>
            <a:ext cx="1724431" cy="26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Interactive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200" dirty="0">
              <a:solidFill>
                <a:schemeClr val="tx1"/>
              </a:solidFill>
            </a:endParaRP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6628786" y="247553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628786" y="380044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004760" y="15530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525458" y="688411"/>
            <a:ext cx="1330696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931582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1319124" y="242214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495980" y="5806982"/>
            <a:ext cx="1350749" cy="5051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26CF0D-D261-1844-8A33-6D7245805677}"/>
              </a:ext>
            </a:extLst>
          </p:cNvPr>
          <p:cNvSpPr txBox="1"/>
          <p:nvPr/>
        </p:nvSpPr>
        <p:spPr>
          <a:xfrm>
            <a:off x="-914400" y="-1471961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eek 1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4354579" y="2397873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381399" y="299648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3981740" y="127935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399494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0E1AF411-B285-634A-9BB1-8F4D774BBD84}"/>
              </a:ext>
            </a:extLst>
          </p:cNvPr>
          <p:cNvSpPr/>
          <p:nvPr/>
        </p:nvSpPr>
        <p:spPr>
          <a:xfrm>
            <a:off x="644637" y="7745832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1266957" y="7752420"/>
            <a:ext cx="1488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exploration in R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5F3AB439-12E6-DD41-A85C-B347C6FBBBF2}"/>
              </a:ext>
            </a:extLst>
          </p:cNvPr>
          <p:cNvSpPr/>
          <p:nvPr/>
        </p:nvSpPr>
        <p:spPr>
          <a:xfrm>
            <a:off x="644637" y="8234961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C4F86D-AF9D-E840-9D4D-9C1DFC9C5441}"/>
              </a:ext>
            </a:extLst>
          </p:cNvPr>
          <p:cNvSpPr txBox="1"/>
          <p:nvPr/>
        </p:nvSpPr>
        <p:spPr>
          <a:xfrm>
            <a:off x="1266957" y="8241549"/>
            <a:ext cx="1472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Data set engineering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1A059370-AC15-C045-A280-019326C5CC2B}"/>
              </a:ext>
            </a:extLst>
          </p:cNvPr>
          <p:cNvSpPr/>
          <p:nvPr/>
        </p:nvSpPr>
        <p:spPr>
          <a:xfrm>
            <a:off x="644637" y="87498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DE8CACD-3151-C949-8C17-28DE45DBD673}"/>
              </a:ext>
            </a:extLst>
          </p:cNvPr>
          <p:cNvCxnSpPr>
            <a:cxnSpLocks/>
          </p:cNvCxnSpPr>
          <p:nvPr/>
        </p:nvCxnSpPr>
        <p:spPr>
          <a:xfrm>
            <a:off x="649736" y="9144876"/>
            <a:ext cx="65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111B033-D27C-DA43-AE2C-7CCEAB214F75}"/>
              </a:ext>
            </a:extLst>
          </p:cNvPr>
          <p:cNvSpPr txBox="1"/>
          <p:nvPr/>
        </p:nvSpPr>
        <p:spPr>
          <a:xfrm>
            <a:off x="1277632" y="8683475"/>
            <a:ext cx="2252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Pipeline building and automation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C60DF33C-6562-964C-AA76-003EED1E49E4}"/>
              </a:ext>
            </a:extLst>
          </p:cNvPr>
          <p:cNvSpPr/>
          <p:nvPr/>
        </p:nvSpPr>
        <p:spPr>
          <a:xfrm>
            <a:off x="644637" y="9264673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3A78FD-8CBF-F243-8D41-341F6942F9E2}"/>
              </a:ext>
            </a:extLst>
          </p:cNvPr>
          <p:cNvSpPr txBox="1"/>
          <p:nvPr/>
        </p:nvSpPr>
        <p:spPr>
          <a:xfrm>
            <a:off x="1301406" y="9263200"/>
            <a:ext cx="279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Code versioning and project management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8D8702-C6F8-2B4B-BD42-23D9719636FF}"/>
              </a:ext>
            </a:extLst>
          </p:cNvPr>
          <p:cNvSpPr txBox="1"/>
          <p:nvPr/>
        </p:nvSpPr>
        <p:spPr>
          <a:xfrm>
            <a:off x="525643" y="7174572"/>
            <a:ext cx="739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Tutorials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75CFF4A-C340-B243-BB31-895234505DED}"/>
              </a:ext>
            </a:extLst>
          </p:cNvPr>
          <p:cNvSpPr txBox="1"/>
          <p:nvPr/>
        </p:nvSpPr>
        <p:spPr>
          <a:xfrm>
            <a:off x="5409069" y="7171051"/>
            <a:ext cx="114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b="1" dirty="0"/>
              <a:t>Building blocks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C9682F0D-66D8-7141-AD1F-75B1328F5C64}"/>
              </a:ext>
            </a:extLst>
          </p:cNvPr>
          <p:cNvSpPr/>
          <p:nvPr/>
        </p:nvSpPr>
        <p:spPr>
          <a:xfrm>
            <a:off x="5409069" y="772669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A89387F-E5C7-1948-A683-E591201AC8E2}"/>
              </a:ext>
            </a:extLst>
          </p:cNvPr>
          <p:cNvSpPr txBox="1"/>
          <p:nvPr/>
        </p:nvSpPr>
        <p:spPr>
          <a:xfrm>
            <a:off x="6212141" y="7726693"/>
            <a:ext cx="2572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Infrastructure: Computation &amp; storage</a:t>
            </a: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87AA2A43-6610-5447-A0CE-A33782DAF7AA}"/>
              </a:ext>
            </a:extLst>
          </p:cNvPr>
          <p:cNvSpPr/>
          <p:nvPr/>
        </p:nvSpPr>
        <p:spPr>
          <a:xfrm>
            <a:off x="5409069" y="8214348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F955E2-7726-214C-AF16-8BCA1D161483}"/>
              </a:ext>
            </a:extLst>
          </p:cNvPr>
          <p:cNvSpPr txBox="1"/>
          <p:nvPr/>
        </p:nvSpPr>
        <p:spPr>
          <a:xfrm>
            <a:off x="6212141" y="8214348"/>
            <a:ext cx="295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Analysis (linear regression, ML classification)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789495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0392B694-2AA4-F040-BF4E-EC5E6407CA93}"/>
              </a:ext>
            </a:extLst>
          </p:cNvPr>
          <p:cNvSpPr/>
          <p:nvPr/>
        </p:nvSpPr>
        <p:spPr>
          <a:xfrm>
            <a:off x="5409069" y="8714772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2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0DA4ED-D11D-254A-B0C9-3AEF126550AE}"/>
              </a:ext>
            </a:extLst>
          </p:cNvPr>
          <p:cNvSpPr txBox="1"/>
          <p:nvPr/>
        </p:nvSpPr>
        <p:spPr>
          <a:xfrm>
            <a:off x="6212141" y="8714772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Deployment (e.g., packages, apps)</a:t>
            </a: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927766" y="2411973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680269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768068" y="380634"/>
            <a:ext cx="11496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L" sz="1400" b="1" dirty="0"/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5202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776189" y="220631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10371188" y="1826474"/>
            <a:ext cx="1305803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50523" y="483067"/>
            <a:ext cx="11340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400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31868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4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1906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9B30781-C16E-D144-9169-DD9944CC43C2}"/>
              </a:ext>
            </a:extLst>
          </p:cNvPr>
          <p:cNvSpPr/>
          <p:nvPr/>
        </p:nvSpPr>
        <p:spPr>
          <a:xfrm>
            <a:off x="375879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C5901CA-B3D6-EC45-A681-7F859E7C1A08}"/>
              </a:ext>
            </a:extLst>
          </p:cNvPr>
          <p:cNvSpPr/>
          <p:nvPr/>
        </p:nvSpPr>
        <p:spPr>
          <a:xfrm>
            <a:off x="10694533" y="24710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893F737-18B1-5B4B-B21E-63BB85858F31}"/>
              </a:ext>
            </a:extLst>
          </p:cNvPr>
          <p:cNvSpPr/>
          <p:nvPr/>
        </p:nvSpPr>
        <p:spPr>
          <a:xfrm>
            <a:off x="9907877" y="1079159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9EE0300D-4DF0-D846-B329-487A2B5833EE}"/>
              </a:ext>
            </a:extLst>
          </p:cNvPr>
          <p:cNvSpPr/>
          <p:nvPr/>
        </p:nvSpPr>
        <p:spPr>
          <a:xfrm rot="20554245">
            <a:off x="3164689" y="1667120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8B7BAA0-D218-354F-91D1-378BA083DAAE}"/>
              </a:ext>
            </a:extLst>
          </p:cNvPr>
          <p:cNvSpPr/>
          <p:nvPr/>
        </p:nvSpPr>
        <p:spPr>
          <a:xfrm rot="20554245">
            <a:off x="6490120" y="163996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D572AB-6B72-614F-B1B8-502628270211}"/>
              </a:ext>
            </a:extLst>
          </p:cNvPr>
          <p:cNvSpPr/>
          <p:nvPr/>
        </p:nvSpPr>
        <p:spPr>
          <a:xfrm>
            <a:off x="9264264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971EA62-D390-1D4A-AE83-53BF7996A093}"/>
              </a:ext>
            </a:extLst>
          </p:cNvPr>
          <p:cNvSpPr/>
          <p:nvPr/>
        </p:nvSpPr>
        <p:spPr>
          <a:xfrm rot="20554245">
            <a:off x="4963896" y="163409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9722C69-681D-3C41-947D-071FF92239BF}"/>
              </a:ext>
            </a:extLst>
          </p:cNvPr>
          <p:cNvSpPr/>
          <p:nvPr/>
        </p:nvSpPr>
        <p:spPr>
          <a:xfrm>
            <a:off x="565515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A5F8373-0371-2745-90F6-66C185EDE535}"/>
              </a:ext>
            </a:extLst>
          </p:cNvPr>
          <p:cNvSpPr/>
          <p:nvPr/>
        </p:nvSpPr>
        <p:spPr>
          <a:xfrm>
            <a:off x="6508316" y="25018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08BB588-4F1E-3140-8E78-53050E81A38D}"/>
              </a:ext>
            </a:extLst>
          </p:cNvPr>
          <p:cNvSpPr/>
          <p:nvPr/>
        </p:nvSpPr>
        <p:spPr>
          <a:xfrm>
            <a:off x="7438685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3140695" y="386642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7526215" y="3866425"/>
            <a:ext cx="4232969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Analysis (e.g., correlations, linear regression)</a:t>
            </a:r>
          </a:p>
          <a:p>
            <a:r>
              <a:rPr lang="en-NL" sz="1100" dirty="0"/>
              <a:t>2) Deployment (manuscript preparation, packages, apps)</a:t>
            </a:r>
          </a:p>
          <a:p>
            <a:r>
              <a:rPr lang="en-NL" sz="1100" dirty="0"/>
              <a:t>3) Infrastructure: Computation &amp; storage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1FC26AB-916C-A845-9894-33388E5BEC20}"/>
              </a:ext>
            </a:extLst>
          </p:cNvPr>
          <p:cNvSpPr/>
          <p:nvPr/>
        </p:nvSpPr>
        <p:spPr>
          <a:xfrm rot="695248">
            <a:off x="9525376" y="45263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3171072" y="132477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19112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76" grpId="0" animBg="1"/>
      <p:bldP spid="92" grpId="0" animBg="1"/>
      <p:bldP spid="12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D03C7-0B63-5544-9DAE-66ADF9A939FE}"/>
              </a:ext>
            </a:extLst>
          </p:cNvPr>
          <p:cNvCxnSpPr>
            <a:cxnSpLocks/>
          </p:cNvCxnSpPr>
          <p:nvPr/>
        </p:nvCxnSpPr>
        <p:spPr>
          <a:xfrm flipH="1">
            <a:off x="5011635" y="951722"/>
            <a:ext cx="1389165" cy="116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4F23DE-B4D5-3745-8850-B1CD9D5FBA6A}"/>
              </a:ext>
            </a:extLst>
          </p:cNvPr>
          <p:cNvCxnSpPr>
            <a:cxnSpLocks/>
          </p:cNvCxnSpPr>
          <p:nvPr/>
        </p:nvCxnSpPr>
        <p:spPr>
          <a:xfrm>
            <a:off x="6810782" y="951722"/>
            <a:ext cx="1785147" cy="114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068152" y="1826473"/>
            <a:ext cx="1796055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 &amp; business/data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 w="28575">
            <a:solidFill>
              <a:srgbClr val="CC983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2966595" y="156389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D01D-4B1A-5A4D-B63C-9BDF924D2515}"/>
              </a:ext>
            </a:extLst>
          </p:cNvPr>
          <p:cNvSpPr txBox="1"/>
          <p:nvPr/>
        </p:nvSpPr>
        <p:spPr>
          <a:xfrm>
            <a:off x="2969480" y="2703426"/>
            <a:ext cx="2967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u="sng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Online Data Collection &amp;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Experimental Research</a:t>
            </a:r>
          </a:p>
          <a:p>
            <a:endParaRPr lang="en-NL" sz="600" dirty="0"/>
          </a:p>
          <a:p>
            <a:r>
              <a:rPr lang="en-NL" sz="1400" u="sng" dirty="0"/>
              <a:t>Substantive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Brand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Strategic Marketing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BFDCD-384D-9D47-B7AB-B5C51399613F}"/>
              </a:ext>
            </a:extLst>
          </p:cNvPr>
          <p:cNvSpPr txBox="1"/>
          <p:nvPr/>
        </p:nvSpPr>
        <p:spPr>
          <a:xfrm>
            <a:off x="6955115" y="2722714"/>
            <a:ext cx="2669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Conjoint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Survey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Customer A</a:t>
            </a:r>
            <a:r>
              <a:rPr lang="en-GB" sz="1400" dirty="0"/>
              <a:t>n</a:t>
            </a:r>
            <a:r>
              <a:rPr lang="en-NL" sz="1400" dirty="0"/>
              <a:t>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Revenue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Social Media and Web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Monetization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models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D2CDC-49BF-E640-869F-2D1EDBB268BE}"/>
              </a:ext>
            </a:extLst>
          </p:cNvPr>
          <p:cNvCxnSpPr>
            <a:cxnSpLocks/>
          </p:cNvCxnSpPr>
          <p:nvPr/>
        </p:nvCxnSpPr>
        <p:spPr>
          <a:xfrm flipH="1">
            <a:off x="5936974" y="951722"/>
            <a:ext cx="547802" cy="7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BD681-2C32-0940-83CB-857D298C9C06}"/>
              </a:ext>
            </a:extLst>
          </p:cNvPr>
          <p:cNvCxnSpPr>
            <a:cxnSpLocks/>
          </p:cNvCxnSpPr>
          <p:nvPr/>
        </p:nvCxnSpPr>
        <p:spPr>
          <a:xfrm>
            <a:off x="6955115" y="951722"/>
            <a:ext cx="2270290" cy="7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12F61-1C78-BB45-913D-5A62D6D03257}"/>
              </a:ext>
            </a:extLst>
          </p:cNvPr>
          <p:cNvCxnSpPr>
            <a:cxnSpLocks/>
          </p:cNvCxnSpPr>
          <p:nvPr/>
        </p:nvCxnSpPr>
        <p:spPr>
          <a:xfrm>
            <a:off x="6736702" y="886408"/>
            <a:ext cx="74080" cy="122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D9C5C2-6B23-6641-BA29-C4182637C3A0}"/>
              </a:ext>
            </a:extLst>
          </p:cNvPr>
          <p:cNvSpPr txBox="1"/>
          <p:nvPr/>
        </p:nvSpPr>
        <p:spPr>
          <a:xfrm>
            <a:off x="6266735" y="644839"/>
            <a:ext cx="8894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L" sz="2000" dirty="0"/>
              <a:t>Dprep</a:t>
            </a:r>
          </a:p>
        </p:txBody>
      </p:sp>
    </p:spTree>
    <p:extLst>
      <p:ext uri="{BB962C8B-B14F-4D97-AF65-F5344CB8AC3E}">
        <p14:creationId xmlns:p14="http://schemas.microsoft.com/office/powerpoint/2010/main" val="29620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068152" y="1826473"/>
            <a:ext cx="1796055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 &amp; business/data understanding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2966595" y="156389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D01D-4B1A-5A4D-B63C-9BDF924D2515}"/>
              </a:ext>
            </a:extLst>
          </p:cNvPr>
          <p:cNvSpPr txBox="1"/>
          <p:nvPr/>
        </p:nvSpPr>
        <p:spPr>
          <a:xfrm>
            <a:off x="2969480" y="2703426"/>
            <a:ext cx="2967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u="sng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Online Data Collection &amp;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Experimental Research</a:t>
            </a:r>
          </a:p>
          <a:p>
            <a:endParaRPr lang="en-NL" sz="600" dirty="0"/>
          </a:p>
          <a:p>
            <a:r>
              <a:rPr lang="en-NL" sz="1400" u="sng" dirty="0"/>
              <a:t>Substantive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Brand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Strategic Marketing 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BFDCD-384D-9D47-B7AB-B5C51399613F}"/>
              </a:ext>
            </a:extLst>
          </p:cNvPr>
          <p:cNvSpPr txBox="1"/>
          <p:nvPr/>
        </p:nvSpPr>
        <p:spPr>
          <a:xfrm>
            <a:off x="6955115" y="2722714"/>
            <a:ext cx="2669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Conjoint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Survey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Customer A</a:t>
            </a:r>
            <a:r>
              <a:rPr lang="en-GB" sz="1400" dirty="0"/>
              <a:t>n</a:t>
            </a:r>
            <a:r>
              <a:rPr lang="en-NL" sz="1400" dirty="0"/>
              <a:t>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Revenue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Social Media and Web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Pricing and Monetization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Marketing models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29940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521343" y="483067"/>
            <a:ext cx="992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200" i="1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1958F-B96C-4F49-B2A5-CBF643D12BDD}"/>
              </a:ext>
            </a:extLst>
          </p:cNvPr>
          <p:cNvSpPr/>
          <p:nvPr/>
        </p:nvSpPr>
        <p:spPr>
          <a:xfrm>
            <a:off x="10371188" y="1827832"/>
            <a:ext cx="1305803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6A1A7-E198-4440-8DA1-FB1BF00693C9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E5ABA-40B0-0941-8707-0D5B323CA557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2D8D24-CDF7-4244-AD87-C003931FC11E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3178630" y="154749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1439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864207" y="2226548"/>
            <a:ext cx="2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521343" y="483067"/>
            <a:ext cx="992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200" i="1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255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0548"/>
            <a:ext cx="1501200" cy="79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1958F-B96C-4F49-B2A5-CBF643D12BDD}"/>
              </a:ext>
            </a:extLst>
          </p:cNvPr>
          <p:cNvSpPr/>
          <p:nvPr/>
        </p:nvSpPr>
        <p:spPr>
          <a:xfrm>
            <a:off x="10371188" y="1827832"/>
            <a:ext cx="1305803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6A1A7-E198-4440-8DA1-FB1BF00693C9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E5ABA-40B0-0941-8707-0D5B323CA557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2D8D24-CDF7-4244-AD87-C003931FC11E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9287-AE35-444D-9B09-BC65D72F39C8}"/>
              </a:ext>
            </a:extLst>
          </p:cNvPr>
          <p:cNvSpPr txBox="1"/>
          <p:nvPr/>
        </p:nvSpPr>
        <p:spPr>
          <a:xfrm>
            <a:off x="3178630" y="1547496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285274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A06F19C-3CB6-D04D-BFF6-58BAC8E2E747}"/>
              </a:ext>
            </a:extLst>
          </p:cNvPr>
          <p:cNvSpPr/>
          <p:nvPr/>
        </p:nvSpPr>
        <p:spPr>
          <a:xfrm>
            <a:off x="3889926" y="518468"/>
            <a:ext cx="6380785" cy="2692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CCE28D-D1EC-0C4B-B518-FF1CB1269AE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97813" y="3825000"/>
            <a:ext cx="86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BA9F3D9-0D74-904F-98CE-B8B07BDD8428}"/>
              </a:ext>
            </a:extLst>
          </p:cNvPr>
          <p:cNvSpPr/>
          <p:nvPr/>
        </p:nvSpPr>
        <p:spPr>
          <a:xfrm>
            <a:off x="3889926" y="3429000"/>
            <a:ext cx="1607887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19A7E-41FA-C246-A384-E27EBAD372B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865653" y="3825000"/>
            <a:ext cx="86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36BCBA-2315-0545-9383-CB06215958E0}"/>
              </a:ext>
            </a:extLst>
          </p:cNvPr>
          <p:cNvSpPr/>
          <p:nvPr/>
        </p:nvSpPr>
        <p:spPr>
          <a:xfrm>
            <a:off x="8732293" y="3429000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39354-6952-7E49-8111-EA19A514E156}"/>
              </a:ext>
            </a:extLst>
          </p:cNvPr>
          <p:cNvSpPr/>
          <p:nvPr/>
        </p:nvSpPr>
        <p:spPr>
          <a:xfrm>
            <a:off x="6364453" y="3429000"/>
            <a:ext cx="1501200" cy="792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C62F7-276D-9D41-B7E1-EE0F950F9FB1}"/>
              </a:ext>
            </a:extLst>
          </p:cNvPr>
          <p:cNvSpPr txBox="1"/>
          <p:nvPr/>
        </p:nvSpPr>
        <p:spPr>
          <a:xfrm>
            <a:off x="3889926" y="1164799"/>
            <a:ext cx="3599383" cy="21236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NL" sz="1200" b="1" dirty="0"/>
              <a:t>Data and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Structure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R</a:t>
            </a:r>
            <a:r>
              <a:rPr lang="en-NL" sz="1200" dirty="0"/>
              <a:t>ows and columns (“structured”)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Attribute-value pairs (“semi-structured”)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No structure (“unstructured”)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Format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Primary keys / “unit of analysis”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Other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Updating frequency (once versus real-time)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…</a:t>
            </a:r>
          </a:p>
          <a:p>
            <a:pPr lvl="1"/>
            <a:endParaRPr lang="en-NL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DAC52-59FC-0140-A1E6-863E102F3F19}"/>
              </a:ext>
            </a:extLst>
          </p:cNvPr>
          <p:cNvSpPr txBox="1"/>
          <p:nvPr/>
        </p:nvSpPr>
        <p:spPr>
          <a:xfrm>
            <a:off x="788125" y="6867747"/>
            <a:ext cx="3599383" cy="156966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i="1" dirty="0"/>
              <a:t>Examples</a:t>
            </a:r>
          </a:p>
          <a:p>
            <a:endParaRPr lang="en-NL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PDF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Websites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Plots/figures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C7628-77BF-DF48-829F-40152A33C7FE}"/>
              </a:ext>
            </a:extLst>
          </p:cNvPr>
          <p:cNvSpPr txBox="1"/>
          <p:nvPr/>
        </p:nvSpPr>
        <p:spPr>
          <a:xfrm>
            <a:off x="7489309" y="1164799"/>
            <a:ext cx="2781402" cy="12841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NL" sz="1200" b="1" dirty="0"/>
              <a:t>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Location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R</a:t>
            </a:r>
            <a:r>
              <a:rPr lang="en-NL" sz="1200" dirty="0"/>
              <a:t>emote versus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Type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Databases (+ type of data base)</a:t>
            </a:r>
          </a:p>
          <a:p>
            <a:pPr marL="628628" lvl="1" indent="-171450">
              <a:buFont typeface="Arial" panose="020B0604020202020204" pitchFamily="34" charset="0"/>
              <a:buChar char="•"/>
            </a:pPr>
            <a:r>
              <a:rPr lang="en-NL" sz="1200" dirty="0"/>
              <a:t>Files (+ file type)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333F5-BC4A-2843-9921-D4420AF46FE3}"/>
              </a:ext>
            </a:extLst>
          </p:cNvPr>
          <p:cNvSpPr txBox="1"/>
          <p:nvPr/>
        </p:nvSpPr>
        <p:spPr>
          <a:xfrm>
            <a:off x="3889926" y="518468"/>
            <a:ext cx="6380785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dirty="0"/>
              <a:t>INPUT AND OUTPUT</a:t>
            </a:r>
          </a:p>
          <a:p>
            <a:endParaRPr lang="en-NL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D93F7-E5F7-F945-9EBD-765220A8AAFD}"/>
              </a:ext>
            </a:extLst>
          </p:cNvPr>
          <p:cNvSpPr txBox="1"/>
          <p:nvPr/>
        </p:nvSpPr>
        <p:spPr>
          <a:xfrm>
            <a:off x="3977012" y="4918951"/>
            <a:ext cx="3599383" cy="212365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Filtering/selecting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Sorting/ordering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Aggregation/grouping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Combining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69C66-026C-9A42-ACBF-8C67DFDA2966}"/>
              </a:ext>
            </a:extLst>
          </p:cNvPr>
          <p:cNvSpPr txBox="1"/>
          <p:nvPr/>
        </p:nvSpPr>
        <p:spPr>
          <a:xfrm>
            <a:off x="7576395" y="4918951"/>
            <a:ext cx="2781402" cy="12841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Formatting and converting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(Meta) data augmentation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Structuring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Data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200" dirty="0"/>
              <a:t>Plot generation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718D0-1FCB-6841-8928-FA9DB835FF5C}"/>
              </a:ext>
            </a:extLst>
          </p:cNvPr>
          <p:cNvSpPr txBox="1"/>
          <p:nvPr/>
        </p:nvSpPr>
        <p:spPr>
          <a:xfrm>
            <a:off x="3977012" y="4425020"/>
            <a:ext cx="6380785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NL" sz="1200" b="1" dirty="0"/>
          </a:p>
          <a:p>
            <a:pPr algn="ctr"/>
            <a:r>
              <a:rPr lang="en-NL" sz="1200" b="1" dirty="0"/>
              <a:t>TRANSFORMATION</a:t>
            </a:r>
          </a:p>
          <a:p>
            <a:endParaRPr lang="en-NL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AA7840-09A7-CE4C-B1DF-51C29688CF39}"/>
              </a:ext>
            </a:extLst>
          </p:cNvPr>
          <p:cNvSpPr/>
          <p:nvPr/>
        </p:nvSpPr>
        <p:spPr>
          <a:xfrm>
            <a:off x="3879962" y="4470402"/>
            <a:ext cx="6380785" cy="1569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42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3124200" y="636955"/>
            <a:ext cx="8634984" cy="3075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CE7162-2509-8E4E-8C49-69345C25204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776189" y="220631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10371188" y="1826474"/>
            <a:ext cx="1305803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 (versioning)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10379346" y="822452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10375900" y="2721806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10379345" y="1320524"/>
            <a:ext cx="1297645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50523" y="483067"/>
            <a:ext cx="11340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L" sz="1400" dirty="0"/>
              <a:t>Team project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4A324-6D8D-6F41-9CDE-0C7BD9C42EA7}"/>
              </a:ext>
            </a:extLst>
          </p:cNvPr>
          <p:cNvSpPr/>
          <p:nvPr/>
        </p:nvSpPr>
        <p:spPr>
          <a:xfrm>
            <a:off x="8751170" y="1831868"/>
            <a:ext cx="1501200" cy="7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Evaluation and deployment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32A2F-BAF6-E745-BEE3-E80D2B4A5166}"/>
              </a:ext>
            </a:extLst>
          </p:cNvPr>
          <p:cNvCxnSpPr>
            <a:cxnSpLocks/>
          </p:cNvCxnSpPr>
          <p:nvPr/>
        </p:nvCxnSpPr>
        <p:spPr>
          <a:xfrm flipV="1">
            <a:off x="5434390" y="2075281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9B55B9-A809-4241-88FD-92320F15AABD}"/>
              </a:ext>
            </a:extLst>
          </p:cNvPr>
          <p:cNvSpPr/>
          <p:nvPr/>
        </p:nvSpPr>
        <p:spPr>
          <a:xfrm>
            <a:off x="3256320" y="1826473"/>
            <a:ext cx="1607887" cy="794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Business &amp; Data Understanding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71700-9D9B-F045-B19C-05B923EB8670}"/>
              </a:ext>
            </a:extLst>
          </p:cNvPr>
          <p:cNvCxnSpPr>
            <a:cxnSpLocks/>
          </p:cNvCxnSpPr>
          <p:nvPr/>
        </p:nvCxnSpPr>
        <p:spPr>
          <a:xfrm>
            <a:off x="6572243" y="2226934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8BDFB-4E87-2E4F-BC80-D96BD9086D8B}"/>
              </a:ext>
            </a:extLst>
          </p:cNvPr>
          <p:cNvCxnSpPr>
            <a:cxnSpLocks/>
          </p:cNvCxnSpPr>
          <p:nvPr/>
        </p:nvCxnSpPr>
        <p:spPr>
          <a:xfrm>
            <a:off x="8368297" y="2216079"/>
            <a:ext cx="38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FBDDD-97F7-E64A-8C08-F6ECD5261B65}"/>
              </a:ext>
            </a:extLst>
          </p:cNvPr>
          <p:cNvSpPr/>
          <p:nvPr/>
        </p:nvSpPr>
        <p:spPr>
          <a:xfrm>
            <a:off x="6955115" y="1831907"/>
            <a:ext cx="1501200" cy="79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D9E00E-298A-F04A-9AE9-484F874BA2E1}"/>
              </a:ext>
            </a:extLst>
          </p:cNvPr>
          <p:cNvSpPr/>
          <p:nvPr/>
        </p:nvSpPr>
        <p:spPr>
          <a:xfrm>
            <a:off x="5159061" y="1831906"/>
            <a:ext cx="1501200" cy="748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9B30781-C16E-D144-9169-DD9944CC43C2}"/>
              </a:ext>
            </a:extLst>
          </p:cNvPr>
          <p:cNvSpPr/>
          <p:nvPr/>
        </p:nvSpPr>
        <p:spPr>
          <a:xfrm>
            <a:off x="375879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C5901CA-B3D6-EC45-A681-7F859E7C1A08}"/>
              </a:ext>
            </a:extLst>
          </p:cNvPr>
          <p:cNvSpPr/>
          <p:nvPr/>
        </p:nvSpPr>
        <p:spPr>
          <a:xfrm>
            <a:off x="10694533" y="24710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893F737-18B1-5B4B-B21E-63BB85858F31}"/>
              </a:ext>
            </a:extLst>
          </p:cNvPr>
          <p:cNvSpPr/>
          <p:nvPr/>
        </p:nvSpPr>
        <p:spPr>
          <a:xfrm>
            <a:off x="9907877" y="1079159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9EE0300D-4DF0-D846-B329-487A2B5833EE}"/>
              </a:ext>
            </a:extLst>
          </p:cNvPr>
          <p:cNvSpPr/>
          <p:nvPr/>
        </p:nvSpPr>
        <p:spPr>
          <a:xfrm rot="20554245">
            <a:off x="3164689" y="1667120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58B7BAA0-D218-354F-91D1-378BA083DAAE}"/>
              </a:ext>
            </a:extLst>
          </p:cNvPr>
          <p:cNvSpPr/>
          <p:nvPr/>
        </p:nvSpPr>
        <p:spPr>
          <a:xfrm rot="20554245">
            <a:off x="6490120" y="1639965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D572AB-6B72-614F-B1B8-502628270211}"/>
              </a:ext>
            </a:extLst>
          </p:cNvPr>
          <p:cNvSpPr/>
          <p:nvPr/>
        </p:nvSpPr>
        <p:spPr>
          <a:xfrm>
            <a:off x="9264264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971EA62-D390-1D4A-AE83-53BF7996A093}"/>
              </a:ext>
            </a:extLst>
          </p:cNvPr>
          <p:cNvSpPr/>
          <p:nvPr/>
        </p:nvSpPr>
        <p:spPr>
          <a:xfrm rot="20554245">
            <a:off x="4963896" y="1634098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9722C69-681D-3C41-947D-071FF92239BF}"/>
              </a:ext>
            </a:extLst>
          </p:cNvPr>
          <p:cNvSpPr/>
          <p:nvPr/>
        </p:nvSpPr>
        <p:spPr>
          <a:xfrm>
            <a:off x="5655156" y="2505399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A5F8373-0371-2745-90F6-66C185EDE535}"/>
              </a:ext>
            </a:extLst>
          </p:cNvPr>
          <p:cNvSpPr/>
          <p:nvPr/>
        </p:nvSpPr>
        <p:spPr>
          <a:xfrm>
            <a:off x="6508316" y="250188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08BB588-4F1E-3140-8E78-53050E81A38D}"/>
              </a:ext>
            </a:extLst>
          </p:cNvPr>
          <p:cNvSpPr/>
          <p:nvPr/>
        </p:nvSpPr>
        <p:spPr>
          <a:xfrm>
            <a:off x="7438685" y="2465174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58282-D819-D84D-91DF-947CE524B0FA}"/>
              </a:ext>
            </a:extLst>
          </p:cNvPr>
          <p:cNvSpPr txBox="1"/>
          <p:nvPr/>
        </p:nvSpPr>
        <p:spPr>
          <a:xfrm>
            <a:off x="3140695" y="3866425"/>
            <a:ext cx="3814420" cy="1035122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100" b="1" dirty="0"/>
              <a:t>Tutorials (T1-T4)</a:t>
            </a:r>
          </a:p>
          <a:p>
            <a:r>
              <a:rPr lang="en-NL" sz="1100" dirty="0"/>
              <a:t>1) Data exploration wi</a:t>
            </a:r>
            <a:r>
              <a:rPr lang="en-GB" sz="1100" dirty="0" err="1"/>
              <a:t>th</a:t>
            </a:r>
            <a:r>
              <a:rPr lang="en-NL" sz="1100" dirty="0"/>
              <a:t> R and RMarkdown</a:t>
            </a:r>
          </a:p>
          <a:p>
            <a:r>
              <a:rPr lang="en-NL" sz="1100" dirty="0"/>
              <a:t>2) Data set engineering</a:t>
            </a:r>
          </a:p>
          <a:p>
            <a:r>
              <a:rPr lang="en-NL" sz="1100" dirty="0"/>
              <a:t>3) Pipeline building and automation</a:t>
            </a:r>
          </a:p>
          <a:p>
            <a:r>
              <a:rPr lang="en-NL" sz="1100" dirty="0"/>
              <a:t>4) Code versioning and project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76AA3A-C8B4-A442-999F-571AB3CB27B9}"/>
              </a:ext>
            </a:extLst>
          </p:cNvPr>
          <p:cNvSpPr txBox="1"/>
          <p:nvPr/>
        </p:nvSpPr>
        <p:spPr>
          <a:xfrm>
            <a:off x="8137487" y="3866425"/>
            <a:ext cx="3621697" cy="1035122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100" b="1" dirty="0"/>
              <a:t>Buildling blocks (B1-B3)</a:t>
            </a:r>
          </a:p>
          <a:p>
            <a:r>
              <a:rPr lang="en-NL" sz="1100" dirty="0"/>
              <a:t>1) Infrastructure: Computation &amp; storage</a:t>
            </a:r>
          </a:p>
          <a:p>
            <a:r>
              <a:rPr lang="en-NL" sz="1100" dirty="0"/>
              <a:t>2) Analysis (linear regression, ML classification)</a:t>
            </a:r>
          </a:p>
          <a:p>
            <a:r>
              <a:rPr lang="en-NL" sz="1100" dirty="0"/>
              <a:t>3) Deployment (manuscript preparation, packages, apps)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1FC26AB-916C-A845-9894-33388E5BEC20}"/>
              </a:ext>
            </a:extLst>
          </p:cNvPr>
          <p:cNvSpPr/>
          <p:nvPr/>
        </p:nvSpPr>
        <p:spPr>
          <a:xfrm rot="695248">
            <a:off x="9525376" y="45263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D00BA-AD5D-9943-81AC-95D22DD838E0}"/>
              </a:ext>
            </a:extLst>
          </p:cNvPr>
          <p:cNvSpPr txBox="1"/>
          <p:nvPr/>
        </p:nvSpPr>
        <p:spPr>
          <a:xfrm>
            <a:off x="3171072" y="132477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i="1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8537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76" grpId="0" animBg="1"/>
      <p:bldP spid="92" grpId="0" animBg="1"/>
      <p:bldP spid="12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D4593-E73A-9440-A5EC-6982DF433F83}"/>
              </a:ext>
            </a:extLst>
          </p:cNvPr>
          <p:cNvSpPr/>
          <p:nvPr/>
        </p:nvSpPr>
        <p:spPr>
          <a:xfrm>
            <a:off x="602938" y="544698"/>
            <a:ext cx="11198537" cy="61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D2AB2-D26B-744F-90A8-1B1CFE9D925A}"/>
              </a:ext>
            </a:extLst>
          </p:cNvPr>
          <p:cNvCxnSpPr>
            <a:cxnSpLocks/>
          </p:cNvCxnSpPr>
          <p:nvPr/>
        </p:nvCxnSpPr>
        <p:spPr>
          <a:xfrm flipV="1">
            <a:off x="8491707" y="2006250"/>
            <a:ext cx="1017539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2D345C0-717C-FA43-8E03-9FD2065576FC}"/>
              </a:ext>
            </a:extLst>
          </p:cNvPr>
          <p:cNvGrpSpPr/>
          <p:nvPr/>
        </p:nvGrpSpPr>
        <p:grpSpPr>
          <a:xfrm>
            <a:off x="2499638" y="1678776"/>
            <a:ext cx="1728000" cy="3411465"/>
            <a:chOff x="2499638" y="1678776"/>
            <a:chExt cx="1728000" cy="34114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91FDBD-A0FD-A34E-9ED6-75ED730D98C8}"/>
                </a:ext>
              </a:extLst>
            </p:cNvPr>
            <p:cNvSpPr/>
            <p:nvPr/>
          </p:nvSpPr>
          <p:spPr>
            <a:xfrm>
              <a:off x="2499638" y="1678776"/>
              <a:ext cx="1728000" cy="649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Business &amp; Data Understanding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4B362-8147-AD45-A34B-19D1BE3D24B3}"/>
                </a:ext>
              </a:extLst>
            </p:cNvPr>
            <p:cNvSpPr/>
            <p:nvPr/>
          </p:nvSpPr>
          <p:spPr>
            <a:xfrm>
              <a:off x="2499638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types in Marketing Analytics</a:t>
              </a:r>
            </a:p>
            <a:p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Data exploration and quality assessment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15F7F8-444E-A24C-B303-D78F60408F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7638" y="2003696"/>
            <a:ext cx="602338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4435B-5EA0-FE4D-883A-45A441F7EB36}"/>
              </a:ext>
            </a:extLst>
          </p:cNvPr>
          <p:cNvCxnSpPr>
            <a:cxnSpLocks/>
          </p:cNvCxnSpPr>
          <p:nvPr/>
        </p:nvCxnSpPr>
        <p:spPr>
          <a:xfrm>
            <a:off x="7462692" y="2002105"/>
            <a:ext cx="426536" cy="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B2AE6F-1098-E546-8D07-772DF9A9ABA2}"/>
              </a:ext>
            </a:extLst>
          </p:cNvPr>
          <p:cNvSpPr/>
          <p:nvPr/>
        </p:nvSpPr>
        <p:spPr>
          <a:xfrm>
            <a:off x="730352" y="1700423"/>
            <a:ext cx="1305803" cy="33898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6490C7-F48D-6341-9476-136928661F45}"/>
              </a:ext>
            </a:extLst>
          </p:cNvPr>
          <p:cNvSpPr/>
          <p:nvPr/>
        </p:nvSpPr>
        <p:spPr>
          <a:xfrm>
            <a:off x="720928" y="5244351"/>
            <a:ext cx="1305804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storage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15ED680-B121-3D41-B80A-7773B7F0295A}"/>
              </a:ext>
            </a:extLst>
          </p:cNvPr>
          <p:cNvGrpSpPr/>
          <p:nvPr/>
        </p:nvGrpSpPr>
        <p:grpSpPr>
          <a:xfrm>
            <a:off x="9498226" y="1698080"/>
            <a:ext cx="1738478" cy="3402373"/>
            <a:chOff x="9905852" y="1698080"/>
            <a:chExt cx="1738478" cy="34023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2739C7-071E-E94C-90BD-A9C1A91C8F8F}"/>
                </a:ext>
              </a:extLst>
            </p:cNvPr>
            <p:cNvSpPr/>
            <p:nvPr/>
          </p:nvSpPr>
          <p:spPr>
            <a:xfrm>
              <a:off x="9916330" y="1698080"/>
              <a:ext cx="1728000" cy="6498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Evaluation and deployment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10211D-C649-2F4B-9401-3B7BA6F483C0}"/>
                </a:ext>
              </a:extLst>
            </p:cNvPr>
            <p:cNvSpPr/>
            <p:nvPr/>
          </p:nvSpPr>
          <p:spPr>
            <a:xfrm>
              <a:off x="9905852" y="2475538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Paper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Interactive web app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API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Diamond 64">
            <a:extLst>
              <a:ext uri="{FF2B5EF4-FFF2-40B4-BE49-F238E27FC236}">
                <a16:creationId xmlns:a16="http://schemas.microsoft.com/office/drawing/2014/main" id="{3C454E37-4DE3-FC46-A79A-72C4CB82346D}"/>
              </a:ext>
            </a:extLst>
          </p:cNvPr>
          <p:cNvSpPr/>
          <p:nvPr/>
        </p:nvSpPr>
        <p:spPr>
          <a:xfrm>
            <a:off x="3921264" y="3798904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1EBADD-E9DC-6041-A87F-8D69E6EEE3E0}"/>
              </a:ext>
            </a:extLst>
          </p:cNvPr>
          <p:cNvSpPr/>
          <p:nvPr/>
        </p:nvSpPr>
        <p:spPr>
          <a:xfrm>
            <a:off x="739777" y="688411"/>
            <a:ext cx="1296378" cy="7888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2F9A5C0A-DE41-2843-9E54-740D9521FD0D}"/>
              </a:ext>
            </a:extLst>
          </p:cNvPr>
          <p:cNvSpPr/>
          <p:nvPr/>
        </p:nvSpPr>
        <p:spPr>
          <a:xfrm>
            <a:off x="1145901" y="1355558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T4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4A08F3FA-1468-8D40-958C-2E4993DABDCC}"/>
              </a:ext>
            </a:extLst>
          </p:cNvPr>
          <p:cNvSpPr/>
          <p:nvPr/>
        </p:nvSpPr>
        <p:spPr>
          <a:xfrm>
            <a:off x="10961112" y="239277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F1C1B6-4303-5B4F-AA66-E80F2A8CB041}"/>
              </a:ext>
            </a:extLst>
          </p:cNvPr>
          <p:cNvSpPr/>
          <p:nvPr/>
        </p:nvSpPr>
        <p:spPr>
          <a:xfrm>
            <a:off x="710299" y="5806982"/>
            <a:ext cx="1350749" cy="410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94" name="Folded Corner 93">
            <a:extLst>
              <a:ext uri="{FF2B5EF4-FFF2-40B4-BE49-F238E27FC236}">
                <a16:creationId xmlns:a16="http://schemas.microsoft.com/office/drawing/2014/main" id="{CB5B6D90-914B-6E45-8432-D77EC5F14E79}"/>
              </a:ext>
            </a:extLst>
          </p:cNvPr>
          <p:cNvSpPr/>
          <p:nvPr/>
        </p:nvSpPr>
        <p:spPr>
          <a:xfrm rot="20554245">
            <a:off x="2273453" y="2422687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1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8" name="Folded Corner 97">
            <a:extLst>
              <a:ext uri="{FF2B5EF4-FFF2-40B4-BE49-F238E27FC236}">
                <a16:creationId xmlns:a16="http://schemas.microsoft.com/office/drawing/2014/main" id="{9208BAF5-5C92-B440-B561-ACF2A052C050}"/>
              </a:ext>
            </a:extLst>
          </p:cNvPr>
          <p:cNvSpPr/>
          <p:nvPr/>
        </p:nvSpPr>
        <p:spPr>
          <a:xfrm rot="20554245">
            <a:off x="4127904" y="126845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4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299BCE6C-504E-6D4D-BF27-0FCA859C9E4B}"/>
              </a:ext>
            </a:extLst>
          </p:cNvPr>
          <p:cNvSpPr/>
          <p:nvPr/>
        </p:nvSpPr>
        <p:spPr>
          <a:xfrm rot="20554245">
            <a:off x="1613813" y="1628348"/>
            <a:ext cx="622320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 5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E38A3EF3-B4C1-814E-9756-9D9F6549D2E4}"/>
              </a:ext>
            </a:extLst>
          </p:cNvPr>
          <p:cNvSpPr/>
          <p:nvPr/>
        </p:nvSpPr>
        <p:spPr>
          <a:xfrm rot="695248">
            <a:off x="9482646" y="368697"/>
            <a:ext cx="826014" cy="318868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6-8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EB915F-20A5-0340-B260-F91BD7D24FB1}"/>
              </a:ext>
            </a:extLst>
          </p:cNvPr>
          <p:cNvSpPr txBox="1"/>
          <p:nvPr/>
        </p:nvSpPr>
        <p:spPr>
          <a:xfrm>
            <a:off x="10461219" y="380634"/>
            <a:ext cx="12087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400" b="1" dirty="0"/>
              <a:t>Team project</a:t>
            </a:r>
          </a:p>
          <a:p>
            <a:r>
              <a:rPr lang="nl-NL" sz="1100" dirty="0" err="1"/>
              <a:t>with</a:t>
            </a:r>
            <a:r>
              <a:rPr lang="nl-NL" sz="1100" dirty="0"/>
              <a:t> </a:t>
            </a:r>
            <a:r>
              <a:rPr lang="nl-NL" sz="1100" dirty="0" err="1"/>
              <a:t>self</a:t>
            </a:r>
            <a:r>
              <a:rPr lang="nl-NL" sz="1100" dirty="0"/>
              <a:t>- </a:t>
            </a:r>
            <a:r>
              <a:rPr lang="nl-NL" sz="1100" dirty="0" err="1"/>
              <a:t>and</a:t>
            </a:r>
            <a:r>
              <a:rPr lang="nl-NL" sz="1100" dirty="0"/>
              <a:t> peer assessment</a:t>
            </a:r>
            <a:endParaRPr lang="en-NL" sz="11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D31353-B544-7745-81A5-2B7A57CB0A95}"/>
              </a:ext>
            </a:extLst>
          </p:cNvPr>
          <p:cNvGrpSpPr/>
          <p:nvPr/>
        </p:nvGrpSpPr>
        <p:grpSpPr>
          <a:xfrm>
            <a:off x="7160314" y="1698118"/>
            <a:ext cx="1735573" cy="3392123"/>
            <a:chOff x="7871814" y="1698118"/>
            <a:chExt cx="1735573" cy="33921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768AAE-E967-634A-80FA-DC7CE347DA2C}"/>
                </a:ext>
              </a:extLst>
            </p:cNvPr>
            <p:cNvSpPr/>
            <p:nvPr/>
          </p:nvSpPr>
          <p:spPr>
            <a:xfrm>
              <a:off x="7879387" y="2465326"/>
              <a:ext cx="1728000" cy="2624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NL" sz="1200" dirty="0">
                  <a:solidFill>
                    <a:schemeClr val="tx1"/>
                  </a:solidFill>
                </a:rPr>
                <a:t>Marketing analytics (overview) article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NL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3FAB42-918F-9F4A-9854-C05CAA1D9989}"/>
                </a:ext>
              </a:extLst>
            </p:cNvPr>
            <p:cNvSpPr/>
            <p:nvPr/>
          </p:nvSpPr>
          <p:spPr>
            <a:xfrm>
              <a:off x="7871814" y="1698118"/>
              <a:ext cx="1728000" cy="649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Analysis/modeling</a:t>
              </a:r>
            </a:p>
          </p:txBody>
        </p: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A2AE21A-BE52-6D41-B5B9-166BA798045F}"/>
              </a:ext>
            </a:extLst>
          </p:cNvPr>
          <p:cNvCxnSpPr>
            <a:cxnSpLocks/>
          </p:cNvCxnSpPr>
          <p:nvPr/>
        </p:nvCxnSpPr>
        <p:spPr>
          <a:xfrm flipV="1">
            <a:off x="6424390" y="2014644"/>
            <a:ext cx="745787" cy="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5C6D42C2-BB41-7145-9F9C-0AD0C183AD41}"/>
              </a:ext>
            </a:extLst>
          </p:cNvPr>
          <p:cNvSpPr/>
          <p:nvPr/>
        </p:nvSpPr>
        <p:spPr>
          <a:xfrm>
            <a:off x="8727594" y="2388417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B2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3FA1321-4281-D54A-9318-097791FF133A}"/>
              </a:ext>
            </a:extLst>
          </p:cNvPr>
          <p:cNvGrpSpPr/>
          <p:nvPr/>
        </p:nvGrpSpPr>
        <p:grpSpPr>
          <a:xfrm>
            <a:off x="4829976" y="1698118"/>
            <a:ext cx="1728000" cy="3392123"/>
            <a:chOff x="5844662" y="1698118"/>
            <a:chExt cx="1728000" cy="33921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926AAA-1E42-0340-B91D-49D16A766694}"/>
                </a:ext>
              </a:extLst>
            </p:cNvPr>
            <p:cNvSpPr/>
            <p:nvPr/>
          </p:nvSpPr>
          <p:spPr>
            <a:xfrm>
              <a:off x="5844662" y="2444425"/>
              <a:ext cx="1728000" cy="2645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6AB71F-452F-C544-9174-20F83110ACFD}"/>
                </a:ext>
              </a:extLst>
            </p:cNvPr>
            <p:cNvSpPr/>
            <p:nvPr/>
          </p:nvSpPr>
          <p:spPr>
            <a:xfrm>
              <a:off x="6028047" y="2658443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Merge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EB9748-0478-C849-8EA8-11C9612FB3F1}"/>
                </a:ext>
              </a:extLst>
            </p:cNvPr>
            <p:cNvSpPr/>
            <p:nvPr/>
          </p:nvSpPr>
          <p:spPr>
            <a:xfrm>
              <a:off x="6028047" y="3289902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Transform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16E72-756A-8B4E-BEE7-0111241CB7C0}"/>
                </a:ext>
              </a:extLst>
            </p:cNvPr>
            <p:cNvSpPr/>
            <p:nvPr/>
          </p:nvSpPr>
          <p:spPr>
            <a:xfrm>
              <a:off x="6028047" y="3921361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Operationalize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9E4D3-93DC-8B4A-9FEB-828038E068A8}"/>
                </a:ext>
              </a:extLst>
            </p:cNvPr>
            <p:cNvSpPr/>
            <p:nvPr/>
          </p:nvSpPr>
          <p:spPr>
            <a:xfrm>
              <a:off x="6028047" y="4552820"/>
              <a:ext cx="1361230" cy="339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tx1"/>
                  </a:solidFill>
                </a:rPr>
                <a:t>Store data for analysis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F0E6FF-944D-FA40-9D5A-B9EB05CBD7D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708662" y="2998060"/>
              <a:ext cx="0" cy="289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3806C5-7809-484C-B1B1-7BD76B5A9CD7}"/>
                </a:ext>
              </a:extLst>
            </p:cNvPr>
            <p:cNvCxnSpPr>
              <a:cxnSpLocks/>
            </p:cNvCxnSpPr>
            <p:nvPr/>
          </p:nvCxnSpPr>
          <p:spPr>
            <a:xfrm>
              <a:off x="6708662" y="3635189"/>
              <a:ext cx="0" cy="28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DCC4D1-90C3-E440-9033-D324DE1084A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6708662" y="4260978"/>
              <a:ext cx="0" cy="298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82E753-99DA-1A45-8B7C-4E78C6DD2805}"/>
                </a:ext>
              </a:extLst>
            </p:cNvPr>
            <p:cNvSpPr/>
            <p:nvPr/>
          </p:nvSpPr>
          <p:spPr>
            <a:xfrm>
              <a:off x="5844662" y="1698118"/>
              <a:ext cx="1728000" cy="612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600" dirty="0">
                  <a:solidFill>
                    <a:schemeClr val="tx1"/>
                  </a:solidFill>
                </a:rPr>
                <a:t>Data preparation</a:t>
              </a:r>
            </a:p>
          </p:txBody>
        </p:sp>
      </p:grpSp>
      <p:sp>
        <p:nvSpPr>
          <p:cNvPr id="96" name="Folded Corner 95">
            <a:extLst>
              <a:ext uri="{FF2B5EF4-FFF2-40B4-BE49-F238E27FC236}">
                <a16:creationId xmlns:a16="http://schemas.microsoft.com/office/drawing/2014/main" id="{0740A724-C4F8-B547-ACCE-DA0B6A8F9765}"/>
              </a:ext>
            </a:extLst>
          </p:cNvPr>
          <p:cNvSpPr/>
          <p:nvPr/>
        </p:nvSpPr>
        <p:spPr>
          <a:xfrm rot="20554245">
            <a:off x="4670973" y="2351482"/>
            <a:ext cx="740704" cy="249094"/>
          </a:xfrm>
          <a:prstGeom prst="foldedCorner">
            <a:avLst>
              <a:gd name="adj" fmla="val 35756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>
            <a:noAutofit/>
          </a:bodyPr>
          <a:lstStyle/>
          <a:p>
            <a:pPr algn="ctr"/>
            <a:r>
              <a:rPr lang="nl-NL" sz="1050" b="1" dirty="0">
                <a:solidFill>
                  <a:schemeClr val="tx1"/>
                </a:solidFill>
              </a:rPr>
              <a:t>Weeks 2-3</a:t>
            </a:r>
            <a:endParaRPr lang="en-NL" sz="1050" b="1" dirty="0">
              <a:solidFill>
                <a:schemeClr val="tx1"/>
              </a:solidFill>
            </a:endParaRP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706E364-75B9-2748-B118-966300A03386}"/>
              </a:ext>
            </a:extLst>
          </p:cNvPr>
          <p:cNvSpPr/>
          <p:nvPr/>
        </p:nvSpPr>
        <p:spPr>
          <a:xfrm>
            <a:off x="6291000" y="2364205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3076C366-15CC-D34B-96CC-DB68308DAE04}"/>
              </a:ext>
            </a:extLst>
          </p:cNvPr>
          <p:cNvSpPr/>
          <p:nvPr/>
        </p:nvSpPr>
        <p:spPr>
          <a:xfrm>
            <a:off x="4250699" y="1517217"/>
            <a:ext cx="622320" cy="395059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75FE521-1280-154E-9C31-CA04B5021B33}"/>
              </a:ext>
            </a:extLst>
          </p:cNvPr>
          <p:cNvSpPr/>
          <p:nvPr/>
        </p:nvSpPr>
        <p:spPr>
          <a:xfrm>
            <a:off x="1894588" y="5526986"/>
            <a:ext cx="622320" cy="395059"/>
          </a:xfrm>
          <a:prstGeom prst="diamond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L" sz="105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60E00-6C26-CB42-AF04-31534925AF8D}"/>
              </a:ext>
            </a:extLst>
          </p:cNvPr>
          <p:cNvSpPr txBox="1"/>
          <p:nvPr/>
        </p:nvSpPr>
        <p:spPr>
          <a:xfrm>
            <a:off x="3098649" y="5293333"/>
            <a:ext cx="2953373" cy="1194891"/>
          </a:xfrm>
          <a:prstGeom prst="rect">
            <a:avLst/>
          </a:prstGeom>
          <a:solidFill>
            <a:srgbClr val="003365">
              <a:alpha val="27843"/>
            </a:srgbClr>
          </a:solidFill>
        </p:spPr>
        <p:txBody>
          <a:bodyPr wrap="none" rtlCol="0">
            <a:noAutofit/>
          </a:bodyPr>
          <a:lstStyle/>
          <a:p>
            <a:r>
              <a:rPr lang="en-NL" sz="1200" b="1" dirty="0"/>
              <a:t>Tutorials (T1-T4)</a:t>
            </a:r>
          </a:p>
          <a:p>
            <a:r>
              <a:rPr lang="en-NL" sz="1200" dirty="0"/>
              <a:t>1) Data exploration in R</a:t>
            </a:r>
          </a:p>
          <a:p>
            <a:r>
              <a:rPr lang="en-NL" sz="1200" dirty="0"/>
              <a:t>2) Data set engineering</a:t>
            </a:r>
          </a:p>
          <a:p>
            <a:r>
              <a:rPr lang="en-NL" sz="1200" dirty="0"/>
              <a:t>3) Pipeline building and automation</a:t>
            </a:r>
          </a:p>
          <a:p>
            <a:r>
              <a:rPr lang="en-NL" sz="1200" dirty="0"/>
              <a:t>4) Code versioning and project management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6D98D64-7E4A-1149-A849-B767D069AF32}"/>
              </a:ext>
            </a:extLst>
          </p:cNvPr>
          <p:cNvSpPr txBox="1"/>
          <p:nvPr/>
        </p:nvSpPr>
        <p:spPr>
          <a:xfrm>
            <a:off x="6152038" y="5290181"/>
            <a:ext cx="3356666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Buildling blocks (B1-B3)</a:t>
            </a:r>
          </a:p>
          <a:p>
            <a:r>
              <a:rPr lang="en-NL" sz="1200" dirty="0"/>
              <a:t>1) Infrastructure: Computation &amp; storage</a:t>
            </a:r>
          </a:p>
          <a:p>
            <a:r>
              <a:rPr lang="en-NL" sz="1200" dirty="0"/>
              <a:t>2) Analysis (linear regression, ML classification)</a:t>
            </a:r>
          </a:p>
          <a:p>
            <a:r>
              <a:rPr lang="en-NL" sz="1200" dirty="0"/>
              <a:t>3) Deployment (manuscript preparation, packages, apps)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39CBE0-E61E-1A46-B31F-8589425269BE}"/>
              </a:ext>
            </a:extLst>
          </p:cNvPr>
          <p:cNvSpPr txBox="1"/>
          <p:nvPr/>
        </p:nvSpPr>
        <p:spPr>
          <a:xfrm>
            <a:off x="9608719" y="5279969"/>
            <a:ext cx="2082537" cy="1194891"/>
          </a:xfrm>
          <a:prstGeom prst="rect">
            <a:avLst/>
          </a:prstGeom>
          <a:solidFill>
            <a:srgbClr val="CC9832">
              <a:alpha val="29804"/>
            </a:srgbClr>
          </a:solidFill>
        </p:spPr>
        <p:txBody>
          <a:bodyPr wrap="square" rtlCol="0">
            <a:noAutofit/>
          </a:bodyPr>
          <a:lstStyle/>
          <a:p>
            <a:r>
              <a:rPr lang="en-NL" sz="1200" b="1" dirty="0"/>
              <a:t>Self- and peer assessment (SPA)</a:t>
            </a:r>
          </a:p>
          <a:p>
            <a:r>
              <a:rPr lang="en-NL" sz="1200" dirty="0"/>
              <a:t>1) Contribution to team effort</a:t>
            </a:r>
          </a:p>
          <a:p>
            <a:r>
              <a:rPr lang="en-NL" sz="1200" dirty="0"/>
              <a:t>2) Feedback to team members</a:t>
            </a:r>
          </a:p>
          <a:p>
            <a:r>
              <a:rPr lang="en-NL" sz="1200" dirty="0"/>
              <a:t>3) Individual skill investment</a:t>
            </a:r>
          </a:p>
        </p:txBody>
      </p:sp>
    </p:spTree>
    <p:extLst>
      <p:ext uri="{BB962C8B-B14F-4D97-AF65-F5344CB8AC3E}">
        <p14:creationId xmlns:p14="http://schemas.microsoft.com/office/powerpoint/2010/main" val="14655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57" grpId="0" animBg="1"/>
      <p:bldP spid="60" grpId="0" animBg="1"/>
      <p:bldP spid="65" grpId="0" animBg="1"/>
      <p:bldP spid="76" grpId="0" animBg="1"/>
      <p:bldP spid="77" grpId="0" animBg="1"/>
      <p:bldP spid="90" grpId="0" animBg="1"/>
      <p:bldP spid="92" grpId="0" animBg="1"/>
      <p:bldP spid="94" grpId="0" animBg="1"/>
      <p:bldP spid="98" grpId="0" animBg="1"/>
      <p:bldP spid="99" grpId="0" animBg="1"/>
      <p:bldP spid="116" grpId="0" animBg="1"/>
      <p:bldP spid="128" grpId="0" animBg="1"/>
      <p:bldP spid="119" grpId="0" animBg="1"/>
      <p:bldP spid="96" grpId="0" animBg="1"/>
      <p:bldP spid="66" grpId="0" animBg="1"/>
      <p:bldP spid="70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ilbur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5"/>
      </a:accent1>
      <a:accent2>
        <a:srgbClr val="CC9832"/>
      </a:accent2>
      <a:accent3>
        <a:srgbClr val="A5A5A5"/>
      </a:accent3>
      <a:accent4>
        <a:srgbClr val="F4EBD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18900</TotalTime>
  <Words>860</Words>
  <Application>Microsoft Macintosh PowerPoint</Application>
  <PresentationFormat>Widescreen</PresentationFormat>
  <Paragraphs>305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 Datta</dc:creator>
  <cp:lastModifiedBy>Hannes Datta</cp:lastModifiedBy>
  <cp:revision>133</cp:revision>
  <dcterms:created xsi:type="dcterms:W3CDTF">2021-01-20T10:22:03Z</dcterms:created>
  <dcterms:modified xsi:type="dcterms:W3CDTF">2021-06-22T07:57:22Z</dcterms:modified>
</cp:coreProperties>
</file>