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/>
      <a:tcStyle>
        <a:tcBdr/>
        <a:fill>
          <a:solidFill>
            <a:srgbClr val="EBEE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/>
      <a:tcStyle>
        <a:tcBdr/>
        <a:fill>
          <a:solidFill>
            <a:srgbClr val="F0F1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/>
      <a:tcStyle>
        <a:tcBdr/>
        <a:fill>
          <a:solidFill>
            <a:srgbClr val="EFEE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14141"/>
        </a:fontRef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Line"/>
          <p:cNvSpPr/>
          <p:nvPr/>
        </p:nvSpPr>
        <p:spPr>
          <a:xfrm>
            <a:off x="507998" y="4089400"/>
            <a:ext cx="1200002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1" y="4526255"/>
            <a:ext cx="3" cy="164276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b="0" i="1">
                <a:solidFill>
                  <a:srgbClr val="414141"/>
                </a:solidFill>
              </a:defRPr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2pPr>
            <a:lvl3pPr marL="12530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3pPr>
            <a:lvl4pPr marL="17229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4pPr>
            <a:lvl5pPr marL="21928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D93E2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3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"/>
          <p:cNvSpPr/>
          <p:nvPr/>
        </p:nvSpPr>
        <p:spPr>
          <a:xfrm>
            <a:off x="507998" y="4876800"/>
            <a:ext cx="5676378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" name="Line"/>
          <p:cNvSpPr/>
          <p:nvPr/>
        </p:nvSpPr>
        <p:spPr>
          <a:xfrm>
            <a:off x="508000" y="2768600"/>
            <a:ext cx="5676317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b="0" i="1">
                <a:solidFill>
                  <a:srgbClr val="414141"/>
                </a:solidFill>
              </a:defRPr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2pPr>
            <a:lvl3pPr marL="12530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3pPr>
            <a:lvl4pPr marL="17229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4pPr>
            <a:lvl5pPr marL="2192865" indent="-313265">
              <a:lnSpc>
                <a:spcPct val="110000"/>
              </a:lnSpc>
              <a:spcBef>
                <a:spcPts val="0"/>
              </a:spcBef>
              <a:buClrTx/>
              <a:buFontTx/>
              <a:defRPr sz="2400" b="0" i="1">
                <a:solidFill>
                  <a:srgbClr val="41414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Image"/>
          <p:cNvSpPr>
            <a:spLocks noGrp="1"/>
          </p:cNvSpPr>
          <p:nvPr>
            <p:ph type="pic" sz="half" idx="13"/>
          </p:nvPr>
        </p:nvSpPr>
        <p:spPr>
          <a:xfrm>
            <a:off x="6818217" y="647698"/>
            <a:ext cx="5588003" cy="83312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>
                <a:solidFill>
                  <a:srgbClr val="D93E2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4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"/>
          <p:cNvSpPr>
            <a:spLocks noGrp="1"/>
          </p:cNvSpPr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67453" indent="-367453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1pPr>
            <a:lvl2pPr marL="761153" indent="-367453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2pPr>
            <a:lvl3pPr marL="1154851" indent="-367453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3pPr>
            <a:lvl4pPr marL="1548551" indent="-367451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4pPr>
            <a:lvl5pPr marL="1942251" indent="-367451">
              <a:spcBef>
                <a:spcPts val="1800"/>
              </a:spcBef>
              <a:buSzPct val="650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" y="9179748"/>
            <a:ext cx="1709118" cy="607687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856317" y="4772797"/>
            <a:ext cx="5499103" cy="4229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860561" y="609600"/>
            <a:ext cx="5499104" cy="3530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557117" y="609598"/>
            <a:ext cx="5588005" cy="83947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b="0" i="1">
                <a:solidFill>
                  <a:srgbClr val="414141"/>
                </a:solidFill>
              </a:defRPr>
            </a:lvl1pPr>
            <a:lvl2pPr marL="861482" indent="-391582" algn="ctr">
              <a:spcBef>
                <a:spcPts val="1200"/>
              </a:spcBef>
              <a:buClrTx/>
              <a:buFontTx/>
              <a:defRPr sz="3000" b="0" i="1">
                <a:solidFill>
                  <a:srgbClr val="414141"/>
                </a:solidFill>
              </a:defRPr>
            </a:lvl2pPr>
            <a:lvl3pPr marL="1331382" indent="-391582" algn="ctr">
              <a:spcBef>
                <a:spcPts val="1200"/>
              </a:spcBef>
              <a:buClrTx/>
              <a:buFontTx/>
              <a:defRPr sz="3000" b="0" i="1">
                <a:solidFill>
                  <a:srgbClr val="414141"/>
                </a:solidFill>
              </a:defRPr>
            </a:lvl3pPr>
            <a:lvl4pPr marL="1801283" indent="-391582" algn="ctr">
              <a:spcBef>
                <a:spcPts val="1200"/>
              </a:spcBef>
              <a:buClrTx/>
              <a:buFontTx/>
              <a:defRPr sz="3000" b="0" i="1">
                <a:solidFill>
                  <a:srgbClr val="414141"/>
                </a:solidFill>
              </a:defRPr>
            </a:lvl4pPr>
            <a:lvl5pPr marL="2271183" indent="-391583" algn="ctr">
              <a:spcBef>
                <a:spcPts val="1200"/>
              </a:spcBef>
              <a:buClrTx/>
              <a:buFontTx/>
              <a:defRPr sz="3000" b="0" i="1">
                <a:solidFill>
                  <a:srgbClr val="41414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7998" y="2171700"/>
            <a:ext cx="1199729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ne"/>
          <p:cNvSpPr/>
          <p:nvPr/>
        </p:nvSpPr>
        <p:spPr>
          <a:xfrm>
            <a:off x="507998" y="635000"/>
            <a:ext cx="1199729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FFC067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1" i="0" u="none" strike="noStrike" cap="none" spc="0" baseline="0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1" i="0" u="none" strike="noStrike" cap="none" spc="0" baseline="0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1" i="0" u="none" strike="noStrike" cap="none" spc="0" baseline="0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1" i="0" u="none" strike="noStrike" cap="none" spc="0" baseline="0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1" i="0" u="none" strike="noStrike" cap="none" spc="0" baseline="0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1" i="0" u="none" strike="noStrike" cap="none" spc="0" baseline="0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1" i="0" u="none" strike="noStrike" cap="none" spc="0" baseline="0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1" i="0" u="none" strike="noStrike" cap="none" spc="0" baseline="0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1" i="0" u="none" strike="noStrike" cap="none" spc="0" baseline="0">
          <a:solidFill>
            <a:srgbClr val="1A1A1A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-jones.shinyapps.io/Emotioniz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tecting fMRI Data from Unforeseen Privacy Attacks in a Distributed Machine Learning Enviro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38835">
              <a:spcBef>
                <a:spcPts val="900"/>
              </a:spcBef>
              <a:defRPr sz="4000">
                <a:solidFill>
                  <a:srgbClr val="000000"/>
                </a:solidFill>
              </a:defRPr>
            </a:pPr>
            <a:r>
              <a:t>Budget Text Analysis</a:t>
            </a:r>
          </a:p>
          <a:p>
            <a:pPr defTabSz="338835">
              <a:spcBef>
                <a:spcPts val="900"/>
              </a:spcBef>
              <a:defRPr sz="2000">
                <a:solidFill>
                  <a:srgbClr val="000000"/>
                </a:solidFill>
              </a:defRPr>
            </a:pPr>
            <a:r>
              <a:t>- Datatopian Visionaries</a:t>
            </a:r>
          </a:p>
        </p:txBody>
      </p:sp>
      <p:sp>
        <p:nvSpPr>
          <p:cNvPr id="120" name="Michael Ellis,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defTabSz="397256">
              <a:lnSpc>
                <a:spcPct val="100000"/>
              </a:lnSpc>
              <a:defRPr sz="1632" i="0"/>
            </a:pPr>
            <a:r>
              <a:t>Akash Meghani, </a:t>
            </a:r>
          </a:p>
          <a:p>
            <a:pPr defTabSz="397256">
              <a:lnSpc>
                <a:spcPct val="100000"/>
              </a:lnSpc>
              <a:defRPr sz="1632" i="0"/>
            </a:pPr>
            <a:r>
              <a:t>Miguel Gaspar Utrera, </a:t>
            </a:r>
          </a:p>
          <a:p>
            <a:pPr defTabSz="397256">
              <a:lnSpc>
                <a:spcPct val="100000"/>
              </a:lnSpc>
              <a:defRPr sz="1632" i="0"/>
            </a:pPr>
            <a:r>
              <a:t>Naseeb Thapaliya,</a:t>
            </a:r>
          </a:p>
          <a:p>
            <a:pPr defTabSz="397256">
              <a:lnSpc>
                <a:spcPct val="100000"/>
              </a:lnSpc>
              <a:defRPr sz="1632" i="0"/>
            </a:pPr>
            <a:r>
              <a:t>Sultan Al Bogami,</a:t>
            </a:r>
          </a:p>
          <a:p>
            <a:pPr defTabSz="397256">
              <a:lnSpc>
                <a:spcPct val="100000"/>
              </a:lnSpc>
              <a:defRPr sz="1632" i="0"/>
            </a:pPr>
            <a:r>
              <a:t>Unnati Khivasara</a:t>
            </a:r>
          </a:p>
          <a:p>
            <a:pPr defTabSz="397256">
              <a:lnSpc>
                <a:spcPct val="100000"/>
              </a:lnSpc>
              <a:defRPr sz="1632" i="0"/>
            </a:pPr>
            <a:endParaRPr/>
          </a:p>
          <a:p>
            <a:pPr defTabSz="397256">
              <a:lnSpc>
                <a:spcPct val="100000"/>
              </a:lnSpc>
              <a:defRPr sz="1632" i="0"/>
            </a:pPr>
            <a:r>
              <a:t>Mentors: Dr. Soumya Mohanty</a:t>
            </a:r>
          </a:p>
          <a:p>
            <a:pPr defTabSz="397256">
              <a:lnSpc>
                <a:spcPct val="100000"/>
              </a:lnSpc>
              <a:defRPr sz="1632" i="0"/>
            </a:pPr>
            <a:r>
              <a:t>                 Jason Jones (Guilford County)</a:t>
            </a:r>
          </a:p>
        </p:txBody>
      </p:sp>
      <p:pic>
        <p:nvPicPr>
          <p:cNvPr id="12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" y="9157899"/>
            <a:ext cx="1756417" cy="624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edictive Models Us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Topic Modelling</a:t>
            </a:r>
          </a:p>
        </p:txBody>
      </p:sp>
      <p:pic>
        <p:nvPicPr>
          <p:cNvPr id="156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75" y="3199855"/>
            <a:ext cx="7028430" cy="473655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Finding a group of words (i.e topic) from a collection of documents that best represents the information in the collection."/>
          <p:cNvSpPr txBox="1"/>
          <p:nvPr/>
        </p:nvSpPr>
        <p:spPr>
          <a:xfrm>
            <a:off x="8544743" y="3429654"/>
            <a:ext cx="2504493" cy="4276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00526" indent="-200526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1"/>
            </a:pPr>
            <a:r>
              <a:rPr b="0"/>
              <a:t>Finding a group of words (i.e topic) from a collection of documents that best represents the information in the collection.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edictive Models Us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Emotion And Sentiment Analysis</a:t>
            </a:r>
          </a:p>
        </p:txBody>
      </p:sp>
      <p:pic>
        <p:nvPicPr>
          <p:cNvPr id="16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entiment analysis and emotional analysis are two key methods experts use to quantify audiences’ emotional engagement."/>
          <p:cNvSpPr txBox="1"/>
          <p:nvPr/>
        </p:nvSpPr>
        <p:spPr>
          <a:xfrm>
            <a:off x="8544743" y="3220104"/>
            <a:ext cx="2504493" cy="4696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00526" indent="-200526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1"/>
            </a:pPr>
            <a:r>
              <a:rPr b="0"/>
              <a:t>Sentiment analysis and emotional analysis are two key methods experts use to quantify audiences’ emotional engagement. </a:t>
            </a:r>
          </a:p>
        </p:txBody>
      </p:sp>
      <p:pic>
        <p:nvPicPr>
          <p:cNvPr id="163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85" y="3496839"/>
            <a:ext cx="5562901" cy="4142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edictive Models Us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Emotion And Sentiment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B64E4-2433-436E-AA27-25DFC3C3E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Tokenization</a:t>
            </a:r>
          </a:p>
          <a:p>
            <a:r>
              <a:rPr lang="en-US" dirty="0"/>
              <a:t>2) Cleaning the data</a:t>
            </a:r>
          </a:p>
          <a:p>
            <a:r>
              <a:rPr lang="en-US" dirty="0"/>
              <a:t>3) Removing stop words</a:t>
            </a:r>
          </a:p>
          <a:p>
            <a:r>
              <a:rPr lang="en-US" dirty="0"/>
              <a:t>4) Normalization</a:t>
            </a:r>
          </a:p>
          <a:p>
            <a:r>
              <a:rPr lang="en-US" dirty="0"/>
              <a:t>5) Supervised learning/Lexicon based approach</a:t>
            </a:r>
          </a:p>
        </p:txBody>
      </p:sp>
      <p:pic>
        <p:nvPicPr>
          <p:cNvPr id="16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30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redictive Models Us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Emotion And Sentiment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B64E4-2433-436E-AA27-25DFC3C3E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Text classification using spacy python package</a:t>
            </a:r>
          </a:p>
          <a:p>
            <a:pPr marL="0" indent="0">
              <a:buNone/>
            </a:pPr>
            <a:r>
              <a:rPr lang="en-US" dirty="0"/>
              <a:t>2) Number of stop words in the list : 326</a:t>
            </a:r>
          </a:p>
          <a:p>
            <a:pPr marL="0" indent="0">
              <a:buNone/>
            </a:pPr>
            <a:r>
              <a:rPr lang="en-US" dirty="0"/>
              <a:t>3) First ten stop words in Spacy: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06049-C748-41E3-8078-B83F0AE9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7" y="6527110"/>
            <a:ext cx="1097916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8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edictive Models Us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72516">
              <a:spcBef>
                <a:spcPts val="1500"/>
              </a:spcBef>
              <a:defRPr sz="6860"/>
            </a:lvl1pPr>
          </a:lstStyle>
          <a:p>
            <a:r>
              <a:t>Next Word Recommender(optional)</a:t>
            </a:r>
          </a:p>
        </p:txBody>
      </p:sp>
      <p:pic>
        <p:nvPicPr>
          <p:cNvPr id="166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Whenever a user tries to enter a word/s suggest the next word based on combination of words used as input in previous searches."/>
          <p:cNvSpPr txBox="1"/>
          <p:nvPr/>
        </p:nvSpPr>
        <p:spPr>
          <a:xfrm>
            <a:off x="651925" y="3086815"/>
            <a:ext cx="9948008" cy="1343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200526" indent="-200526" algn="l" defTabSz="914400">
              <a:buClr>
                <a:srgbClr val="000000"/>
              </a:buClr>
              <a:buSzPct val="100000"/>
              <a:buChar char="•"/>
              <a:defRPr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>
              <a:defRPr b="1"/>
            </a:pPr>
            <a:r>
              <a:rPr b="0"/>
              <a:t>Whenever a user tries to enter a word/s suggest the next word based on combination of words used as input in previous searches.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edictive Models Us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Relevant Work</a:t>
            </a:r>
          </a:p>
        </p:txBody>
      </p:sp>
      <p:pic>
        <p:nvPicPr>
          <p:cNvPr id="170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" y="9116962"/>
            <a:ext cx="1730545" cy="615307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Emotion Sentiment Extraction Website by Jason.(https://jason-jones.shinyapps.io/Emotionizer/)…"/>
          <p:cNvSpPr txBox="1"/>
          <p:nvPr/>
        </p:nvSpPr>
        <p:spPr>
          <a:xfrm>
            <a:off x="1528396" y="2466474"/>
            <a:ext cx="9948008" cy="2883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00526" indent="-200526" algn="l" defTabSz="9144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2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>
                <a:uFill>
                  <a:solidFill>
                    <a:srgbClr val="0000FF"/>
                  </a:solidFill>
                </a:uFill>
                <a:hlinkClick r:id="rId3"/>
              </a:rPr>
              <a:t>Emotion Sentiment Extraction Website by Jason.</a:t>
            </a:r>
            <a:r>
              <a:t>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https://jason-jones.shinyapps.io/Emotionizer/</a:t>
            </a:r>
            <a:r>
              <a:t>)</a:t>
            </a:r>
          </a:p>
          <a:p>
            <a:pPr marL="200526" indent="-200526" algn="l" defTabSz="914400">
              <a:lnSpc>
                <a:spcPct val="130000"/>
              </a:lnSpc>
              <a:buClr>
                <a:srgbClr val="000000"/>
              </a:buClr>
              <a:buSzPct val="100000"/>
              <a:buChar char="•"/>
              <a:defRPr sz="2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“Peoples Opinion on Indian Budget Using Sentiment Analysis”</a:t>
            </a:r>
            <a:r>
              <a:rPr baseline="31999"/>
              <a:t> -</a:t>
            </a:r>
            <a:r>
              <a:rPr sz="3000" baseline="31999"/>
              <a:t>Varat Nayak</a:t>
            </a:r>
          </a:p>
          <a:p>
            <a:pPr marL="200526" indent="-200526" algn="l" defTabSz="914400">
              <a:buClr>
                <a:srgbClr val="000000"/>
              </a:buClr>
              <a:buSzPct val="100000"/>
              <a:buChar char="•"/>
              <a:defRPr sz="2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 baseline="31999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MRI (StarPlus )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 of the Project</a:t>
            </a:r>
          </a:p>
        </p:txBody>
      </p:sp>
      <p:sp>
        <p:nvSpPr>
          <p:cNvPr id="124" name="What is fMRI?…"/>
          <p:cNvSpPr txBox="1">
            <a:spLocks noGrp="1"/>
          </p:cNvSpPr>
          <p:nvPr>
            <p:ph type="body" idx="1"/>
          </p:nvPr>
        </p:nvSpPr>
        <p:spPr>
          <a:xfrm>
            <a:off x="583608" y="1628426"/>
            <a:ext cx="11837583" cy="7325074"/>
          </a:xfrm>
          <a:prstGeom prst="rect">
            <a:avLst/>
          </a:prstGeom>
        </p:spPr>
        <p:txBody>
          <a:bodyPr/>
          <a:lstStyle/>
          <a:p>
            <a:r>
              <a:t> Budget text Analysis for counties and cities:</a:t>
            </a:r>
            <a:endParaRPr sz="2200"/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sz="2200" b="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Guilford County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sz="2200" b="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Wake County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sz="2200" b="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Mecklenburg County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sz="2200" b="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Durham County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sz="2200" b="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City of Charlotte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sz="2200" b="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City of Durham</a:t>
            </a:r>
          </a:p>
          <a:p>
            <a:pPr marL="640080" lvl="1" indent="-27432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76000"/>
              <a:buFont typeface="Arial"/>
              <a:buChar char="✦"/>
              <a:defRPr sz="2200" b="0">
                <a:solidFill>
                  <a:srgbClr val="3E3D2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City of Raleigh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MRI (StarPlus )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Goals</a:t>
            </a:r>
          </a:p>
        </p:txBody>
      </p:sp>
      <p:sp>
        <p:nvSpPr>
          <p:cNvPr id="127" name="What is fMRI?…"/>
          <p:cNvSpPr txBox="1">
            <a:spLocks noGrp="1"/>
          </p:cNvSpPr>
          <p:nvPr>
            <p:ph type="body" sz="half" idx="1"/>
          </p:nvPr>
        </p:nvSpPr>
        <p:spPr>
          <a:xfrm>
            <a:off x="576757" y="2178050"/>
            <a:ext cx="6891837" cy="7325074"/>
          </a:xfrm>
          <a:prstGeom prst="rect">
            <a:avLst/>
          </a:prstGeom>
        </p:spPr>
        <p:txBody>
          <a:bodyPr/>
          <a:lstStyle/>
          <a:p>
            <a:r>
              <a:t>Understand the data </a:t>
            </a:r>
          </a:p>
          <a:p>
            <a:r>
              <a:t>Data Cleaning/Pre-processing</a:t>
            </a:r>
          </a:p>
          <a:p>
            <a:r>
              <a:t>Topic Modelling of  the textual data</a:t>
            </a:r>
          </a:p>
          <a:p>
            <a:r>
              <a:t>Emotion and Sentiment Analysis of the budget texts to draw up public’s emotional engagement. </a:t>
            </a:r>
          </a:p>
          <a:p>
            <a:r>
              <a:t>Next work recommender for the texts in budget.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ata Set- StarPlus Experiment Set 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spcBef>
                <a:spcPts val="1500"/>
              </a:spcBef>
              <a:defRPr sz="6500"/>
            </a:lvl1pPr>
          </a:lstStyle>
          <a:p>
            <a:r>
              <a:t>Team Structure</a:t>
            </a:r>
          </a:p>
        </p:txBody>
      </p:sp>
      <p:sp>
        <p:nvSpPr>
          <p:cNvPr id="130" name="6 Subjects Tested…"/>
          <p:cNvSpPr txBox="1">
            <a:spLocks noGrp="1"/>
          </p:cNvSpPr>
          <p:nvPr>
            <p:ph type="body" idx="1"/>
          </p:nvPr>
        </p:nvSpPr>
        <p:spPr>
          <a:xfrm>
            <a:off x="508000" y="2326361"/>
            <a:ext cx="11651209" cy="6701078"/>
          </a:xfrm>
          <a:prstGeom prst="rect">
            <a:avLst/>
          </a:prstGeom>
        </p:spPr>
        <p:txBody>
          <a:bodyPr/>
          <a:lstStyle/>
          <a:p>
            <a:pPr marL="704850" lvl="1" indent="-352425" defTabSz="438150">
              <a:spcBef>
                <a:spcPts val="1800"/>
              </a:spcBef>
              <a:defRPr sz="2700"/>
            </a:pPr>
            <a:r>
              <a:t>All the individuals will work on preparing data i.e. Perform Data cleaning and Data preprocessing.</a:t>
            </a:r>
          </a:p>
          <a:p>
            <a:pPr marL="704850" lvl="1" indent="-352425" defTabSz="438150">
              <a:spcBef>
                <a:spcPts val="1800"/>
              </a:spcBef>
              <a:defRPr sz="2700"/>
            </a:pPr>
            <a:r>
              <a:t>Team will be divided into 2 groups to perform different tasks:</a:t>
            </a:r>
          </a:p>
          <a:p>
            <a:pPr marL="1292225" lvl="2" indent="-352425" defTabSz="438150">
              <a:spcBef>
                <a:spcPts val="1800"/>
              </a:spcBef>
              <a:buSzPct val="65000"/>
              <a:buChar char="๏"/>
              <a:defRPr sz="2700"/>
            </a:pPr>
            <a:r>
              <a:t>Team 1: Topic Modelling</a:t>
            </a:r>
            <a:br/>
            <a:r>
              <a:t> Members:</a:t>
            </a:r>
            <a:br/>
            <a:r>
              <a:t> </a:t>
            </a:r>
            <a:r>
              <a:rPr sz="2800"/>
              <a:t>  1. Naseeb Thapaliya</a:t>
            </a:r>
            <a:br>
              <a:rPr sz="2800"/>
            </a:br>
            <a:r>
              <a:rPr sz="2800"/>
              <a:t>   2. Miguel Gasper Utrera</a:t>
            </a:r>
            <a:br>
              <a:rPr sz="2800"/>
            </a:br>
            <a:r>
              <a:rPr sz="2800"/>
              <a:t>   3. Sultan Al Bogami</a:t>
            </a:r>
          </a:p>
          <a:p>
            <a:pPr marL="1292225" lvl="2" indent="-352425" defTabSz="438150">
              <a:spcBef>
                <a:spcPts val="1800"/>
              </a:spcBef>
              <a:buSzPct val="65000"/>
              <a:buChar char="๏"/>
              <a:defRPr sz="2700"/>
            </a:pPr>
            <a:r>
              <a:t>Team 2: Emotion and Sentiment Analysis</a:t>
            </a:r>
            <a:br/>
            <a:r>
              <a:rPr sz="2800"/>
              <a:t> Members:</a:t>
            </a:r>
            <a:br>
              <a:rPr sz="2800"/>
            </a:br>
            <a:r>
              <a:rPr sz="2800"/>
              <a:t>   1. Akash Meghani</a:t>
            </a:r>
            <a:br>
              <a:rPr sz="2800"/>
            </a:br>
            <a:r>
              <a:rPr sz="2800"/>
              <a:t>   2. Unnati Khivasara</a:t>
            </a:r>
          </a:p>
        </p:txBody>
      </p:sp>
      <p:pic>
        <p:nvPicPr>
          <p:cNvPr id="131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" y="9173488"/>
            <a:ext cx="1712664" cy="608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ata Set-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Overview</a:t>
            </a:r>
          </a:p>
        </p:txBody>
      </p:sp>
      <p:sp>
        <p:nvSpPr>
          <p:cNvPr id="134" name="Feature Space: # of images fMRI images taken (54) by the number of voxels in subjects trials (4,698)…"/>
          <p:cNvSpPr txBox="1">
            <a:spLocks noGrp="1"/>
          </p:cNvSpPr>
          <p:nvPr>
            <p:ph type="body" idx="1"/>
          </p:nvPr>
        </p:nvSpPr>
        <p:spPr>
          <a:xfrm>
            <a:off x="932852" y="2324099"/>
            <a:ext cx="11596296" cy="5864454"/>
          </a:xfrm>
          <a:prstGeom prst="rect">
            <a:avLst/>
          </a:prstGeom>
        </p:spPr>
        <p:txBody>
          <a:bodyPr/>
          <a:lstStyle/>
          <a:p>
            <a:r>
              <a:t>Primarily, 7 pdf files ranging from 400-500 pages long  for each.</a:t>
            </a:r>
          </a:p>
          <a:p>
            <a:r>
              <a:t>Each pdf is converted to csv files by extracting all the relevant budget texts(words) from the pdf file.</a:t>
            </a:r>
          </a:p>
          <a:p>
            <a:r>
              <a:t>So, there are total of 638131 total words extracted from the budget files.</a:t>
            </a:r>
          </a:p>
        </p:txBody>
      </p:sp>
      <p:pic>
        <p:nvPicPr>
          <p:cNvPr id="135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a Set-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Source</a:t>
            </a:r>
          </a:p>
        </p:txBody>
      </p:sp>
      <p:sp>
        <p:nvSpPr>
          <p:cNvPr id="138" name="Feature Space: # of images fMRI images taken (54) by the number of voxels in subjects trials (4,698)…"/>
          <p:cNvSpPr txBox="1">
            <a:spLocks noGrp="1"/>
          </p:cNvSpPr>
          <p:nvPr>
            <p:ph type="body" idx="1"/>
          </p:nvPr>
        </p:nvSpPr>
        <p:spPr>
          <a:xfrm>
            <a:off x="932852" y="2324100"/>
            <a:ext cx="11596296" cy="586445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9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Screen Shot 2019-09-24 at 11.21.04.png" descr="Screen Shot 2019-09-24 at 11.21.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85" y="2324100"/>
            <a:ext cx="13004801" cy="7180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ata Set-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Conversion</a:t>
            </a:r>
          </a:p>
        </p:txBody>
      </p:sp>
      <p:sp>
        <p:nvSpPr>
          <p:cNvPr id="143" name="Feature Space: # of images fMRI images taken (54) by the number of voxels in subjects trials (4,698)…"/>
          <p:cNvSpPr txBox="1">
            <a:spLocks noGrp="1"/>
          </p:cNvSpPr>
          <p:nvPr>
            <p:ph type="body" idx="1"/>
          </p:nvPr>
        </p:nvSpPr>
        <p:spPr>
          <a:xfrm>
            <a:off x="1207426" y="2561231"/>
            <a:ext cx="11596295" cy="6613242"/>
          </a:xfrm>
          <a:prstGeom prst="rect">
            <a:avLst/>
          </a:prstGeom>
        </p:spPr>
        <p:txBody>
          <a:bodyPr/>
          <a:lstStyle/>
          <a:p>
            <a:pPr marL="187960" indent="-187960" defTabSz="233679">
              <a:spcBef>
                <a:spcPts val="900"/>
              </a:spcBef>
              <a:defRPr sz="1440"/>
            </a:pPr>
            <a:endParaRPr/>
          </a:p>
        </p:txBody>
      </p:sp>
      <p:pic>
        <p:nvPicPr>
          <p:cNvPr id="144" name="Screen Shot 2019-09-24 at 11.06.34.png" descr="Screen Shot 2019-09-24 at 11.06.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26" y="2561231"/>
            <a:ext cx="10776611" cy="6483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a Set-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Transformation</a:t>
            </a:r>
          </a:p>
        </p:txBody>
      </p:sp>
      <p:pic>
        <p:nvPicPr>
          <p:cNvPr id="148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Screen Shot 2019-09-24 at 11.23.55.png" descr="Screen Shot 2019-09-24 at 11.23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27" y="2328939"/>
            <a:ext cx="13004801" cy="6663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ta Set-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Analysis</a:t>
            </a:r>
          </a:p>
        </p:txBody>
      </p:sp>
      <p:pic>
        <p:nvPicPr>
          <p:cNvPr id="152" name="Screen Shot 2019-05-13 at 12.07.59.png" descr="Screen Shot 2019-05-13 at 12.07.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" y="9143065"/>
            <a:ext cx="1786756" cy="635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Screen Shot 2019-09-24 at 11.11.37.png" descr="Screen Shot 2019-09-24 at 11.11.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7653" y="2543872"/>
            <a:ext cx="14111980" cy="6233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358</Words>
  <Application>Microsoft Office PowerPoint</Application>
  <PresentationFormat>Custom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Bodoni SvtyTwo ITC TT-Book</vt:lpstr>
      <vt:lpstr>Century Gothic</vt:lpstr>
      <vt:lpstr>Helvetica Neue</vt:lpstr>
      <vt:lpstr>Palatino</vt:lpstr>
      <vt:lpstr>Times New Roman</vt:lpstr>
      <vt:lpstr>Zapf Dingbats</vt:lpstr>
      <vt:lpstr>New_Template4</vt:lpstr>
      <vt:lpstr>Budget Text Analysis - Datatopian Visionaries</vt:lpstr>
      <vt:lpstr>Overview of the Project</vt:lpstr>
      <vt:lpstr>Goals</vt:lpstr>
      <vt:lpstr>Team Structure</vt:lpstr>
      <vt:lpstr>Data Overview</vt:lpstr>
      <vt:lpstr>Data Source</vt:lpstr>
      <vt:lpstr>Data Conversion</vt:lpstr>
      <vt:lpstr>Data Transformation</vt:lpstr>
      <vt:lpstr>Data Analysis</vt:lpstr>
      <vt:lpstr>Topic Modelling</vt:lpstr>
      <vt:lpstr>Emotion And Sentiment Analysis</vt:lpstr>
      <vt:lpstr>Emotion And Sentiment Analysis</vt:lpstr>
      <vt:lpstr>Emotion And Sentiment Analysis</vt:lpstr>
      <vt:lpstr>Next Word Recommender(optional)</vt:lpstr>
      <vt:lpstr>Relevant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Text Analysis - Datatopian Visionaries</dc:title>
  <dc:creator>akash</dc:creator>
  <cp:lastModifiedBy>akash.nitian@gmail.com</cp:lastModifiedBy>
  <cp:revision>3</cp:revision>
  <dcterms:modified xsi:type="dcterms:W3CDTF">2019-09-26T13:54:28Z</dcterms:modified>
</cp:coreProperties>
</file>