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414141"/>
        </a:fontRef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Ref idx="major">
          <a:srgbClr val="414141"/>
        </a:fontRef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0564E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414141"/>
        </a:fontRef>
        <a:srgbClr val="41414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BE3"/>
          </a:solidFill>
        </a:fill>
      </a:tcStyle>
    </a:wholeTbl>
    <a:band2H>
      <a:tcTxStyle b="def" i="def"/>
      <a:tcStyle>
        <a:tcBdr/>
        <a:fill>
          <a:solidFill>
            <a:srgbClr val="EBEEF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414141"/>
        </a:fontRef>
        <a:srgbClr val="41414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E2D3"/>
          </a:solidFill>
        </a:fill>
      </a:tcStyle>
    </a:wholeTbl>
    <a:band2H>
      <a:tcTxStyle b="def" i="def"/>
      <a:tcStyle>
        <a:tcBdr/>
        <a:fill>
          <a:solidFill>
            <a:srgbClr val="F0F1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14141"/>
        </a:fontRef>
        <a:srgbClr val="41414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CE1"/>
          </a:solidFill>
        </a:fill>
      </a:tcStyle>
    </a:wholeTbl>
    <a:band2H>
      <a:tcTxStyle b="def" i="def"/>
      <a:tcStyle>
        <a:tcBdr/>
        <a:fill>
          <a:solidFill>
            <a:srgbClr val="EFEE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14141"/>
        </a:fontRef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414141"/>
        </a:fontRef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14141"/>
              </a:solidFill>
              <a:prstDash val="solid"/>
              <a:round/>
            </a:ln>
          </a:top>
          <a:bottom>
            <a:ln w="254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14141"/>
              </a:solidFill>
              <a:prstDash val="solid"/>
              <a:round/>
            </a:ln>
          </a:top>
          <a:bottom>
            <a:ln w="254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414141"/>
        </a:fontRef>
        <a:srgbClr val="41414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DCD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1414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1414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1414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" name="Line"/>
          <p:cNvSpPr/>
          <p:nvPr/>
        </p:nvSpPr>
        <p:spPr>
          <a:xfrm>
            <a:off x="507998" y="4089400"/>
            <a:ext cx="1200002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Line"/>
          <p:cNvSpPr/>
          <p:nvPr/>
        </p:nvSpPr>
        <p:spPr>
          <a:xfrm flipV="1">
            <a:off x="7994301" y="4526255"/>
            <a:ext cx="3" cy="164276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b="0" i="1" sz="2400">
                <a:solidFill>
                  <a:srgbClr val="414141"/>
                </a:solidFill>
              </a:defRPr>
            </a:lvl1pPr>
            <a:lvl2pPr marL="783166" indent="-313266">
              <a:lnSpc>
                <a:spcPct val="110000"/>
              </a:lnSpc>
              <a:spcBef>
                <a:spcPts val="0"/>
              </a:spcBef>
              <a:buClrTx/>
              <a:buFontTx/>
              <a:defRPr b="0" i="1" sz="2400">
                <a:solidFill>
                  <a:srgbClr val="414141"/>
                </a:solidFill>
              </a:defRPr>
            </a:lvl2pPr>
            <a:lvl3pPr marL="1253065" indent="-313265">
              <a:lnSpc>
                <a:spcPct val="110000"/>
              </a:lnSpc>
              <a:spcBef>
                <a:spcPts val="0"/>
              </a:spcBef>
              <a:buClrTx/>
              <a:buFontTx/>
              <a:defRPr b="0" i="1" sz="2400">
                <a:solidFill>
                  <a:srgbClr val="414141"/>
                </a:solidFill>
              </a:defRPr>
            </a:lvl3pPr>
            <a:lvl4pPr marL="1722965" indent="-313265">
              <a:lnSpc>
                <a:spcPct val="110000"/>
              </a:lnSpc>
              <a:spcBef>
                <a:spcPts val="0"/>
              </a:spcBef>
              <a:buClrTx/>
              <a:buFontTx/>
              <a:defRPr b="0" i="1" sz="2400">
                <a:solidFill>
                  <a:srgbClr val="414141"/>
                </a:solidFill>
              </a:defRPr>
            </a:lvl4pPr>
            <a:lvl5pPr marL="2192865" indent="-313265">
              <a:lnSpc>
                <a:spcPct val="110000"/>
              </a:lnSpc>
              <a:spcBef>
                <a:spcPts val="0"/>
              </a:spcBef>
              <a:buClrTx/>
              <a:buFontTx/>
              <a:defRPr b="0" i="1" sz="2400">
                <a:solidFill>
                  <a:srgbClr val="41414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D93E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3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e"/>
          <p:cNvSpPr/>
          <p:nvPr/>
        </p:nvSpPr>
        <p:spPr>
          <a:xfrm>
            <a:off x="507998" y="4876800"/>
            <a:ext cx="5676378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" name="Line"/>
          <p:cNvSpPr/>
          <p:nvPr/>
        </p:nvSpPr>
        <p:spPr>
          <a:xfrm>
            <a:off x="508000" y="2768600"/>
            <a:ext cx="5676317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" name="Body Level One…"/>
          <p:cNvSpPr txBox="1"/>
          <p:nvPr>
            <p:ph type="body" sz="quarter" idx="1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b="0" i="1" sz="2400">
                <a:solidFill>
                  <a:srgbClr val="414141"/>
                </a:solidFill>
              </a:defRPr>
            </a:lvl1pPr>
            <a:lvl2pPr marL="783166" indent="-313266">
              <a:lnSpc>
                <a:spcPct val="110000"/>
              </a:lnSpc>
              <a:spcBef>
                <a:spcPts val="0"/>
              </a:spcBef>
              <a:buClrTx/>
              <a:buFontTx/>
              <a:defRPr b="0" i="1" sz="2400">
                <a:solidFill>
                  <a:srgbClr val="414141"/>
                </a:solidFill>
              </a:defRPr>
            </a:lvl2pPr>
            <a:lvl3pPr marL="1253065" indent="-313265">
              <a:lnSpc>
                <a:spcPct val="110000"/>
              </a:lnSpc>
              <a:spcBef>
                <a:spcPts val="0"/>
              </a:spcBef>
              <a:buClrTx/>
              <a:buFontTx/>
              <a:defRPr b="0" i="1" sz="2400">
                <a:solidFill>
                  <a:srgbClr val="414141"/>
                </a:solidFill>
              </a:defRPr>
            </a:lvl3pPr>
            <a:lvl4pPr marL="1722965" indent="-313265">
              <a:lnSpc>
                <a:spcPct val="110000"/>
              </a:lnSpc>
              <a:spcBef>
                <a:spcPts val="0"/>
              </a:spcBef>
              <a:buClrTx/>
              <a:buFontTx/>
              <a:defRPr b="0" i="1" sz="2400">
                <a:solidFill>
                  <a:srgbClr val="414141"/>
                </a:solidFill>
              </a:defRPr>
            </a:lvl4pPr>
            <a:lvl5pPr marL="2192865" indent="-313265">
              <a:lnSpc>
                <a:spcPct val="110000"/>
              </a:lnSpc>
              <a:spcBef>
                <a:spcPts val="0"/>
              </a:spcBef>
              <a:buClrTx/>
              <a:buFontTx/>
              <a:defRPr b="0" i="1" sz="2400">
                <a:solidFill>
                  <a:srgbClr val="41414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Image"/>
          <p:cNvSpPr/>
          <p:nvPr>
            <p:ph type="pic" sz="half" idx="13"/>
          </p:nvPr>
        </p:nvSpPr>
        <p:spPr>
          <a:xfrm>
            <a:off x="6818217" y="647698"/>
            <a:ext cx="5588003" cy="83312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>
                <a:solidFill>
                  <a:srgbClr val="D93E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4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mage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67453" indent="-367453">
              <a:spcBef>
                <a:spcPts val="1800"/>
              </a:spcBef>
              <a:buSzPct val="65000"/>
              <a:defRPr sz="2800">
                <a:solidFill>
                  <a:srgbClr val="000000"/>
                </a:solidFill>
              </a:defRPr>
            </a:lvl1pPr>
            <a:lvl2pPr marL="761153" indent="-367453">
              <a:spcBef>
                <a:spcPts val="1800"/>
              </a:spcBef>
              <a:buSzPct val="65000"/>
              <a:defRPr sz="2800">
                <a:solidFill>
                  <a:srgbClr val="000000"/>
                </a:solidFill>
              </a:defRPr>
            </a:lvl2pPr>
            <a:lvl3pPr marL="1154851" indent="-367453">
              <a:spcBef>
                <a:spcPts val="1800"/>
              </a:spcBef>
              <a:buSzPct val="65000"/>
              <a:defRPr sz="2800">
                <a:solidFill>
                  <a:srgbClr val="000000"/>
                </a:solidFill>
              </a:defRPr>
            </a:lvl3pPr>
            <a:lvl4pPr marL="1548551" indent="-367451">
              <a:spcBef>
                <a:spcPts val="1800"/>
              </a:spcBef>
              <a:buSzPct val="65000"/>
              <a:defRPr sz="2800">
                <a:solidFill>
                  <a:srgbClr val="000000"/>
                </a:solidFill>
              </a:defRPr>
            </a:lvl4pPr>
            <a:lvl5pPr marL="1942251" indent="-367451">
              <a:spcBef>
                <a:spcPts val="1800"/>
              </a:spcBef>
              <a:buSzPct val="65000"/>
              <a:defRPr sz="28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7" name="Screen Shot 2019-05-13 at 12.07.59.png" descr="Screen Shot 2019-05-13 at 12.07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09" y="9179748"/>
            <a:ext cx="1709118" cy="607687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856317" y="4772797"/>
            <a:ext cx="5499103" cy="42291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860561" y="609600"/>
            <a:ext cx="5499104" cy="3530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557117" y="609598"/>
            <a:ext cx="5588005" cy="83947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b="0" i="1" sz="3000">
                <a:solidFill>
                  <a:srgbClr val="414141"/>
                </a:solidFill>
              </a:defRPr>
            </a:lvl1pPr>
            <a:lvl2pPr marL="861482" indent="-391582" algn="ctr">
              <a:spcBef>
                <a:spcPts val="1200"/>
              </a:spcBef>
              <a:buClrTx/>
              <a:buFontTx/>
              <a:defRPr b="0" i="1" sz="3000">
                <a:solidFill>
                  <a:srgbClr val="414141"/>
                </a:solidFill>
              </a:defRPr>
            </a:lvl2pPr>
            <a:lvl3pPr marL="1331382" indent="-391582" algn="ctr">
              <a:spcBef>
                <a:spcPts val="1200"/>
              </a:spcBef>
              <a:buClrTx/>
              <a:buFontTx/>
              <a:defRPr b="0" i="1" sz="3000">
                <a:solidFill>
                  <a:srgbClr val="414141"/>
                </a:solidFill>
              </a:defRPr>
            </a:lvl3pPr>
            <a:lvl4pPr marL="1801283" indent="-391582" algn="ctr">
              <a:spcBef>
                <a:spcPts val="1200"/>
              </a:spcBef>
              <a:buClrTx/>
              <a:buFontTx/>
              <a:defRPr b="0" i="1" sz="3000">
                <a:solidFill>
                  <a:srgbClr val="414141"/>
                </a:solidFill>
              </a:defRPr>
            </a:lvl4pPr>
            <a:lvl5pPr marL="2271183" indent="-391583" algn="ctr">
              <a:spcBef>
                <a:spcPts val="1200"/>
              </a:spcBef>
              <a:buClrTx/>
              <a:buFontTx/>
              <a:defRPr b="0" i="1" sz="3000">
                <a:solidFill>
                  <a:srgbClr val="41414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7998" y="2171700"/>
            <a:ext cx="1199729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Line"/>
          <p:cNvSpPr/>
          <p:nvPr/>
        </p:nvSpPr>
        <p:spPr>
          <a:xfrm>
            <a:off x="507998" y="635000"/>
            <a:ext cx="1199729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FFC067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FFC067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FFC067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FFC067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FFC067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FFC067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FFC067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FFC067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FFC067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1" baseline="0" cap="none" i="0" spc="0" strike="noStrike" sz="3600" u="none">
          <a:solidFill>
            <a:srgbClr val="1A1A1A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1" baseline="0" cap="none" i="0" spc="0" strike="noStrike" sz="3600" u="none">
          <a:solidFill>
            <a:srgbClr val="1A1A1A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1" baseline="0" cap="none" i="0" spc="0" strike="noStrike" sz="3600" u="none">
          <a:solidFill>
            <a:srgbClr val="1A1A1A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1" baseline="0" cap="none" i="0" spc="0" strike="noStrike" sz="3600" u="none">
          <a:solidFill>
            <a:srgbClr val="1A1A1A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1" baseline="0" cap="none" i="0" spc="0" strike="noStrike" sz="3600" u="none">
          <a:solidFill>
            <a:srgbClr val="1A1A1A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1" baseline="0" cap="none" i="0" spc="0" strike="noStrike" sz="3600" u="none">
          <a:solidFill>
            <a:srgbClr val="1A1A1A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1" baseline="0" cap="none" i="0" spc="0" strike="noStrike" sz="3600" u="none">
          <a:solidFill>
            <a:srgbClr val="1A1A1A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1" baseline="0" cap="none" i="0" spc="0" strike="noStrike" sz="3600" u="none">
          <a:solidFill>
            <a:srgbClr val="1A1A1A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1" baseline="0" cap="none" i="0" spc="0" strike="noStrike" sz="3600" u="none">
          <a:solidFill>
            <a:srgbClr val="1A1A1A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hyperlink" Target="https://jason-jones.shinyapps.io/Emotionizer/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tecting fMRI Data from Unforeseen Privacy Attacks in a Distributed Machine Learning Environ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38835">
              <a:spcBef>
                <a:spcPts val="900"/>
              </a:spcBef>
              <a:defRPr sz="4000">
                <a:solidFill>
                  <a:srgbClr val="000000"/>
                </a:solidFill>
              </a:defRPr>
            </a:pPr>
            <a:r>
              <a:t>Budget Text Analysis</a:t>
            </a:r>
          </a:p>
          <a:p>
            <a:pPr defTabSz="338835">
              <a:spcBef>
                <a:spcPts val="900"/>
              </a:spcBef>
              <a:defRPr sz="2000">
                <a:solidFill>
                  <a:srgbClr val="000000"/>
                </a:solidFill>
              </a:defRPr>
            </a:pPr>
            <a:r>
              <a:t>- Datatopian Visionaries</a:t>
            </a:r>
          </a:p>
        </p:txBody>
      </p:sp>
      <p:sp>
        <p:nvSpPr>
          <p:cNvPr id="120" name="Michael Ellis,…"/>
          <p:cNvSpPr txBox="1"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/>
          <a:p>
            <a:pPr defTabSz="397256">
              <a:lnSpc>
                <a:spcPct val="100000"/>
              </a:lnSpc>
              <a:defRPr i="0" sz="1632"/>
            </a:pPr>
            <a:r>
              <a:t>Akash Meghani, </a:t>
            </a:r>
          </a:p>
          <a:p>
            <a:pPr defTabSz="397256">
              <a:lnSpc>
                <a:spcPct val="100000"/>
              </a:lnSpc>
              <a:defRPr i="0" sz="1632"/>
            </a:pPr>
            <a:r>
              <a:t>Miguel Gaspar Utrera</a:t>
            </a:r>
            <a:r>
              <a:t>, </a:t>
            </a:r>
          </a:p>
          <a:p>
            <a:pPr defTabSz="397256">
              <a:lnSpc>
                <a:spcPct val="100000"/>
              </a:lnSpc>
              <a:defRPr i="0" sz="1632"/>
            </a:pPr>
            <a:r>
              <a:t>Naseeb Thapaliya,</a:t>
            </a:r>
          </a:p>
          <a:p>
            <a:pPr defTabSz="397256">
              <a:lnSpc>
                <a:spcPct val="100000"/>
              </a:lnSpc>
              <a:defRPr i="0" sz="1632"/>
            </a:pPr>
            <a:r>
              <a:t>Sultan Al Bogami</a:t>
            </a:r>
            <a:r>
              <a:t>,</a:t>
            </a:r>
          </a:p>
          <a:p>
            <a:pPr defTabSz="397256">
              <a:lnSpc>
                <a:spcPct val="100000"/>
              </a:lnSpc>
              <a:defRPr i="0" sz="1632"/>
            </a:pPr>
            <a:r>
              <a:t>Unnati Khivasara</a:t>
            </a:r>
          </a:p>
          <a:p>
            <a:pPr defTabSz="397256">
              <a:lnSpc>
                <a:spcPct val="100000"/>
              </a:lnSpc>
              <a:defRPr i="0" sz="1632"/>
            </a:pPr>
          </a:p>
          <a:p>
            <a:pPr defTabSz="397256">
              <a:lnSpc>
                <a:spcPct val="100000"/>
              </a:lnSpc>
              <a:defRPr i="0" sz="1632"/>
            </a:pPr>
            <a:r>
              <a:t>Mentors: Dr. Soumya Mohanty</a:t>
            </a:r>
          </a:p>
          <a:p>
            <a:pPr defTabSz="397256">
              <a:lnSpc>
                <a:spcPct val="100000"/>
              </a:lnSpc>
              <a:defRPr i="0" sz="1632"/>
            </a:pPr>
            <a:r>
              <a:t>                 Jason Jones (Guilford County)</a:t>
            </a:r>
          </a:p>
        </p:txBody>
      </p:sp>
      <p:pic>
        <p:nvPicPr>
          <p:cNvPr id="121" name="Screen Shot 2019-05-13 at 12.07.59.png" descr="Screen Shot 2019-05-13 at 12.07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6" y="9157899"/>
            <a:ext cx="1756417" cy="6245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redictive Models Us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Topic Modelling</a:t>
            </a:r>
          </a:p>
        </p:txBody>
      </p:sp>
      <p:pic>
        <p:nvPicPr>
          <p:cNvPr id="156" name="Screen Shot 2019-05-13 at 12.07.59.png" descr="Screen Shot 2019-05-13 at 12.07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40" y="9116962"/>
            <a:ext cx="1730545" cy="6153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Content Placeholder 4" descr="Content Placeholder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175" y="3199855"/>
            <a:ext cx="7028430" cy="4736553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Finding a group of words (i.e topic) from a collection of documents that best represents the information in the collection."/>
          <p:cNvSpPr txBox="1"/>
          <p:nvPr/>
        </p:nvSpPr>
        <p:spPr>
          <a:xfrm>
            <a:off x="8544743" y="3429654"/>
            <a:ext cx="2504493" cy="4276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00526" indent="-200526" algn="l" defTabSz="914400">
              <a:buClr>
                <a:srgbClr val="000000"/>
              </a:buClr>
              <a:buSzPct val="100000"/>
              <a:buChar char="•"/>
              <a:defRPr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1"/>
            </a:pPr>
            <a:r>
              <a:rPr b="0"/>
              <a:t>Finding a group of words (i.e topic) from a collection of documents that best represents the information in the collection.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redictive Models Us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Emotion And Sentiment Analysis</a:t>
            </a:r>
          </a:p>
        </p:txBody>
      </p:sp>
      <p:pic>
        <p:nvPicPr>
          <p:cNvPr id="161" name="Screen Shot 2019-05-13 at 12.07.59.png" descr="Screen Shot 2019-05-13 at 12.07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40" y="9116962"/>
            <a:ext cx="1730545" cy="615307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entiment analysis and emotional analysis are two key methods experts use to quantify audiences’ emotional engagement."/>
          <p:cNvSpPr txBox="1"/>
          <p:nvPr/>
        </p:nvSpPr>
        <p:spPr>
          <a:xfrm>
            <a:off x="8544743" y="3220104"/>
            <a:ext cx="2504493" cy="4696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00526" indent="-200526" algn="l" defTabSz="914400">
              <a:buClr>
                <a:srgbClr val="000000"/>
              </a:buClr>
              <a:buSzPct val="100000"/>
              <a:buChar char="•"/>
              <a:defRPr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1"/>
            </a:pPr>
            <a:r>
              <a:rPr b="0"/>
              <a:t>Sentiment analysis and emotional analysis are two key methods experts use to quantify audiences’ emotional engagement. </a:t>
            </a:r>
          </a:p>
        </p:txBody>
      </p:sp>
      <p:pic>
        <p:nvPicPr>
          <p:cNvPr id="163" name="Content Placeholder 4" descr="Content Placeholder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6485" y="3496839"/>
            <a:ext cx="5562901" cy="41425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redictive Models Us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spcBef>
                <a:spcPts val="1500"/>
              </a:spcBef>
              <a:defRPr sz="6860"/>
            </a:lvl1pPr>
          </a:lstStyle>
          <a:p>
            <a:pPr/>
            <a:r>
              <a:t>Next Word Recommender(optional)</a:t>
            </a:r>
          </a:p>
        </p:txBody>
      </p:sp>
      <p:pic>
        <p:nvPicPr>
          <p:cNvPr id="166" name="Screen Shot 2019-05-13 at 12.07.59.png" descr="Screen Shot 2019-05-13 at 12.07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40" y="9116962"/>
            <a:ext cx="1730545" cy="615307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Whenever a user tries to enter a word/s suggest the next word based on combination of words used as input in previous searches."/>
          <p:cNvSpPr txBox="1"/>
          <p:nvPr/>
        </p:nvSpPr>
        <p:spPr>
          <a:xfrm>
            <a:off x="651925" y="3086815"/>
            <a:ext cx="9948008" cy="1343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00526" indent="-200526" algn="l" defTabSz="914400">
              <a:buClr>
                <a:srgbClr val="000000"/>
              </a:buClr>
              <a:buSzPct val="100000"/>
              <a:buChar char="•"/>
              <a:defRPr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1"/>
            </a:pPr>
            <a:r>
              <a:rPr b="0"/>
              <a:t>Whenever a user tries to enter a word/s suggest the next word based on combination of words used as input in previous searches.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redictive Models Us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Relevant Work</a:t>
            </a:r>
          </a:p>
        </p:txBody>
      </p:sp>
      <p:pic>
        <p:nvPicPr>
          <p:cNvPr id="170" name="Screen Shot 2019-05-13 at 12.07.59.png" descr="Screen Shot 2019-05-13 at 12.07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40" y="9116962"/>
            <a:ext cx="1730545" cy="615307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Emotion Sentiment Extraction Website by Jason.(https://jason-jones.shinyapps.io/Emotionizer/)…"/>
          <p:cNvSpPr txBox="1"/>
          <p:nvPr/>
        </p:nvSpPr>
        <p:spPr>
          <a:xfrm>
            <a:off x="1528396" y="2466474"/>
            <a:ext cx="9948008" cy="2883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00526" indent="-200526" algn="l" defTabSz="914400">
              <a:lnSpc>
                <a:spcPct val="130000"/>
              </a:lnSpc>
              <a:buClr>
                <a:srgbClr val="000000"/>
              </a:buClr>
              <a:buSzPct val="100000"/>
              <a:buChar char="•"/>
              <a:defRPr b="1"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u="sng"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Emotion Sentiment Extraction Website by Jason.</a:t>
            </a:r>
            <a:r>
              <a:t>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https://jason-jones.shinyapps.io/Emotionizer/</a:t>
            </a:r>
            <a:r>
              <a:t>)</a:t>
            </a:r>
          </a:p>
          <a:p>
            <a:pPr marL="200526" indent="-200526" algn="l" defTabSz="914400">
              <a:lnSpc>
                <a:spcPct val="130000"/>
              </a:lnSpc>
              <a:buClr>
                <a:srgbClr val="000000"/>
              </a:buClr>
              <a:buSzPct val="100000"/>
              <a:buChar char="•"/>
              <a:defRPr b="1"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“Peoples Opinion on Indian Budget Using Sentiment Analysis”</a:t>
            </a:r>
            <a:r>
              <a:rPr baseline="31999"/>
              <a:t> -</a:t>
            </a:r>
            <a:r>
              <a:rPr baseline="31999" sz="3000"/>
              <a:t>Varat Nayak</a:t>
            </a:r>
            <a:endParaRPr baseline="31999" sz="3000"/>
          </a:p>
          <a:p>
            <a:pPr marL="200526" indent="-200526" algn="l" defTabSz="914400">
              <a:buClr>
                <a:srgbClr val="000000"/>
              </a:buClr>
              <a:buSzPct val="100000"/>
              <a:buChar char="•"/>
              <a:defRPr b="1"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MRI (StarPlus )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of the Project</a:t>
            </a:r>
          </a:p>
        </p:txBody>
      </p:sp>
      <p:sp>
        <p:nvSpPr>
          <p:cNvPr id="124" name="What is fMRI?…"/>
          <p:cNvSpPr txBox="1"/>
          <p:nvPr>
            <p:ph type="body" idx="1"/>
          </p:nvPr>
        </p:nvSpPr>
        <p:spPr>
          <a:xfrm>
            <a:off x="583608" y="1628426"/>
            <a:ext cx="11837583" cy="7325074"/>
          </a:xfrm>
          <a:prstGeom prst="rect">
            <a:avLst/>
          </a:prstGeom>
        </p:spPr>
        <p:txBody>
          <a:bodyPr/>
          <a:lstStyle/>
          <a:p>
            <a:pPr/>
            <a:r>
              <a:t> Budget text Analysis for counties and cities:</a:t>
            </a:r>
            <a:endParaRPr sz="2200"/>
          </a:p>
          <a:p>
            <a:pPr lvl="1" marL="640080" indent="-27432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76000"/>
              <a:buFont typeface="Arial"/>
              <a:buChar char="✦"/>
              <a:defRPr b="0" sz="2200">
                <a:solidFill>
                  <a:srgbClr val="3E3D2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Guilford County</a:t>
            </a:r>
          </a:p>
          <a:p>
            <a:pPr lvl="1" marL="640080" indent="-27432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76000"/>
              <a:buFont typeface="Arial"/>
              <a:buChar char="✦"/>
              <a:defRPr b="0" sz="2200">
                <a:solidFill>
                  <a:srgbClr val="3E3D2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Wake County</a:t>
            </a:r>
          </a:p>
          <a:p>
            <a:pPr lvl="1" marL="640080" indent="-27432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76000"/>
              <a:buFont typeface="Arial"/>
              <a:buChar char="✦"/>
              <a:defRPr b="0" sz="2200">
                <a:solidFill>
                  <a:srgbClr val="3E3D2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Mecklenburg County</a:t>
            </a:r>
          </a:p>
          <a:p>
            <a:pPr lvl="1" marL="640080" indent="-27432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76000"/>
              <a:buFont typeface="Arial"/>
              <a:buChar char="✦"/>
              <a:defRPr b="0" sz="2200">
                <a:solidFill>
                  <a:srgbClr val="3E3D2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Durham County</a:t>
            </a:r>
          </a:p>
          <a:p>
            <a:pPr lvl="1" marL="640080" indent="-27432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76000"/>
              <a:buFont typeface="Arial"/>
              <a:buChar char="✦"/>
              <a:defRPr b="0" sz="2200">
                <a:solidFill>
                  <a:srgbClr val="3E3D2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City of Charlotte</a:t>
            </a:r>
          </a:p>
          <a:p>
            <a:pPr lvl="1" marL="640080" indent="-27432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76000"/>
              <a:buFont typeface="Arial"/>
              <a:buChar char="✦"/>
              <a:defRPr b="0" sz="2200">
                <a:solidFill>
                  <a:srgbClr val="3E3D2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City of Durham</a:t>
            </a:r>
          </a:p>
          <a:p>
            <a:pPr lvl="1" marL="640080" indent="-27432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76000"/>
              <a:buFont typeface="Arial"/>
              <a:buChar char="✦"/>
              <a:defRPr b="0" sz="2200">
                <a:solidFill>
                  <a:srgbClr val="3E3D2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City of Raleigh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MRI (StarPlus )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Goals</a:t>
            </a:r>
          </a:p>
        </p:txBody>
      </p:sp>
      <p:sp>
        <p:nvSpPr>
          <p:cNvPr id="127" name="What is fMRI?…"/>
          <p:cNvSpPr txBox="1"/>
          <p:nvPr>
            <p:ph type="body" sz="half" idx="1"/>
          </p:nvPr>
        </p:nvSpPr>
        <p:spPr>
          <a:xfrm>
            <a:off x="576757" y="2178050"/>
            <a:ext cx="6891837" cy="7325074"/>
          </a:xfrm>
          <a:prstGeom prst="rect">
            <a:avLst/>
          </a:prstGeom>
        </p:spPr>
        <p:txBody>
          <a:bodyPr/>
          <a:lstStyle/>
          <a:p>
            <a:pPr/>
            <a:r>
              <a:t>Understand the data </a:t>
            </a:r>
          </a:p>
          <a:p>
            <a:pPr/>
            <a:r>
              <a:t>Data Cleaning/Pre-processing</a:t>
            </a:r>
          </a:p>
          <a:p>
            <a:pPr/>
            <a:r>
              <a:t>Topic Modelling of  the textual data</a:t>
            </a:r>
          </a:p>
          <a:p>
            <a:pPr/>
            <a:r>
              <a:t>Emotion and Sentiment Analysis of the budget texts to draw up public’s emotional engagement. </a:t>
            </a:r>
          </a:p>
          <a:p>
            <a:pPr/>
            <a:r>
              <a:t>Next work recommender for the texts in budget.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Data Set- StarPlus Experiment Set 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spcBef>
                <a:spcPts val="1500"/>
              </a:spcBef>
              <a:defRPr sz="6500"/>
            </a:lvl1pPr>
          </a:lstStyle>
          <a:p>
            <a:pPr/>
            <a:r>
              <a:t>Team Structure</a:t>
            </a:r>
          </a:p>
        </p:txBody>
      </p:sp>
      <p:sp>
        <p:nvSpPr>
          <p:cNvPr id="130" name="6 Subjects Tested…"/>
          <p:cNvSpPr txBox="1"/>
          <p:nvPr>
            <p:ph type="body" idx="1"/>
          </p:nvPr>
        </p:nvSpPr>
        <p:spPr>
          <a:xfrm>
            <a:off x="508000" y="2326361"/>
            <a:ext cx="11651209" cy="6701078"/>
          </a:xfrm>
          <a:prstGeom prst="rect">
            <a:avLst/>
          </a:prstGeom>
        </p:spPr>
        <p:txBody>
          <a:bodyPr/>
          <a:lstStyle/>
          <a:p>
            <a:pPr lvl="1" marL="704850" indent="-352425" defTabSz="438150">
              <a:spcBef>
                <a:spcPts val="1800"/>
              </a:spcBef>
              <a:defRPr sz="2700"/>
            </a:pPr>
            <a:r>
              <a:t>All the individuals will work on preparing data i.e. Perform Data cleaning and Data preprocessing.</a:t>
            </a:r>
          </a:p>
          <a:p>
            <a:pPr lvl="1" marL="704850" indent="-352425" defTabSz="438150">
              <a:spcBef>
                <a:spcPts val="1800"/>
              </a:spcBef>
              <a:defRPr sz="2700"/>
            </a:pPr>
            <a:r>
              <a:t>Team will be divided into 2 groups to perform different tasks:</a:t>
            </a:r>
          </a:p>
          <a:p>
            <a:pPr lvl="2" marL="1292225" indent="-352425" defTabSz="438150">
              <a:spcBef>
                <a:spcPts val="1800"/>
              </a:spcBef>
              <a:buSzPct val="65000"/>
              <a:buChar char="๏"/>
              <a:defRPr sz="2700"/>
            </a:pPr>
            <a:r>
              <a:t>Team 1: Topic Modelling</a:t>
            </a:r>
            <a:br/>
            <a:r>
              <a:t> Members:</a:t>
            </a:r>
            <a:br/>
            <a:r>
              <a:t> </a:t>
            </a:r>
            <a:r>
              <a:rPr sz="2800"/>
              <a:t>  1. Naseeb Thapaliya</a:t>
            </a:r>
            <a:br>
              <a:rPr sz="2800"/>
            </a:br>
            <a:r>
              <a:rPr sz="2800"/>
              <a:t>   2. Miguel Gasper Utrera</a:t>
            </a:r>
            <a:br>
              <a:rPr sz="2800"/>
            </a:br>
            <a:r>
              <a:rPr sz="2800"/>
              <a:t>   3. Sultan Al Bogami</a:t>
            </a:r>
          </a:p>
          <a:p>
            <a:pPr lvl="2" marL="1292225" indent="-352425" defTabSz="438150">
              <a:spcBef>
                <a:spcPts val="1800"/>
              </a:spcBef>
              <a:buSzPct val="65000"/>
              <a:buChar char="๏"/>
              <a:defRPr sz="2700"/>
            </a:pPr>
            <a:r>
              <a:t>Team 2: Emotion and Sentiment Analysis</a:t>
            </a:r>
            <a:br/>
            <a:r>
              <a:rPr sz="2800"/>
              <a:t> Members:</a:t>
            </a:r>
            <a:br>
              <a:rPr sz="2800"/>
            </a:br>
            <a:r>
              <a:rPr sz="2800"/>
              <a:t>   1. Akash Meghani</a:t>
            </a:r>
            <a:br>
              <a:rPr sz="2800"/>
            </a:br>
            <a:r>
              <a:rPr sz="2800"/>
              <a:t>   2. Unnati Khivasara</a:t>
            </a:r>
          </a:p>
        </p:txBody>
      </p:sp>
      <p:pic>
        <p:nvPicPr>
          <p:cNvPr id="131" name="Screen Shot 2019-05-13 at 12.07.59.png" descr="Screen Shot 2019-05-13 at 12.07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12" y="9173488"/>
            <a:ext cx="1712664" cy="6089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Data Set- Termin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Overview</a:t>
            </a:r>
          </a:p>
        </p:txBody>
      </p:sp>
      <p:sp>
        <p:nvSpPr>
          <p:cNvPr id="134" name="Feature Space: # of images fMRI images taken (54) by the number of voxels in subjects trials (4,698)…"/>
          <p:cNvSpPr txBox="1"/>
          <p:nvPr>
            <p:ph type="body" idx="1"/>
          </p:nvPr>
        </p:nvSpPr>
        <p:spPr>
          <a:xfrm>
            <a:off x="932852" y="2324099"/>
            <a:ext cx="11596296" cy="5864454"/>
          </a:xfrm>
          <a:prstGeom prst="rect">
            <a:avLst/>
          </a:prstGeom>
        </p:spPr>
        <p:txBody>
          <a:bodyPr/>
          <a:lstStyle/>
          <a:p>
            <a:pPr/>
            <a:r>
              <a:t>Primarily, 7 pdf files ranging from 400-500 pages long  for each.</a:t>
            </a:r>
          </a:p>
          <a:p>
            <a:pPr/>
            <a:r>
              <a:t>Each pdf is converted to csv files by extracting all the relevant budget texts(words) from the pdf file.</a:t>
            </a:r>
          </a:p>
          <a:p>
            <a:pPr/>
            <a:r>
              <a:t>So, there are total of 638131 total words extracted from the budget files.</a:t>
            </a:r>
          </a:p>
        </p:txBody>
      </p:sp>
      <p:pic>
        <p:nvPicPr>
          <p:cNvPr id="135" name="Screen Shot 2019-05-13 at 12.07.59.png" descr="Screen Shot 2019-05-13 at 12.07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961" y="9143065"/>
            <a:ext cx="1786756" cy="6352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Data Set- Termin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Source</a:t>
            </a:r>
          </a:p>
        </p:txBody>
      </p:sp>
      <p:sp>
        <p:nvSpPr>
          <p:cNvPr id="138" name="Feature Space: # of images fMRI images taken (54) by the number of voxels in subjects trials (4,698)…"/>
          <p:cNvSpPr txBox="1"/>
          <p:nvPr>
            <p:ph type="body" idx="1"/>
          </p:nvPr>
        </p:nvSpPr>
        <p:spPr>
          <a:xfrm>
            <a:off x="932852" y="2324100"/>
            <a:ext cx="11596296" cy="586445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9" name="Screen Shot 2019-05-13 at 12.07.59.png" descr="Screen Shot 2019-05-13 at 12.07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961" y="9143065"/>
            <a:ext cx="1786756" cy="635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Screen Shot 2019-09-24 at 11.21.04.png" descr="Screen Shot 2019-09-24 at 11.21.0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185" y="2324100"/>
            <a:ext cx="13004801" cy="7180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ata Set- Termin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Conversion</a:t>
            </a:r>
          </a:p>
        </p:txBody>
      </p:sp>
      <p:sp>
        <p:nvSpPr>
          <p:cNvPr id="143" name="Feature Space: # of images fMRI images taken (54) by the number of voxels in subjects trials (4,698)…"/>
          <p:cNvSpPr txBox="1"/>
          <p:nvPr>
            <p:ph type="body" idx="1"/>
          </p:nvPr>
        </p:nvSpPr>
        <p:spPr>
          <a:xfrm>
            <a:off x="1207426" y="2561231"/>
            <a:ext cx="11596295" cy="6613242"/>
          </a:xfrm>
          <a:prstGeom prst="rect">
            <a:avLst/>
          </a:prstGeom>
        </p:spPr>
        <p:txBody>
          <a:bodyPr/>
          <a:lstStyle/>
          <a:p>
            <a:pPr marL="187960" indent="-187960" defTabSz="233679">
              <a:spcBef>
                <a:spcPts val="900"/>
              </a:spcBef>
              <a:defRPr sz="1440"/>
            </a:pPr>
          </a:p>
        </p:txBody>
      </p:sp>
      <p:pic>
        <p:nvPicPr>
          <p:cNvPr id="144" name="Screen Shot 2019-09-24 at 11.06.34.png" descr="Screen Shot 2019-09-24 at 11.06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7426" y="2561231"/>
            <a:ext cx="10776611" cy="6483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Screen Shot 2019-05-13 at 12.07.59.png" descr="Screen Shot 2019-05-13 at 12.07.5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961" y="9143065"/>
            <a:ext cx="1786756" cy="6352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ata Set- Termin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Transformation</a:t>
            </a:r>
          </a:p>
        </p:txBody>
      </p:sp>
      <p:pic>
        <p:nvPicPr>
          <p:cNvPr id="148" name="Screen Shot 2019-05-13 at 12.07.59.png" descr="Screen Shot 2019-05-13 at 12.07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961" y="9143065"/>
            <a:ext cx="1786756" cy="635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Screen Shot 2019-09-24 at 11.23.55.png" descr="Screen Shot 2019-09-24 at 11.23.5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327" y="2328939"/>
            <a:ext cx="13004801" cy="66632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ata Set- Termin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Analysis</a:t>
            </a:r>
          </a:p>
        </p:txBody>
      </p:sp>
      <p:pic>
        <p:nvPicPr>
          <p:cNvPr id="152" name="Screen Shot 2019-05-13 at 12.07.59.png" descr="Screen Shot 2019-05-13 at 12.07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961" y="9143065"/>
            <a:ext cx="1786756" cy="635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Screen Shot 2019-09-24 at 11.11.37.png" descr="Screen Shot 2019-09-24 at 11.11.3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37653" y="2543872"/>
            <a:ext cx="14111980" cy="62333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FFFFFF"/>
      </a:lt1>
      <a:dk2>
        <a:srgbClr val="A7A7A7"/>
      </a:dk2>
      <a:lt2>
        <a:srgbClr val="535353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