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5" r:id="rId6"/>
    <p:sldId id="267" r:id="rId7"/>
    <p:sldId id="266"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9/23/2019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9/23/2019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outerShdw blurRad="38100" dist="38100" dir="2700000" algn="tl">
                    <a:srgbClr val="000000">
                      <a:alpha val="43137"/>
                    </a:srgbClr>
                  </a:outerShdw>
                </a:effectLst>
              </a:rPr>
              <a:t>Budget Text Processing</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9037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lnSpcReduction="10000"/>
          </a:bodyPr>
          <a:lstStyle/>
          <a:p>
            <a:r>
              <a:rPr lang="en-US" dirty="0"/>
              <a:t>Analyzing Budget text for counties and cities:</a:t>
            </a:r>
          </a:p>
          <a:p>
            <a:pPr lvl="1">
              <a:buFont typeface="Arial" pitchFamily="34" charset="0"/>
              <a:buChar char="•"/>
            </a:pPr>
            <a:r>
              <a:rPr lang="en-US" dirty="0"/>
              <a:t>Guilford County</a:t>
            </a:r>
          </a:p>
          <a:p>
            <a:pPr lvl="1">
              <a:buFont typeface="Arial" pitchFamily="34" charset="0"/>
              <a:buChar char="•"/>
            </a:pPr>
            <a:r>
              <a:rPr lang="en-US" dirty="0"/>
              <a:t>Wake County</a:t>
            </a:r>
          </a:p>
          <a:p>
            <a:pPr lvl="1">
              <a:buFont typeface="Arial" pitchFamily="34" charset="0"/>
              <a:buChar char="•"/>
            </a:pPr>
            <a:r>
              <a:rPr lang="en-US" dirty="0"/>
              <a:t>Mecklenburg County</a:t>
            </a:r>
          </a:p>
          <a:p>
            <a:pPr lvl="1">
              <a:buFont typeface="Arial" pitchFamily="34" charset="0"/>
              <a:buChar char="•"/>
            </a:pPr>
            <a:r>
              <a:rPr lang="en-US" dirty="0"/>
              <a:t>Durham County</a:t>
            </a:r>
          </a:p>
          <a:p>
            <a:pPr lvl="1">
              <a:buFont typeface="Arial" pitchFamily="34" charset="0"/>
              <a:buChar char="•"/>
            </a:pPr>
            <a:r>
              <a:rPr lang="en-US" dirty="0"/>
              <a:t>City of Charlotte</a:t>
            </a:r>
          </a:p>
          <a:p>
            <a:pPr lvl="1">
              <a:buFont typeface="Arial" pitchFamily="34" charset="0"/>
              <a:buChar char="•"/>
            </a:pPr>
            <a:r>
              <a:rPr lang="en-US" dirty="0"/>
              <a:t>City of Durham</a:t>
            </a:r>
          </a:p>
          <a:p>
            <a:pPr lvl="1">
              <a:buFont typeface="Arial" pitchFamily="34" charset="0"/>
              <a:buChar char="•"/>
            </a:pPr>
            <a:r>
              <a:rPr lang="en-US" dirty="0"/>
              <a:t>City of Raleigh</a:t>
            </a:r>
          </a:p>
        </p:txBody>
      </p:sp>
    </p:spTree>
    <p:extLst>
      <p:ext uri="{BB962C8B-B14F-4D97-AF65-F5344CB8AC3E}">
        <p14:creationId xmlns:p14="http://schemas.microsoft.com/office/powerpoint/2010/main" val="210902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r>
              <a:rPr lang="en-US" dirty="0"/>
              <a:t>Understand/Analyze Budget Text Data</a:t>
            </a:r>
          </a:p>
          <a:p>
            <a:r>
              <a:rPr lang="en-US" dirty="0"/>
              <a:t>Data Cleaning/Pre-processing</a:t>
            </a:r>
          </a:p>
          <a:p>
            <a:r>
              <a:rPr lang="en-US" dirty="0"/>
              <a:t>Topic Modeling of Budget Texts</a:t>
            </a:r>
          </a:p>
          <a:p>
            <a:r>
              <a:rPr lang="en-US" dirty="0"/>
              <a:t>Emotion and Sentiment Analysis of Budget Texts</a:t>
            </a:r>
          </a:p>
          <a:p>
            <a:r>
              <a:rPr lang="en-US" dirty="0"/>
              <a:t>Next work recommender for the texts in Budget</a:t>
            </a:r>
          </a:p>
        </p:txBody>
      </p:sp>
    </p:spTree>
    <p:extLst>
      <p:ext uri="{BB962C8B-B14F-4D97-AF65-F5344CB8AC3E}">
        <p14:creationId xmlns:p14="http://schemas.microsoft.com/office/powerpoint/2010/main" val="186591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Teams Structure</a:t>
            </a:r>
          </a:p>
        </p:txBody>
      </p:sp>
      <p:sp>
        <p:nvSpPr>
          <p:cNvPr id="3" name="Content Placeholder 2"/>
          <p:cNvSpPr>
            <a:spLocks noGrp="1"/>
          </p:cNvSpPr>
          <p:nvPr>
            <p:ph idx="1"/>
          </p:nvPr>
        </p:nvSpPr>
        <p:spPr/>
        <p:txBody>
          <a:bodyPr/>
          <a:lstStyle/>
          <a:p>
            <a:r>
              <a:rPr lang="en-US" dirty="0"/>
              <a:t>Team 1: Topic Modeling </a:t>
            </a:r>
          </a:p>
          <a:p>
            <a:pPr marL="365760" lvl="1" indent="0">
              <a:buNone/>
            </a:pPr>
            <a:r>
              <a:rPr lang="en-US" dirty="0"/>
              <a:t>Members: </a:t>
            </a:r>
          </a:p>
          <a:p>
            <a:pPr marL="365760" lvl="1" indent="0">
              <a:buNone/>
            </a:pPr>
            <a:endParaRPr lang="en-US" dirty="0"/>
          </a:p>
          <a:p>
            <a:pPr marL="342900" lvl="1"/>
            <a:r>
              <a:rPr lang="en-US" sz="2400" dirty="0"/>
              <a:t>Team 2 : Emotion and Sentiment Analysis</a:t>
            </a:r>
          </a:p>
          <a:p>
            <a:pPr marL="365760" lvl="1" indent="0">
              <a:buNone/>
            </a:pPr>
            <a:r>
              <a:rPr lang="en-US" sz="2400" dirty="0"/>
              <a:t>Members:</a:t>
            </a:r>
          </a:p>
          <a:p>
            <a:pPr marL="365760" lvl="1" indent="0">
              <a:buNone/>
            </a:pPr>
            <a:endParaRPr lang="en-US" dirty="0"/>
          </a:p>
        </p:txBody>
      </p:sp>
    </p:spTree>
    <p:extLst>
      <p:ext uri="{BB962C8B-B14F-4D97-AF65-F5344CB8AC3E}">
        <p14:creationId xmlns:p14="http://schemas.microsoft.com/office/powerpoint/2010/main" val="29715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2209801"/>
            <a:ext cx="3505199" cy="2362200"/>
          </a:xfrm>
        </p:spPr>
      </p:pic>
      <p:sp>
        <p:nvSpPr>
          <p:cNvPr id="3" name="Title 2"/>
          <p:cNvSpPr>
            <a:spLocks noGrp="1"/>
          </p:cNvSpPr>
          <p:nvPr>
            <p:ph type="title"/>
          </p:nvPr>
        </p:nvSpPr>
        <p:spPr>
          <a:xfrm>
            <a:off x="4724400" y="609600"/>
            <a:ext cx="3304572" cy="4267201"/>
          </a:xfrm>
        </p:spPr>
        <p:txBody>
          <a:bodyPr>
            <a:noAutofit/>
          </a:bodyPr>
          <a:lstStyle/>
          <a:p>
            <a:r>
              <a:rPr lang="en-US" sz="2000" b="1" dirty="0"/>
              <a:t>Topic Modeling</a:t>
            </a:r>
            <a:br>
              <a:rPr lang="en-US" sz="2000" b="1" dirty="0"/>
            </a:br>
            <a:r>
              <a:rPr lang="en-US" sz="2000" dirty="0"/>
              <a:t>Topic modeling can be described as a method for finding a group of words (</a:t>
            </a:r>
            <a:r>
              <a:rPr lang="en-US" sz="2000" dirty="0" err="1"/>
              <a:t>i.e</a:t>
            </a:r>
            <a:r>
              <a:rPr lang="en-US" sz="2000" dirty="0"/>
              <a:t> topic) from a collection of documents that best represents the information in the collection. It can also be thought of as a form of text mining – a way to obtain recurring patterns of words in textual material.</a:t>
            </a:r>
          </a:p>
        </p:txBody>
      </p:sp>
      <p:sp>
        <p:nvSpPr>
          <p:cNvPr id="4" name="Text Placeholder 3"/>
          <p:cNvSpPr>
            <a:spLocks noGrp="1"/>
          </p:cNvSpPr>
          <p:nvPr>
            <p:ph type="body" sz="half" idx="2"/>
          </p:nvPr>
        </p:nvSpPr>
        <p:spPr>
          <a:xfrm>
            <a:off x="4736592" y="4876800"/>
            <a:ext cx="3298784" cy="1066800"/>
          </a:xfrm>
        </p:spPr>
        <p:txBody>
          <a:bodyPr>
            <a:normAutofit fontScale="92500" lnSpcReduction="10000"/>
          </a:bodyPr>
          <a:lstStyle/>
          <a:p>
            <a:r>
              <a:rPr lang="en-US" dirty="0"/>
              <a:t>Contributors :</a:t>
            </a:r>
          </a:p>
          <a:p>
            <a:r>
              <a:rPr lang="en-US" dirty="0" err="1"/>
              <a:t>Naseeb</a:t>
            </a:r>
            <a:r>
              <a:rPr lang="en-US" dirty="0"/>
              <a:t> </a:t>
            </a:r>
          </a:p>
          <a:p>
            <a:r>
              <a:rPr lang="en-US" dirty="0"/>
              <a:t>Sultan </a:t>
            </a:r>
          </a:p>
          <a:p>
            <a:r>
              <a:rPr lang="en-US" dirty="0"/>
              <a:t>Miguel</a:t>
            </a:r>
          </a:p>
          <a:p>
            <a:endParaRPr lang="en-US" dirty="0"/>
          </a:p>
          <a:p>
            <a:endParaRPr lang="en-US" dirty="0"/>
          </a:p>
        </p:txBody>
      </p:sp>
    </p:spTree>
    <p:extLst>
      <p:ext uri="{BB962C8B-B14F-4D97-AF65-F5344CB8AC3E}">
        <p14:creationId xmlns:p14="http://schemas.microsoft.com/office/powerpoint/2010/main" val="347649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A22F-5C18-4F71-B6B7-42BB54A87F67}"/>
              </a:ext>
            </a:extLst>
          </p:cNvPr>
          <p:cNvSpPr>
            <a:spLocks noGrp="1"/>
          </p:cNvSpPr>
          <p:nvPr>
            <p:ph type="title"/>
          </p:nvPr>
        </p:nvSpPr>
        <p:spPr/>
        <p:txBody>
          <a:bodyPr/>
          <a:lstStyle/>
          <a:p>
            <a:r>
              <a:rPr lang="en-US" dirty="0"/>
              <a:t>Topic Modeling</a:t>
            </a:r>
          </a:p>
        </p:txBody>
      </p:sp>
      <p:pic>
        <p:nvPicPr>
          <p:cNvPr id="5" name="Content Placeholder 4" descr="A screenshot of a cell phone&#10;&#10;Description automatically generated">
            <a:extLst>
              <a:ext uri="{FF2B5EF4-FFF2-40B4-BE49-F238E27FC236}">
                <a16:creationId xmlns:a16="http://schemas.microsoft.com/office/drawing/2014/main" id="{5BAFCC9C-7636-4B0C-8983-471D1DBB7E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481" y="2170664"/>
            <a:ext cx="6777037" cy="3809999"/>
          </a:xfrm>
        </p:spPr>
      </p:pic>
    </p:spTree>
    <p:extLst>
      <p:ext uri="{BB962C8B-B14F-4D97-AF65-F5344CB8AC3E}">
        <p14:creationId xmlns:p14="http://schemas.microsoft.com/office/powerpoint/2010/main" val="231195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6175" y="2281322"/>
            <a:ext cx="3090863" cy="2301706"/>
          </a:xfrm>
        </p:spPr>
      </p:pic>
      <p:sp>
        <p:nvSpPr>
          <p:cNvPr id="3" name="Title 2"/>
          <p:cNvSpPr>
            <a:spLocks noGrp="1"/>
          </p:cNvSpPr>
          <p:nvPr>
            <p:ph type="title"/>
          </p:nvPr>
        </p:nvSpPr>
        <p:spPr>
          <a:xfrm>
            <a:off x="4724400" y="762000"/>
            <a:ext cx="3304572" cy="4272987"/>
          </a:xfrm>
        </p:spPr>
        <p:txBody>
          <a:bodyPr>
            <a:noAutofit/>
          </a:bodyPr>
          <a:lstStyle/>
          <a:p>
            <a:br>
              <a:rPr lang="en-US" sz="1800" dirty="0"/>
            </a:br>
            <a:br>
              <a:rPr lang="en-US" sz="1800" dirty="0"/>
            </a:br>
            <a:r>
              <a:rPr lang="en-US" sz="1800" b="1" dirty="0"/>
              <a:t>Emotion and Sentiment Analysis</a:t>
            </a:r>
            <a:br>
              <a:rPr lang="en-US" sz="1800" dirty="0"/>
            </a:br>
            <a:r>
              <a:rPr lang="en-US" sz="1800" dirty="0"/>
              <a:t>Sentiment analysis and emotional analysis are two key methods experts use to quantify audiences’ emotional engagement. You can use them in your content strategy to unveil readers’ emotional responses to your content.</a:t>
            </a:r>
            <a:br>
              <a:rPr lang="en-US" sz="1800" dirty="0"/>
            </a:br>
            <a:r>
              <a:rPr lang="en-US" sz="1800" dirty="0"/>
              <a:t>If you manage to uncover how people feel about your content, you can easily make it perfect. </a:t>
            </a:r>
          </a:p>
        </p:txBody>
      </p:sp>
      <p:sp>
        <p:nvSpPr>
          <p:cNvPr id="4" name="Text Placeholder 3"/>
          <p:cNvSpPr>
            <a:spLocks noGrp="1"/>
          </p:cNvSpPr>
          <p:nvPr>
            <p:ph type="body" sz="half" idx="2"/>
          </p:nvPr>
        </p:nvSpPr>
        <p:spPr>
          <a:xfrm>
            <a:off x="4724400" y="5105400"/>
            <a:ext cx="3298784" cy="914400"/>
          </a:xfrm>
        </p:spPr>
        <p:txBody>
          <a:bodyPr>
            <a:normAutofit lnSpcReduction="10000"/>
          </a:bodyPr>
          <a:lstStyle/>
          <a:p>
            <a:r>
              <a:rPr lang="en-US" dirty="0"/>
              <a:t>Contributors:</a:t>
            </a:r>
          </a:p>
          <a:p>
            <a:r>
              <a:rPr lang="en-US" dirty="0" err="1"/>
              <a:t>Akash</a:t>
            </a:r>
            <a:endParaRPr lang="en-US" dirty="0"/>
          </a:p>
          <a:p>
            <a:r>
              <a:rPr lang="en-US" dirty="0" err="1"/>
              <a:t>Unnati</a:t>
            </a:r>
            <a:r>
              <a:rPr lang="en-US" dirty="0"/>
              <a:t> </a:t>
            </a:r>
            <a:r>
              <a:rPr lang="en-US" dirty="0" err="1"/>
              <a:t>Khivasara</a:t>
            </a:r>
            <a:endParaRPr lang="en-US" dirty="0"/>
          </a:p>
        </p:txBody>
      </p:sp>
    </p:spTree>
    <p:extLst>
      <p:ext uri="{BB962C8B-B14F-4D97-AF65-F5344CB8AC3E}">
        <p14:creationId xmlns:p14="http://schemas.microsoft.com/office/powerpoint/2010/main" val="268711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Next Word Recommender(optional)</a:t>
            </a:r>
          </a:p>
        </p:txBody>
      </p:sp>
      <p:sp>
        <p:nvSpPr>
          <p:cNvPr id="3" name="Content Placeholder 2"/>
          <p:cNvSpPr>
            <a:spLocks noGrp="1"/>
          </p:cNvSpPr>
          <p:nvPr>
            <p:ph idx="1"/>
          </p:nvPr>
        </p:nvSpPr>
        <p:spPr/>
        <p:txBody>
          <a:bodyPr>
            <a:normAutofit lnSpcReduction="10000"/>
          </a:bodyPr>
          <a:lstStyle/>
          <a:p>
            <a:pPr marL="68580" indent="0">
              <a:buNone/>
            </a:pPr>
            <a:r>
              <a:rPr lang="en-US" dirty="0"/>
              <a:t>Whenever a user tries to enter a word/s suggest the next word based on combination of words used as input in previous searches.</a:t>
            </a:r>
          </a:p>
          <a:p>
            <a:r>
              <a:rPr lang="en-US" dirty="0" err="1"/>
              <a:t>Naseeb</a:t>
            </a:r>
            <a:r>
              <a:rPr lang="en-US" dirty="0"/>
              <a:t> </a:t>
            </a:r>
          </a:p>
          <a:p>
            <a:r>
              <a:rPr lang="en-US" dirty="0" err="1"/>
              <a:t>Akash</a:t>
            </a:r>
            <a:endParaRPr lang="en-US" dirty="0"/>
          </a:p>
          <a:p>
            <a:r>
              <a:rPr lang="en-US" dirty="0"/>
              <a:t>Sultan </a:t>
            </a:r>
          </a:p>
          <a:p>
            <a:r>
              <a:rPr lang="en-US" dirty="0"/>
              <a:t>Unnati </a:t>
            </a:r>
            <a:r>
              <a:rPr lang="en-US" dirty="0" err="1"/>
              <a:t>Khivasara</a:t>
            </a:r>
            <a:endParaRPr lang="en-US" dirty="0"/>
          </a:p>
          <a:p>
            <a:r>
              <a:rPr lang="en-US" dirty="0"/>
              <a:t>Miguel Gaspar</a:t>
            </a:r>
          </a:p>
          <a:p>
            <a:endParaRPr lang="en-US" dirty="0"/>
          </a:p>
        </p:txBody>
      </p:sp>
    </p:spTree>
    <p:extLst>
      <p:ext uri="{BB962C8B-B14F-4D97-AF65-F5344CB8AC3E}">
        <p14:creationId xmlns:p14="http://schemas.microsoft.com/office/powerpoint/2010/main" val="28779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4424" y="914400"/>
            <a:ext cx="3300984" cy="838200"/>
          </a:xfrm>
        </p:spPr>
        <p:txBody>
          <a:bodyPr/>
          <a:lstStyle/>
          <a:p>
            <a:r>
              <a:rPr lang="en-US" dirty="0"/>
              <a:t>Tasks</a:t>
            </a:r>
          </a:p>
        </p:txBody>
      </p:sp>
      <p:sp>
        <p:nvSpPr>
          <p:cNvPr id="4" name="Text Placeholder 3"/>
          <p:cNvSpPr>
            <a:spLocks noGrp="1"/>
          </p:cNvSpPr>
          <p:nvPr>
            <p:ph type="body" sz="half" idx="2"/>
          </p:nvPr>
        </p:nvSpPr>
        <p:spPr>
          <a:xfrm>
            <a:off x="4734630" y="1828800"/>
            <a:ext cx="3300573" cy="3823849"/>
          </a:xfrm>
        </p:spPr>
        <p:txBody>
          <a:bodyPr>
            <a:normAutofit lnSpcReduction="10000"/>
          </a:bodyPr>
          <a:lstStyle/>
          <a:p>
            <a:pPr marL="342900" indent="-342900">
              <a:buAutoNum type="arabicPeriod"/>
            </a:pPr>
            <a:r>
              <a:rPr lang="en-US" dirty="0"/>
              <a:t>Data segregation: </a:t>
            </a:r>
            <a:r>
              <a:rPr lang="en-US" dirty="0" err="1"/>
              <a:t>Akash</a:t>
            </a:r>
            <a:r>
              <a:rPr lang="en-US" dirty="0"/>
              <a:t>, Sultan</a:t>
            </a:r>
          </a:p>
          <a:p>
            <a:pPr marL="342900" indent="-342900">
              <a:buAutoNum type="arabicPeriod"/>
            </a:pPr>
            <a:r>
              <a:rPr lang="en-US" dirty="0"/>
              <a:t>Data Cleanup: </a:t>
            </a:r>
            <a:r>
              <a:rPr lang="en-US" dirty="0" err="1"/>
              <a:t>Naseeb</a:t>
            </a:r>
            <a:r>
              <a:rPr lang="en-US" dirty="0"/>
              <a:t>, Unnati, Akash, Miguel</a:t>
            </a:r>
          </a:p>
          <a:p>
            <a:pPr marL="342900" indent="-342900">
              <a:buAutoNum type="arabicPeriod"/>
            </a:pPr>
            <a:r>
              <a:rPr lang="en-US" dirty="0"/>
              <a:t>Data Organization: </a:t>
            </a:r>
            <a:r>
              <a:rPr lang="en-US" dirty="0" err="1"/>
              <a:t>Akash</a:t>
            </a:r>
            <a:r>
              <a:rPr lang="en-US" dirty="0"/>
              <a:t>, x</a:t>
            </a:r>
          </a:p>
          <a:p>
            <a:pPr marL="342900" indent="-342900">
              <a:buAutoNum type="arabicPeriod"/>
            </a:pPr>
            <a:r>
              <a:rPr lang="en-US" dirty="0"/>
              <a:t>Research on finalizing suitable approach /techniques used for analysis: </a:t>
            </a:r>
            <a:r>
              <a:rPr lang="en-US" dirty="0" err="1"/>
              <a:t>Naseeb</a:t>
            </a:r>
            <a:r>
              <a:rPr lang="en-US" dirty="0"/>
              <a:t>, Unnati</a:t>
            </a:r>
            <a:r>
              <a:rPr lang="en-US"/>
              <a:t>, Miguel</a:t>
            </a:r>
            <a:endParaRPr lang="en-US" dirty="0"/>
          </a:p>
          <a:p>
            <a:pPr marL="342900" indent="-342900">
              <a:buAutoNum type="arabicPeriod"/>
            </a:pPr>
            <a:r>
              <a:rPr lang="en-US" dirty="0"/>
              <a:t>Preparing Documents: </a:t>
            </a:r>
            <a:r>
              <a:rPr lang="en-US" dirty="0" err="1"/>
              <a:t>Unnati</a:t>
            </a:r>
            <a:r>
              <a:rPr lang="en-US" dirty="0"/>
              <a:t>, Sultan </a:t>
            </a:r>
          </a:p>
          <a:p>
            <a:pPr marL="342900" indent="-342900">
              <a:buAutoNum type="arabicPeriod"/>
            </a:pPr>
            <a:r>
              <a:rPr lang="en-US" dirty="0"/>
              <a:t>Preparing Document Term Matrix: Sultan, </a:t>
            </a:r>
            <a:r>
              <a:rPr lang="en-US" dirty="0" err="1"/>
              <a:t>Naseeb</a:t>
            </a:r>
            <a:endParaRPr lang="en-US" dirty="0"/>
          </a:p>
          <a:p>
            <a:pPr marL="342900" indent="-342900">
              <a:buAutoNum type="arabicPeriod"/>
            </a:pPr>
            <a:r>
              <a:rPr lang="en-US" dirty="0"/>
              <a:t>Analysis : Everyone</a:t>
            </a:r>
          </a:p>
          <a:p>
            <a:pPr marL="342900" indent="-342900">
              <a:buAutoNum type="arabicPeriod"/>
            </a:pPr>
            <a:endParaRPr lang="en-US" dirty="0"/>
          </a:p>
          <a:p>
            <a:pPr marL="342900" indent="-342900">
              <a:buAutoNum type="arabicPeriod"/>
            </a:pP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209800"/>
            <a:ext cx="2362200" cy="2133600"/>
          </a:xfrm>
          <a:prstGeom prst="rect">
            <a:avLst/>
          </a:prstGeom>
        </p:spPr>
      </p:pic>
      <p:sp>
        <p:nvSpPr>
          <p:cNvPr id="7" name="Picture Placeholder 6"/>
          <p:cNvSpPr>
            <a:spLocks noGrp="1"/>
          </p:cNvSpPr>
          <p:nvPr>
            <p:ph type="pic" idx="1"/>
          </p:nvPr>
        </p:nvSpPr>
        <p:spPr/>
      </p:sp>
    </p:spTree>
    <p:extLst>
      <p:ext uri="{BB962C8B-B14F-4D97-AF65-F5344CB8AC3E}">
        <p14:creationId xmlns:p14="http://schemas.microsoft.com/office/powerpoint/2010/main" val="679384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0</TotalTime>
  <Words>187</Words>
  <Application>Microsoft Office PowerPoint</Application>
  <PresentationFormat>On-screen Show (4:3)</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2</vt:lpstr>
      <vt:lpstr>Austin</vt:lpstr>
      <vt:lpstr>Budget Text Processing</vt:lpstr>
      <vt:lpstr>Overview</vt:lpstr>
      <vt:lpstr>Goals</vt:lpstr>
      <vt:lpstr>Teams Structure</vt:lpstr>
      <vt:lpstr>Topic Modeling Topic modeling can be described as a method for finding a group of words (i.e topic) from a collection of documents that best represents the information in the collection. It can also be thought of as a form of text mining – a way to obtain recurring patterns of words in textual material.</vt:lpstr>
      <vt:lpstr>Topic Modeling</vt:lpstr>
      <vt:lpstr>  Emotion and Sentiment Analysis Sentiment analysis and emotional analysis are two key methods experts use to quantify audiences’ emotional engagement. You can use them in your content strategy to unveil readers’ emotional responses to your content. If you manage to uncover how people feel about your content, you can easily make it perfect. </vt:lpstr>
      <vt:lpstr>Next Word Recommender(optional)</vt:lpstr>
      <vt:lpstr>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Text Processing</dc:title>
  <dc:creator>Deepesh</dc:creator>
  <cp:lastModifiedBy>Miguel D Gaspar Utrera</cp:lastModifiedBy>
  <cp:revision>36</cp:revision>
  <dcterms:created xsi:type="dcterms:W3CDTF">2006-08-16T00:00:00Z</dcterms:created>
  <dcterms:modified xsi:type="dcterms:W3CDTF">2019-09-23T15:31:30Z</dcterms:modified>
</cp:coreProperties>
</file>