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71" r:id="rId5"/>
    <p:sldId id="272" r:id="rId6"/>
    <p:sldId id="269" r:id="rId7"/>
    <p:sldId id="270" r:id="rId8"/>
    <p:sldId id="258" r:id="rId9"/>
    <p:sldId id="261" r:id="rId10"/>
    <p:sldId id="263" r:id="rId11"/>
    <p:sldId id="265" r:id="rId12"/>
    <p:sldId id="267" r:id="rId13"/>
    <p:sldId id="266" r:id="rId14"/>
    <p:sldId id="262" r:id="rId15"/>
    <p:sldId id="273"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pPr/>
              <a:t>9/24/2019</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9/24/2019</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a:t>Click to edit Master title style</a:t>
            </a:r>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9/24/2019</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9/24/2019</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66190" y="2431058"/>
            <a:ext cx="3313355" cy="1702160"/>
          </a:xfrm>
        </p:spPr>
        <p:txBody>
          <a:bodyPr/>
          <a:lstStyle/>
          <a:p>
            <a:r>
              <a:rPr lang="en-US" dirty="0">
                <a:effectLst>
                  <a:outerShdw blurRad="38100" dist="38100" dir="2700000" algn="tl">
                    <a:srgbClr val="000000">
                      <a:alpha val="43137"/>
                    </a:srgbClr>
                  </a:outerShdw>
                </a:effectLst>
              </a:rPr>
              <a:t>Budget Text Processing</a:t>
            </a:r>
          </a:p>
        </p:txBody>
      </p:sp>
      <p:sp>
        <p:nvSpPr>
          <p:cNvPr id="3" name="Subtitle 2"/>
          <p:cNvSpPr>
            <a:spLocks noGrp="1"/>
          </p:cNvSpPr>
          <p:nvPr>
            <p:ph type="subTitle" idx="1"/>
          </p:nvPr>
        </p:nvSpPr>
        <p:spPr>
          <a:xfrm>
            <a:off x="4733365" y="4267200"/>
            <a:ext cx="3309803" cy="1414509"/>
          </a:xfrm>
        </p:spPr>
        <p:txBody>
          <a:bodyPr>
            <a:normAutofit fontScale="40000" lnSpcReduction="20000"/>
          </a:bodyPr>
          <a:lstStyle/>
          <a:p>
            <a:r>
              <a:rPr lang="en-US" sz="3400" b="1" dirty="0">
                <a:solidFill>
                  <a:schemeClr val="accent3">
                    <a:lumMod val="50000"/>
                  </a:schemeClr>
                </a:solidFill>
              </a:rPr>
              <a:t>By:</a:t>
            </a:r>
          </a:p>
          <a:p>
            <a:r>
              <a:rPr lang="en-US" sz="3400" b="1" dirty="0">
                <a:solidFill>
                  <a:schemeClr val="accent3">
                    <a:lumMod val="50000"/>
                  </a:schemeClr>
                </a:solidFill>
              </a:rPr>
              <a:t>Naseeb </a:t>
            </a:r>
          </a:p>
          <a:p>
            <a:r>
              <a:rPr lang="en-US" sz="3400" b="1" dirty="0">
                <a:solidFill>
                  <a:schemeClr val="accent3">
                    <a:lumMod val="50000"/>
                  </a:schemeClr>
                </a:solidFill>
              </a:rPr>
              <a:t>Akash</a:t>
            </a:r>
          </a:p>
          <a:p>
            <a:r>
              <a:rPr lang="en-US" sz="3400" b="1" dirty="0">
                <a:solidFill>
                  <a:schemeClr val="accent3">
                    <a:lumMod val="50000"/>
                  </a:schemeClr>
                </a:solidFill>
              </a:rPr>
              <a:t>Sultan </a:t>
            </a:r>
          </a:p>
          <a:p>
            <a:r>
              <a:rPr lang="en-US" sz="3400" b="1" dirty="0" err="1">
                <a:solidFill>
                  <a:schemeClr val="accent3">
                    <a:lumMod val="50000"/>
                  </a:schemeClr>
                </a:solidFill>
              </a:rPr>
              <a:t>Unnati</a:t>
            </a:r>
            <a:r>
              <a:rPr lang="en-US" sz="3400" b="1" dirty="0">
                <a:solidFill>
                  <a:schemeClr val="accent3">
                    <a:lumMod val="50000"/>
                  </a:schemeClr>
                </a:solidFill>
              </a:rPr>
              <a:t> </a:t>
            </a:r>
            <a:r>
              <a:rPr lang="en-US" sz="3400" b="1" dirty="0" err="1">
                <a:solidFill>
                  <a:schemeClr val="accent3">
                    <a:lumMod val="50000"/>
                  </a:schemeClr>
                </a:solidFill>
              </a:rPr>
              <a:t>Khivasara</a:t>
            </a:r>
            <a:endParaRPr lang="en-US" sz="3400" b="1" dirty="0">
              <a:solidFill>
                <a:schemeClr val="accent3">
                  <a:lumMod val="50000"/>
                </a:schemeClr>
              </a:solidFill>
            </a:endParaRPr>
          </a:p>
          <a:p>
            <a:r>
              <a:rPr lang="en-US" sz="3400" b="1" dirty="0">
                <a:solidFill>
                  <a:schemeClr val="accent3">
                    <a:lumMod val="50000"/>
                  </a:schemeClr>
                </a:solidFill>
              </a:rPr>
              <a:t>Miguel Gaspar</a:t>
            </a:r>
          </a:p>
        </p:txBody>
      </p:sp>
    </p:spTree>
    <p:extLst>
      <p:ext uri="{BB962C8B-B14F-4D97-AF65-F5344CB8AC3E}">
        <p14:creationId xmlns:p14="http://schemas.microsoft.com/office/powerpoint/2010/main" val="2390379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4424" y="495299"/>
            <a:ext cx="3300984" cy="838200"/>
          </a:xfrm>
        </p:spPr>
        <p:txBody>
          <a:bodyPr/>
          <a:lstStyle/>
          <a:p>
            <a:r>
              <a:rPr lang="en-US" dirty="0"/>
              <a:t>Tasks</a:t>
            </a:r>
          </a:p>
        </p:txBody>
      </p:sp>
      <p:sp>
        <p:nvSpPr>
          <p:cNvPr id="4" name="Text Placeholder 3"/>
          <p:cNvSpPr>
            <a:spLocks noGrp="1"/>
          </p:cNvSpPr>
          <p:nvPr>
            <p:ph type="body" sz="half" idx="2"/>
          </p:nvPr>
        </p:nvSpPr>
        <p:spPr>
          <a:xfrm>
            <a:off x="4734630" y="1333499"/>
            <a:ext cx="3300573" cy="4686301"/>
          </a:xfrm>
        </p:spPr>
        <p:txBody>
          <a:bodyPr>
            <a:normAutofit/>
          </a:bodyPr>
          <a:lstStyle/>
          <a:p>
            <a:pPr marL="342900" indent="-342900">
              <a:buAutoNum type="arabicPeriod"/>
            </a:pPr>
            <a:r>
              <a:rPr lang="en-US" dirty="0"/>
              <a:t>Data segregation: </a:t>
            </a:r>
            <a:r>
              <a:rPr lang="en-US" dirty="0" err="1"/>
              <a:t>Akash</a:t>
            </a:r>
            <a:r>
              <a:rPr lang="en-US" dirty="0"/>
              <a:t>, Sultan</a:t>
            </a:r>
          </a:p>
          <a:p>
            <a:pPr marL="342900" indent="-342900">
              <a:buAutoNum type="arabicPeriod"/>
            </a:pPr>
            <a:r>
              <a:rPr lang="en-US" dirty="0"/>
              <a:t>Data Cleanup: Naseeb, Unnati, Akash, Miguel</a:t>
            </a:r>
          </a:p>
          <a:p>
            <a:pPr marL="342900" indent="-342900">
              <a:buAutoNum type="arabicPeriod"/>
            </a:pPr>
            <a:r>
              <a:rPr lang="en-US" dirty="0"/>
              <a:t>Data Organization: </a:t>
            </a:r>
            <a:r>
              <a:rPr lang="en-US" dirty="0" err="1"/>
              <a:t>Akash</a:t>
            </a:r>
            <a:r>
              <a:rPr lang="en-US" dirty="0"/>
              <a:t>, Miguel</a:t>
            </a:r>
          </a:p>
          <a:p>
            <a:pPr marL="342900" indent="-342900">
              <a:buAutoNum type="arabicPeriod"/>
            </a:pPr>
            <a:r>
              <a:rPr lang="en-US" dirty="0"/>
              <a:t>Research on finalizing suitable approach /techniques used for analysis: Naseeb, Unnati, Miguel</a:t>
            </a:r>
          </a:p>
          <a:p>
            <a:pPr marL="342900" indent="-342900">
              <a:buAutoNum type="arabicPeriod"/>
            </a:pPr>
            <a:r>
              <a:rPr lang="en-US" dirty="0"/>
              <a:t>Preparing Documents: </a:t>
            </a:r>
            <a:r>
              <a:rPr lang="en-US" dirty="0" err="1"/>
              <a:t>Unnati</a:t>
            </a:r>
            <a:r>
              <a:rPr lang="en-US" dirty="0"/>
              <a:t>, Sultan </a:t>
            </a:r>
          </a:p>
          <a:p>
            <a:pPr marL="342900" indent="-342900">
              <a:buAutoNum type="arabicPeriod"/>
            </a:pPr>
            <a:r>
              <a:rPr lang="en-US" dirty="0"/>
              <a:t>Preparing Document Term Matrix: Sultan, Naseeb</a:t>
            </a:r>
          </a:p>
          <a:p>
            <a:pPr marL="342900" indent="-342900">
              <a:buAutoNum type="arabicPeriod"/>
            </a:pPr>
            <a:r>
              <a:rPr lang="en-US" dirty="0"/>
              <a:t>Analysis : Everyone</a:t>
            </a:r>
          </a:p>
          <a:p>
            <a:pPr marL="342900" indent="-342900">
              <a:buAutoNum type="arabicPeriod"/>
            </a:pPr>
            <a:endParaRPr lang="en-US" dirty="0"/>
          </a:p>
          <a:p>
            <a:pPr marL="342900" indent="-342900">
              <a:buAutoNum type="arabicPeriod"/>
            </a:pPr>
            <a:endParaRPr lang="en-US"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914399"/>
            <a:ext cx="2362200" cy="4738249"/>
          </a:xfrm>
          <a:prstGeom prst="rect">
            <a:avLst/>
          </a:prstGeom>
        </p:spPr>
      </p:pic>
    </p:spTree>
    <p:extLst>
      <p:ext uri="{BB962C8B-B14F-4D97-AF65-F5344CB8AC3E}">
        <p14:creationId xmlns:p14="http://schemas.microsoft.com/office/powerpoint/2010/main" val="679384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14400" y="2209801"/>
            <a:ext cx="3505199" cy="2362200"/>
          </a:xfrm>
        </p:spPr>
      </p:pic>
      <p:sp>
        <p:nvSpPr>
          <p:cNvPr id="3" name="Title 2"/>
          <p:cNvSpPr>
            <a:spLocks noGrp="1"/>
          </p:cNvSpPr>
          <p:nvPr>
            <p:ph type="title"/>
          </p:nvPr>
        </p:nvSpPr>
        <p:spPr>
          <a:xfrm>
            <a:off x="4724400" y="609600"/>
            <a:ext cx="3304572" cy="4267201"/>
          </a:xfrm>
        </p:spPr>
        <p:txBody>
          <a:bodyPr>
            <a:noAutofit/>
          </a:bodyPr>
          <a:lstStyle/>
          <a:p>
            <a:r>
              <a:rPr lang="en-US" sz="2000" b="1" dirty="0"/>
              <a:t>Topic Modeling</a:t>
            </a:r>
            <a:br>
              <a:rPr lang="en-US" sz="2000" b="1" dirty="0"/>
            </a:br>
            <a:r>
              <a:rPr lang="en-US" sz="2000" dirty="0"/>
              <a:t>Topic modeling can be described as a method for finding a group of words (</a:t>
            </a:r>
            <a:r>
              <a:rPr lang="en-US" sz="2000" dirty="0" err="1"/>
              <a:t>i.e</a:t>
            </a:r>
            <a:r>
              <a:rPr lang="en-US" sz="2000" dirty="0"/>
              <a:t> topic) from a collection of documents that best represents the information in the collection. It can also be thought of as a form of text mining – a way to obtain recurring patterns of words in textual material.</a:t>
            </a:r>
          </a:p>
        </p:txBody>
      </p:sp>
      <p:sp>
        <p:nvSpPr>
          <p:cNvPr id="4" name="Text Placeholder 3"/>
          <p:cNvSpPr>
            <a:spLocks noGrp="1"/>
          </p:cNvSpPr>
          <p:nvPr>
            <p:ph type="body" sz="half" idx="2"/>
          </p:nvPr>
        </p:nvSpPr>
        <p:spPr>
          <a:xfrm>
            <a:off x="4736592" y="4876800"/>
            <a:ext cx="3298784" cy="1066800"/>
          </a:xfrm>
        </p:spPr>
        <p:txBody>
          <a:bodyPr>
            <a:normAutofit fontScale="92500" lnSpcReduction="10000"/>
          </a:bodyPr>
          <a:lstStyle/>
          <a:p>
            <a:r>
              <a:rPr lang="en-US" dirty="0"/>
              <a:t>Contributors :</a:t>
            </a:r>
          </a:p>
          <a:p>
            <a:r>
              <a:rPr lang="en-US" dirty="0"/>
              <a:t>Naseeb </a:t>
            </a:r>
          </a:p>
          <a:p>
            <a:r>
              <a:rPr lang="en-US" dirty="0"/>
              <a:t>Sultan </a:t>
            </a:r>
          </a:p>
          <a:p>
            <a:r>
              <a:rPr lang="en-US" dirty="0"/>
              <a:t>Miguel</a:t>
            </a:r>
          </a:p>
          <a:p>
            <a:endParaRPr lang="en-US" dirty="0"/>
          </a:p>
          <a:p>
            <a:endParaRPr lang="en-US" dirty="0"/>
          </a:p>
        </p:txBody>
      </p:sp>
    </p:spTree>
    <p:extLst>
      <p:ext uri="{BB962C8B-B14F-4D97-AF65-F5344CB8AC3E}">
        <p14:creationId xmlns:p14="http://schemas.microsoft.com/office/powerpoint/2010/main" val="3476493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8A22F-5C18-4F71-B6B7-42BB54A87F67}"/>
              </a:ext>
            </a:extLst>
          </p:cNvPr>
          <p:cNvSpPr>
            <a:spLocks noGrp="1"/>
          </p:cNvSpPr>
          <p:nvPr>
            <p:ph type="title"/>
          </p:nvPr>
        </p:nvSpPr>
        <p:spPr/>
        <p:txBody>
          <a:bodyPr/>
          <a:lstStyle/>
          <a:p>
            <a:r>
              <a:rPr lang="en-US" dirty="0"/>
              <a:t>Topic Modeling</a:t>
            </a:r>
          </a:p>
        </p:txBody>
      </p:sp>
      <p:pic>
        <p:nvPicPr>
          <p:cNvPr id="5" name="Content Placeholder 4" descr="A screenshot of a cell phone&#10;&#10;Description automatically generated">
            <a:extLst>
              <a:ext uri="{FF2B5EF4-FFF2-40B4-BE49-F238E27FC236}">
                <a16:creationId xmlns:a16="http://schemas.microsoft.com/office/drawing/2014/main" id="{5BAFCC9C-7636-4B0C-8983-471D1DBB7E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3481" y="2170664"/>
            <a:ext cx="6777037" cy="3809999"/>
          </a:xfrm>
        </p:spPr>
      </p:pic>
    </p:spTree>
    <p:extLst>
      <p:ext uri="{BB962C8B-B14F-4D97-AF65-F5344CB8AC3E}">
        <p14:creationId xmlns:p14="http://schemas.microsoft.com/office/powerpoint/2010/main" val="2311955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6175" y="2281322"/>
            <a:ext cx="3090863" cy="2301706"/>
          </a:xfrm>
        </p:spPr>
      </p:pic>
      <p:sp>
        <p:nvSpPr>
          <p:cNvPr id="3" name="Title 2"/>
          <p:cNvSpPr>
            <a:spLocks noGrp="1"/>
          </p:cNvSpPr>
          <p:nvPr>
            <p:ph type="title"/>
          </p:nvPr>
        </p:nvSpPr>
        <p:spPr>
          <a:xfrm>
            <a:off x="4724400" y="762000"/>
            <a:ext cx="3304572" cy="4272987"/>
          </a:xfrm>
        </p:spPr>
        <p:txBody>
          <a:bodyPr>
            <a:noAutofit/>
          </a:bodyPr>
          <a:lstStyle/>
          <a:p>
            <a:br>
              <a:rPr lang="en-US" sz="1800" dirty="0"/>
            </a:br>
            <a:br>
              <a:rPr lang="en-US" sz="1800" dirty="0"/>
            </a:br>
            <a:r>
              <a:rPr lang="en-US" sz="1800" b="1" dirty="0"/>
              <a:t>Emotion and Sentiment Analysis</a:t>
            </a:r>
            <a:br>
              <a:rPr lang="en-US" sz="1800" dirty="0"/>
            </a:br>
            <a:r>
              <a:rPr lang="en-US" sz="1800" dirty="0"/>
              <a:t>Sentiment analysis and emotional analysis are two key methods experts use to quantify audiences’ emotional engagement. You can use them in your content strategy to unveil readers’ emotional responses to your content.</a:t>
            </a:r>
            <a:br>
              <a:rPr lang="en-US" sz="1800" dirty="0"/>
            </a:br>
            <a:r>
              <a:rPr lang="en-US" sz="1800" dirty="0"/>
              <a:t>If you manage to uncover how people feel about your content, you can easily make it perfect. </a:t>
            </a:r>
          </a:p>
        </p:txBody>
      </p:sp>
      <p:sp>
        <p:nvSpPr>
          <p:cNvPr id="4" name="Text Placeholder 3"/>
          <p:cNvSpPr>
            <a:spLocks noGrp="1"/>
          </p:cNvSpPr>
          <p:nvPr>
            <p:ph type="body" sz="half" idx="2"/>
          </p:nvPr>
        </p:nvSpPr>
        <p:spPr>
          <a:xfrm>
            <a:off x="4724400" y="5105400"/>
            <a:ext cx="3298784" cy="914400"/>
          </a:xfrm>
        </p:spPr>
        <p:txBody>
          <a:bodyPr>
            <a:normAutofit lnSpcReduction="10000"/>
          </a:bodyPr>
          <a:lstStyle/>
          <a:p>
            <a:r>
              <a:rPr lang="en-US" dirty="0"/>
              <a:t>Contributors:</a:t>
            </a:r>
          </a:p>
          <a:p>
            <a:r>
              <a:rPr lang="en-US" dirty="0" err="1"/>
              <a:t>Akash</a:t>
            </a:r>
            <a:endParaRPr lang="en-US" dirty="0"/>
          </a:p>
          <a:p>
            <a:r>
              <a:rPr lang="en-US" dirty="0" err="1"/>
              <a:t>Unnati</a:t>
            </a:r>
            <a:r>
              <a:rPr lang="en-US" dirty="0"/>
              <a:t> </a:t>
            </a:r>
            <a:r>
              <a:rPr lang="en-US" dirty="0" err="1"/>
              <a:t>Khivasara</a:t>
            </a:r>
            <a:endParaRPr lang="en-US" dirty="0"/>
          </a:p>
        </p:txBody>
      </p:sp>
    </p:spTree>
    <p:extLst>
      <p:ext uri="{BB962C8B-B14F-4D97-AF65-F5344CB8AC3E}">
        <p14:creationId xmlns:p14="http://schemas.microsoft.com/office/powerpoint/2010/main" val="2687119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Next Word Recommender(optional)</a:t>
            </a:r>
          </a:p>
        </p:txBody>
      </p:sp>
      <p:sp>
        <p:nvSpPr>
          <p:cNvPr id="3" name="Content Placeholder 2"/>
          <p:cNvSpPr>
            <a:spLocks noGrp="1"/>
          </p:cNvSpPr>
          <p:nvPr>
            <p:ph idx="1"/>
          </p:nvPr>
        </p:nvSpPr>
        <p:spPr/>
        <p:txBody>
          <a:bodyPr>
            <a:normAutofit lnSpcReduction="10000"/>
          </a:bodyPr>
          <a:lstStyle/>
          <a:p>
            <a:pPr marL="68580" indent="0">
              <a:buNone/>
            </a:pPr>
            <a:r>
              <a:rPr lang="en-US" dirty="0"/>
              <a:t>Whenever a user tries to enter a word/s suggest the next word based on combination of words used as input in previous searches.</a:t>
            </a:r>
          </a:p>
          <a:p>
            <a:r>
              <a:rPr lang="en-US" dirty="0"/>
              <a:t>Naseeb </a:t>
            </a:r>
          </a:p>
          <a:p>
            <a:r>
              <a:rPr lang="en-US" dirty="0" err="1"/>
              <a:t>Akash</a:t>
            </a:r>
            <a:endParaRPr lang="en-US" dirty="0"/>
          </a:p>
          <a:p>
            <a:r>
              <a:rPr lang="en-US" dirty="0"/>
              <a:t>Sultan </a:t>
            </a:r>
          </a:p>
          <a:p>
            <a:r>
              <a:rPr lang="en-US" dirty="0"/>
              <a:t>Unnati </a:t>
            </a:r>
            <a:r>
              <a:rPr lang="en-US" dirty="0" err="1"/>
              <a:t>Khivasara</a:t>
            </a:r>
            <a:endParaRPr lang="en-US" dirty="0"/>
          </a:p>
          <a:p>
            <a:r>
              <a:rPr lang="en-US" dirty="0"/>
              <a:t>Miguel Gaspar</a:t>
            </a:r>
          </a:p>
          <a:p>
            <a:endParaRPr lang="en-US" dirty="0"/>
          </a:p>
        </p:txBody>
      </p:sp>
    </p:spTree>
    <p:extLst>
      <p:ext uri="{BB962C8B-B14F-4D97-AF65-F5344CB8AC3E}">
        <p14:creationId xmlns:p14="http://schemas.microsoft.com/office/powerpoint/2010/main" val="287792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8D68A-4815-4F5C-98AF-94B8552A7F7A}"/>
              </a:ext>
            </a:extLst>
          </p:cNvPr>
          <p:cNvSpPr>
            <a:spLocks noGrp="1"/>
          </p:cNvSpPr>
          <p:nvPr>
            <p:ph type="title"/>
          </p:nvPr>
        </p:nvSpPr>
        <p:spPr/>
        <p:txBody>
          <a:bodyPr/>
          <a:lstStyle/>
          <a:p>
            <a:r>
              <a:rPr lang="en-US" dirty="0"/>
              <a:t>Questions?</a:t>
            </a:r>
          </a:p>
        </p:txBody>
      </p:sp>
      <p:pic>
        <p:nvPicPr>
          <p:cNvPr id="5" name="Content Placeholder 4">
            <a:extLst>
              <a:ext uri="{FF2B5EF4-FFF2-40B4-BE49-F238E27FC236}">
                <a16:creationId xmlns:a16="http://schemas.microsoft.com/office/drawing/2014/main" id="{2F13A6B5-311A-4DD2-91AA-8CA38D4CB9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5279" y="2590800"/>
            <a:ext cx="5692321" cy="3187700"/>
          </a:xfrm>
        </p:spPr>
      </p:pic>
    </p:spTree>
    <p:extLst>
      <p:ext uri="{BB962C8B-B14F-4D97-AF65-F5344CB8AC3E}">
        <p14:creationId xmlns:p14="http://schemas.microsoft.com/office/powerpoint/2010/main" val="2454848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507C902-EFBE-4808-AFA6-16E778B862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333500"/>
            <a:ext cx="6303264" cy="4191000"/>
          </a:xfrm>
        </p:spPr>
      </p:pic>
    </p:spTree>
    <p:extLst>
      <p:ext uri="{BB962C8B-B14F-4D97-AF65-F5344CB8AC3E}">
        <p14:creationId xmlns:p14="http://schemas.microsoft.com/office/powerpoint/2010/main" val="1440931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Preview</a:t>
            </a:r>
          </a:p>
        </p:txBody>
      </p:sp>
      <p:sp>
        <p:nvSpPr>
          <p:cNvPr id="3" name="Content Placeholder 2"/>
          <p:cNvSpPr>
            <a:spLocks noGrp="1"/>
          </p:cNvSpPr>
          <p:nvPr>
            <p:ph idx="1"/>
          </p:nvPr>
        </p:nvSpPr>
        <p:spPr/>
        <p:txBody>
          <a:bodyPr>
            <a:normAutofit/>
          </a:bodyPr>
          <a:lstStyle/>
          <a:p>
            <a:r>
              <a:rPr lang="en-US" dirty="0">
                <a:solidFill>
                  <a:schemeClr val="tx1">
                    <a:lumMod val="95000"/>
                    <a:lumOff val="5000"/>
                  </a:schemeClr>
                </a:solidFill>
              </a:rPr>
              <a:t>Introduction about the project</a:t>
            </a:r>
          </a:p>
          <a:p>
            <a:r>
              <a:rPr lang="en-US" dirty="0">
                <a:solidFill>
                  <a:schemeClr val="tx1">
                    <a:lumMod val="95000"/>
                    <a:lumOff val="5000"/>
                  </a:schemeClr>
                </a:solidFill>
              </a:rPr>
              <a:t>Data</a:t>
            </a:r>
          </a:p>
          <a:p>
            <a:r>
              <a:rPr lang="en-US" dirty="0">
                <a:solidFill>
                  <a:schemeClr val="tx1">
                    <a:lumMod val="95000"/>
                    <a:lumOff val="5000"/>
                  </a:schemeClr>
                </a:solidFill>
              </a:rPr>
              <a:t>Goals</a:t>
            </a:r>
          </a:p>
          <a:p>
            <a:r>
              <a:rPr lang="en-US" dirty="0">
                <a:solidFill>
                  <a:schemeClr val="tx1">
                    <a:lumMod val="95000"/>
                    <a:lumOff val="5000"/>
                  </a:schemeClr>
                </a:solidFill>
              </a:rPr>
              <a:t>Progress</a:t>
            </a:r>
          </a:p>
          <a:p>
            <a:r>
              <a:rPr lang="en-US" dirty="0">
                <a:solidFill>
                  <a:schemeClr val="tx1">
                    <a:lumMod val="95000"/>
                    <a:lumOff val="5000"/>
                  </a:schemeClr>
                </a:solidFill>
              </a:rPr>
              <a:t>Questions </a:t>
            </a:r>
          </a:p>
        </p:txBody>
      </p:sp>
    </p:spTree>
    <p:extLst>
      <p:ext uri="{BB962C8B-B14F-4D97-AF65-F5344CB8AC3E}">
        <p14:creationId xmlns:p14="http://schemas.microsoft.com/office/powerpoint/2010/main" val="2109028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47185-34EC-40A8-9798-3DA57299E56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292A718-F801-49B3-B7B7-B2892A5F105A}"/>
              </a:ext>
            </a:extLst>
          </p:cNvPr>
          <p:cNvSpPr>
            <a:spLocks noGrp="1"/>
          </p:cNvSpPr>
          <p:nvPr>
            <p:ph idx="1"/>
          </p:nvPr>
        </p:nvSpPr>
        <p:spPr/>
        <p:txBody>
          <a:bodyPr>
            <a:normAutofit/>
          </a:bodyPr>
          <a:lstStyle/>
          <a:p>
            <a:r>
              <a:rPr lang="en-US" b="1" dirty="0"/>
              <a:t>Budget Text Analysis: </a:t>
            </a:r>
          </a:p>
          <a:p>
            <a:pPr marL="68580" indent="0">
              <a:buNone/>
            </a:pPr>
            <a:endParaRPr lang="en-US" dirty="0"/>
          </a:p>
          <a:p>
            <a:pPr marL="68580" indent="0">
              <a:buNone/>
            </a:pPr>
            <a:r>
              <a:rPr lang="en-US" dirty="0">
                <a:solidFill>
                  <a:srgbClr val="C00000"/>
                </a:solidFill>
              </a:rPr>
              <a:t>Budget is a word we are familiar with, but what is text analysis? </a:t>
            </a:r>
          </a:p>
        </p:txBody>
      </p:sp>
      <p:pic>
        <p:nvPicPr>
          <p:cNvPr id="5" name="Picture 4">
            <a:extLst>
              <a:ext uri="{FF2B5EF4-FFF2-40B4-BE49-F238E27FC236}">
                <a16:creationId xmlns:a16="http://schemas.microsoft.com/office/drawing/2014/main" id="{021D7550-0A3C-46AD-BBA2-D60F1A518F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842492"/>
            <a:ext cx="2143125" cy="2143125"/>
          </a:xfrm>
          <a:prstGeom prst="rect">
            <a:avLst/>
          </a:prstGeom>
        </p:spPr>
      </p:pic>
    </p:spTree>
    <p:extLst>
      <p:ext uri="{BB962C8B-B14F-4D97-AF65-F5344CB8AC3E}">
        <p14:creationId xmlns:p14="http://schemas.microsoft.com/office/powerpoint/2010/main" val="4092155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CB247-FC71-4BC7-9F7E-2B65DE0CDD3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42D3ABC-FFF2-427D-93F8-36DE6D6CC9D2}"/>
              </a:ext>
            </a:extLst>
          </p:cNvPr>
          <p:cNvSpPr>
            <a:spLocks noGrp="1"/>
          </p:cNvSpPr>
          <p:nvPr>
            <p:ph idx="1"/>
          </p:nvPr>
        </p:nvSpPr>
        <p:spPr/>
        <p:txBody>
          <a:bodyPr/>
          <a:lstStyle/>
          <a:p>
            <a:pPr lvl="1">
              <a:buClr>
                <a:srgbClr val="94C600"/>
              </a:buClr>
            </a:pPr>
            <a:r>
              <a:rPr lang="en-US" sz="2000" dirty="0">
                <a:solidFill>
                  <a:srgbClr val="3E3D2D"/>
                </a:solidFill>
              </a:rPr>
              <a:t>In short, text analysis is the automated process that allows machines to extract and classify information from text.</a:t>
            </a:r>
          </a:p>
          <a:p>
            <a:pPr marL="365760" lvl="1" indent="0">
              <a:buClr>
                <a:srgbClr val="94C600"/>
              </a:buClr>
              <a:buNone/>
            </a:pPr>
            <a:endParaRPr lang="en-US" sz="2000" b="1" dirty="0">
              <a:solidFill>
                <a:srgbClr val="C00000"/>
              </a:solidFill>
            </a:endParaRPr>
          </a:p>
          <a:p>
            <a:pPr lvl="1">
              <a:buClr>
                <a:srgbClr val="94C600"/>
              </a:buClr>
              <a:buFont typeface="Courier New" panose="02070309020205020404" pitchFamily="49" charset="0"/>
              <a:buChar char="o"/>
            </a:pPr>
            <a:r>
              <a:rPr lang="en-US" sz="2000" b="1" dirty="0">
                <a:solidFill>
                  <a:srgbClr val="C00000"/>
                </a:solidFill>
              </a:rPr>
              <a:t>But why would one want to do that?</a:t>
            </a:r>
          </a:p>
          <a:p>
            <a:pPr marL="365760" lvl="1" indent="0">
              <a:buClr>
                <a:srgbClr val="94C600"/>
              </a:buClr>
              <a:buNone/>
            </a:pPr>
            <a:endParaRPr lang="en-US" sz="2000" dirty="0">
              <a:solidFill>
                <a:srgbClr val="3E3D2D"/>
              </a:solidFill>
            </a:endParaRPr>
          </a:p>
        </p:txBody>
      </p:sp>
      <p:pic>
        <p:nvPicPr>
          <p:cNvPr id="7" name="Picture 6">
            <a:extLst>
              <a:ext uri="{FF2B5EF4-FFF2-40B4-BE49-F238E27FC236}">
                <a16:creationId xmlns:a16="http://schemas.microsoft.com/office/drawing/2014/main" id="{F8868177-068E-4CC4-B530-30D46FF5D5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7390" y="4151274"/>
            <a:ext cx="4229100" cy="2328017"/>
          </a:xfrm>
          <a:prstGeom prst="rect">
            <a:avLst/>
          </a:prstGeom>
        </p:spPr>
      </p:pic>
    </p:spTree>
    <p:extLst>
      <p:ext uri="{BB962C8B-B14F-4D97-AF65-F5344CB8AC3E}">
        <p14:creationId xmlns:p14="http://schemas.microsoft.com/office/powerpoint/2010/main" val="1951855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8697D-5BAE-4956-AC9F-21FAB3996E4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39F1997-58F5-4692-9139-3F633BD4664C}"/>
              </a:ext>
            </a:extLst>
          </p:cNvPr>
          <p:cNvSpPr>
            <a:spLocks noGrp="1"/>
          </p:cNvSpPr>
          <p:nvPr>
            <p:ph idx="1"/>
          </p:nvPr>
        </p:nvSpPr>
        <p:spPr/>
        <p:txBody>
          <a:bodyPr/>
          <a:lstStyle/>
          <a:p>
            <a:r>
              <a:rPr lang="en-US" dirty="0"/>
              <a:t>Businesses might want to extract specific information, like keywords, names, or organization information. They may even want to categorize text with tags according to topic or viewpoint, or classify it as positive or negative.</a:t>
            </a:r>
          </a:p>
        </p:txBody>
      </p:sp>
    </p:spTree>
    <p:extLst>
      <p:ext uri="{BB962C8B-B14F-4D97-AF65-F5344CB8AC3E}">
        <p14:creationId xmlns:p14="http://schemas.microsoft.com/office/powerpoint/2010/main" val="3955130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F333E-45AD-44B4-B4F2-D463E26B6126}"/>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2FD2EF16-3E02-4C00-AED0-B5B0356024CE}"/>
              </a:ext>
            </a:extLst>
          </p:cNvPr>
          <p:cNvSpPr>
            <a:spLocks noGrp="1"/>
          </p:cNvSpPr>
          <p:nvPr>
            <p:ph idx="1"/>
          </p:nvPr>
        </p:nvSpPr>
        <p:spPr/>
        <p:txBody>
          <a:bodyPr>
            <a:normAutofit lnSpcReduction="10000"/>
          </a:bodyPr>
          <a:lstStyle/>
          <a:p>
            <a:r>
              <a:rPr lang="en-US" dirty="0"/>
              <a:t>Source data: The data is obtained from the following organizations:</a:t>
            </a:r>
          </a:p>
          <a:p>
            <a:pPr lvl="1">
              <a:buFont typeface="Arial" pitchFamily="34" charset="0"/>
              <a:buChar char="•"/>
            </a:pPr>
            <a:r>
              <a:rPr lang="en-US" b="1" dirty="0"/>
              <a:t>Guilford County</a:t>
            </a:r>
          </a:p>
          <a:p>
            <a:pPr lvl="1">
              <a:buFont typeface="Arial" pitchFamily="34" charset="0"/>
              <a:buChar char="•"/>
            </a:pPr>
            <a:r>
              <a:rPr lang="en-US" b="1" dirty="0"/>
              <a:t>Wake County</a:t>
            </a:r>
          </a:p>
          <a:p>
            <a:pPr lvl="1">
              <a:buFont typeface="Arial" pitchFamily="34" charset="0"/>
              <a:buChar char="•"/>
            </a:pPr>
            <a:r>
              <a:rPr lang="en-US" b="1" dirty="0"/>
              <a:t>Mecklenburg County</a:t>
            </a:r>
          </a:p>
          <a:p>
            <a:pPr lvl="1">
              <a:buFont typeface="Arial" pitchFamily="34" charset="0"/>
              <a:buChar char="•"/>
            </a:pPr>
            <a:r>
              <a:rPr lang="en-US" b="1" dirty="0"/>
              <a:t>Durham County</a:t>
            </a:r>
          </a:p>
          <a:p>
            <a:pPr lvl="1">
              <a:buFont typeface="Arial" pitchFamily="34" charset="0"/>
              <a:buChar char="•"/>
            </a:pPr>
            <a:r>
              <a:rPr lang="en-US" b="1" dirty="0"/>
              <a:t>City of Charlotte</a:t>
            </a:r>
          </a:p>
          <a:p>
            <a:pPr lvl="1">
              <a:buFont typeface="Arial" pitchFamily="34" charset="0"/>
              <a:buChar char="•"/>
            </a:pPr>
            <a:r>
              <a:rPr lang="en-US" b="1" dirty="0"/>
              <a:t>City of Durham</a:t>
            </a:r>
          </a:p>
          <a:p>
            <a:pPr lvl="1">
              <a:buFont typeface="Arial" pitchFamily="34" charset="0"/>
              <a:buChar char="•"/>
            </a:pPr>
            <a:r>
              <a:rPr lang="en-US" b="1" dirty="0"/>
              <a:t>City of Raleigh</a:t>
            </a:r>
          </a:p>
        </p:txBody>
      </p:sp>
    </p:spTree>
    <p:extLst>
      <p:ext uri="{BB962C8B-B14F-4D97-AF65-F5344CB8AC3E}">
        <p14:creationId xmlns:p14="http://schemas.microsoft.com/office/powerpoint/2010/main" val="3024976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85580-1FC8-44A4-8C76-DEC4FA06A12E}"/>
              </a:ext>
            </a:extLst>
          </p:cNvPr>
          <p:cNvSpPr>
            <a:spLocks noGrp="1"/>
          </p:cNvSpPr>
          <p:nvPr>
            <p:ph type="title"/>
          </p:nvPr>
        </p:nvSpPr>
        <p:spPr/>
        <p:txBody>
          <a:bodyPr>
            <a:normAutofit/>
          </a:bodyPr>
          <a:lstStyle/>
          <a:p>
            <a:r>
              <a:rPr lang="en-US" dirty="0"/>
              <a:t>Data</a:t>
            </a:r>
          </a:p>
        </p:txBody>
      </p:sp>
      <p:sp>
        <p:nvSpPr>
          <p:cNvPr id="3" name="Content Placeholder 2">
            <a:extLst>
              <a:ext uri="{FF2B5EF4-FFF2-40B4-BE49-F238E27FC236}">
                <a16:creationId xmlns:a16="http://schemas.microsoft.com/office/drawing/2014/main" id="{53D68B4C-53DC-4223-B92D-7D7483C31FC1}"/>
              </a:ext>
            </a:extLst>
          </p:cNvPr>
          <p:cNvSpPr>
            <a:spLocks noGrp="1"/>
          </p:cNvSpPr>
          <p:nvPr>
            <p:ph idx="1"/>
          </p:nvPr>
        </p:nvSpPr>
        <p:spPr/>
        <p:txBody>
          <a:bodyPr/>
          <a:lstStyle/>
          <a:p>
            <a:r>
              <a:rPr lang="en-US" dirty="0"/>
              <a:t>Data Set for the project:</a:t>
            </a:r>
          </a:p>
          <a:p>
            <a:pPr lvl="1"/>
            <a:r>
              <a:rPr lang="en-US" dirty="0"/>
              <a:t>Primarily, 7 pdf files ranging from 400-500 pages long  for each.</a:t>
            </a:r>
          </a:p>
          <a:p>
            <a:pPr marL="365760" lvl="1" indent="0">
              <a:buNone/>
            </a:pPr>
            <a:endParaRPr lang="en-US" dirty="0"/>
          </a:p>
          <a:p>
            <a:pPr lvl="1"/>
            <a:endParaRPr lang="en-US" dirty="0"/>
          </a:p>
          <a:p>
            <a:pPr lvl="1"/>
            <a:endParaRPr lang="en-US" dirty="0"/>
          </a:p>
          <a:p>
            <a:pPr marL="68580" indent="0">
              <a:buNone/>
            </a:pPr>
            <a:endParaRPr lang="en-US" dirty="0"/>
          </a:p>
          <a:p>
            <a:endParaRPr lang="en-US" dirty="0"/>
          </a:p>
        </p:txBody>
      </p:sp>
    </p:spTree>
    <p:extLst>
      <p:ext uri="{BB962C8B-B14F-4D97-AF65-F5344CB8AC3E}">
        <p14:creationId xmlns:p14="http://schemas.microsoft.com/office/powerpoint/2010/main" val="4197884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lstStyle/>
          <a:p>
            <a:r>
              <a:rPr lang="en-US" dirty="0"/>
              <a:t>Understand/Analyze Budget Text Data</a:t>
            </a:r>
          </a:p>
          <a:p>
            <a:r>
              <a:rPr lang="en-US" dirty="0"/>
              <a:t>Two primary goals:</a:t>
            </a:r>
          </a:p>
          <a:p>
            <a:pPr lvl="1"/>
            <a:r>
              <a:rPr lang="en-US" dirty="0"/>
              <a:t>Topic Modeling for Budget Texts</a:t>
            </a:r>
          </a:p>
          <a:p>
            <a:pPr lvl="1"/>
            <a:r>
              <a:rPr lang="en-US" dirty="0"/>
              <a:t>Emotion and Sentiment Analysis of Budget Texts</a:t>
            </a:r>
          </a:p>
          <a:p>
            <a:r>
              <a:rPr lang="en-US" dirty="0"/>
              <a:t>Next work recommender for the texts in Budget (If time permits).</a:t>
            </a:r>
          </a:p>
        </p:txBody>
      </p:sp>
    </p:spTree>
    <p:extLst>
      <p:ext uri="{BB962C8B-B14F-4D97-AF65-F5344CB8AC3E}">
        <p14:creationId xmlns:p14="http://schemas.microsoft.com/office/powerpoint/2010/main" val="1865914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2" y="685800"/>
            <a:ext cx="7024744" cy="1143000"/>
          </a:xfrm>
        </p:spPr>
        <p:txBody>
          <a:bodyPr/>
          <a:lstStyle/>
          <a:p>
            <a:r>
              <a:rPr lang="en-US" dirty="0"/>
              <a:t>Progress</a:t>
            </a:r>
          </a:p>
        </p:txBody>
      </p:sp>
      <p:sp>
        <p:nvSpPr>
          <p:cNvPr id="3" name="Content Placeholder 2"/>
          <p:cNvSpPr>
            <a:spLocks noGrp="1"/>
          </p:cNvSpPr>
          <p:nvPr>
            <p:ph idx="1"/>
          </p:nvPr>
        </p:nvSpPr>
        <p:spPr>
          <a:xfrm>
            <a:off x="1043492" y="2133600"/>
            <a:ext cx="6777317" cy="3699029"/>
          </a:xfrm>
        </p:spPr>
        <p:txBody>
          <a:bodyPr>
            <a:normAutofit/>
          </a:bodyPr>
          <a:lstStyle/>
          <a:p>
            <a:pPr marL="68580" indent="0">
              <a:buNone/>
            </a:pPr>
            <a:r>
              <a:rPr lang="en-US" sz="2800" b="1" dirty="0">
                <a:solidFill>
                  <a:srgbClr val="C00000"/>
                </a:solidFill>
              </a:rPr>
              <a:t>Teams Structure:</a:t>
            </a:r>
          </a:p>
          <a:p>
            <a:pPr lvl="1"/>
            <a:r>
              <a:rPr lang="en-US" sz="1800" b="1" dirty="0"/>
              <a:t>Topic Modeling:</a:t>
            </a:r>
          </a:p>
          <a:p>
            <a:pPr marL="1097280" lvl="2" indent="-457200">
              <a:buFont typeface="+mj-lt"/>
              <a:buAutoNum type="arabicPeriod"/>
            </a:pPr>
            <a:r>
              <a:rPr lang="en-US" dirty="0">
                <a:solidFill>
                  <a:schemeClr val="accent6">
                    <a:lumMod val="50000"/>
                  </a:schemeClr>
                </a:solidFill>
              </a:rPr>
              <a:t>Naseeb</a:t>
            </a:r>
          </a:p>
          <a:p>
            <a:pPr marL="1097280" lvl="2" indent="-457200">
              <a:buFont typeface="+mj-lt"/>
              <a:buAutoNum type="arabicPeriod"/>
            </a:pPr>
            <a:r>
              <a:rPr lang="en-US" dirty="0">
                <a:solidFill>
                  <a:schemeClr val="accent6">
                    <a:lumMod val="50000"/>
                  </a:schemeClr>
                </a:solidFill>
              </a:rPr>
              <a:t>Sultan</a:t>
            </a:r>
          </a:p>
          <a:p>
            <a:pPr marL="1097280" lvl="2" indent="-457200">
              <a:buFont typeface="+mj-lt"/>
              <a:buAutoNum type="arabicPeriod"/>
            </a:pPr>
            <a:r>
              <a:rPr lang="en-US" dirty="0">
                <a:solidFill>
                  <a:schemeClr val="accent6">
                    <a:lumMod val="50000"/>
                  </a:schemeClr>
                </a:solidFill>
              </a:rPr>
              <a:t>Miguel</a:t>
            </a:r>
          </a:p>
          <a:p>
            <a:pPr marL="617220" lvl="2"/>
            <a:r>
              <a:rPr lang="en-US" sz="2200" b="1" dirty="0"/>
              <a:t>Emotion and Sentiment Analysis:</a:t>
            </a:r>
          </a:p>
          <a:p>
            <a:pPr marL="1097280" lvl="2" indent="-457200">
              <a:buFont typeface="+mj-lt"/>
              <a:buAutoNum type="arabicPeriod"/>
            </a:pPr>
            <a:r>
              <a:rPr lang="en-US" sz="2200" dirty="0">
                <a:solidFill>
                  <a:schemeClr val="accent6">
                    <a:lumMod val="50000"/>
                  </a:schemeClr>
                </a:solidFill>
              </a:rPr>
              <a:t>Akash</a:t>
            </a:r>
          </a:p>
          <a:p>
            <a:pPr marL="1097280" lvl="2" indent="-457200">
              <a:buFont typeface="+mj-lt"/>
              <a:buAutoNum type="arabicPeriod"/>
            </a:pPr>
            <a:r>
              <a:rPr lang="en-US" sz="2200" dirty="0">
                <a:solidFill>
                  <a:schemeClr val="accent6">
                    <a:lumMod val="50000"/>
                  </a:schemeClr>
                </a:solidFill>
              </a:rPr>
              <a:t>Unatti</a:t>
            </a:r>
          </a:p>
          <a:p>
            <a:pPr marL="365760" lvl="1" indent="0">
              <a:buNone/>
            </a:pPr>
            <a:endParaRPr lang="en-US" sz="2400" dirty="0"/>
          </a:p>
          <a:p>
            <a:pPr marL="365760" lvl="1" indent="0">
              <a:buNone/>
            </a:pPr>
            <a:endParaRPr lang="en-US" dirty="0"/>
          </a:p>
        </p:txBody>
      </p:sp>
    </p:spTree>
    <p:extLst>
      <p:ext uri="{BB962C8B-B14F-4D97-AF65-F5344CB8AC3E}">
        <p14:creationId xmlns:p14="http://schemas.microsoft.com/office/powerpoint/2010/main" val="2971585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64</TotalTime>
  <Words>326</Words>
  <Application>Microsoft Office PowerPoint</Application>
  <PresentationFormat>On-screen Show (4:3)</PresentationFormat>
  <Paragraphs>79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Courier New</vt:lpstr>
      <vt:lpstr>Wingdings 2</vt:lpstr>
      <vt:lpstr>Austin</vt:lpstr>
      <vt:lpstr>Budget Text Processing</vt:lpstr>
      <vt:lpstr>Preview</vt:lpstr>
      <vt:lpstr>Introduction</vt:lpstr>
      <vt:lpstr>Introduction</vt:lpstr>
      <vt:lpstr>Introduction</vt:lpstr>
      <vt:lpstr>Data</vt:lpstr>
      <vt:lpstr>Data</vt:lpstr>
      <vt:lpstr>Goals</vt:lpstr>
      <vt:lpstr>Progress</vt:lpstr>
      <vt:lpstr>Tasks</vt:lpstr>
      <vt:lpstr>Topic Modeling Topic modeling can be described as a method for finding a group of words (i.e topic) from a collection of documents that best represents the information in the collection. It can also be thought of as a form of text mining – a way to obtain recurring patterns of words in textual material.</vt:lpstr>
      <vt:lpstr>Topic Modeling</vt:lpstr>
      <vt:lpstr>  Emotion and Sentiment Analysis Sentiment analysis and emotional analysis are two key methods experts use to quantify audiences’ emotional engagement. You can use them in your content strategy to unveil readers’ emotional responses to your content. If you manage to uncover how people feel about your content, you can easily make it perfect. </vt:lpstr>
      <vt:lpstr>Next Word Recommender(optional)</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Budget Text Processing</dc:title>
  <dc:creator>Deepesh</dc:creator>
  <cp:lastModifiedBy>sultan Albogami</cp:lastModifiedBy>
  <cp:revision>44</cp:revision>
  <dcterms:created xsi:type="dcterms:W3CDTF">2006-08-16T00:00:00Z</dcterms:created>
  <dcterms:modified xsi:type="dcterms:W3CDTF">2019-09-24T08:35:49Z</dcterms:modified>
</cp:coreProperties>
</file>