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Line"/>
          <p:cNvSpPr/>
          <p:nvPr/>
        </p:nvSpPr>
        <p:spPr>
          <a:xfrm>
            <a:off x="507997" y="4089400"/>
            <a:ext cx="1200002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Line"/>
          <p:cNvSpPr/>
          <p:nvPr/>
        </p:nvSpPr>
        <p:spPr>
          <a:xfrm flipV="1">
            <a:off x="7994300" y="4526255"/>
            <a:ext cx="4" cy="164276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b="0" i="1" sz="2400">
                <a:solidFill>
                  <a:srgbClr val="414141"/>
                </a:solidFill>
              </a:defRPr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2pPr>
            <a:lvl3pPr marL="1253064" indent="-313264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3pPr>
            <a:lvl4pPr marL="1722964" indent="-313264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4pPr>
            <a:lvl5pPr marL="2192864" indent="-313264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93E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>
            <a:off x="507998" y="4876800"/>
            <a:ext cx="567637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Line"/>
          <p:cNvSpPr/>
          <p:nvPr/>
        </p:nvSpPr>
        <p:spPr>
          <a:xfrm>
            <a:off x="507999" y="2768600"/>
            <a:ext cx="56763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b="0" i="1" sz="2400">
                <a:solidFill>
                  <a:srgbClr val="414141"/>
                </a:solidFill>
              </a:defRPr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2pPr>
            <a:lvl3pPr marL="1253064" indent="-313264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3pPr>
            <a:lvl4pPr marL="1722964" indent="-313264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4pPr>
            <a:lvl5pPr marL="2192864" indent="-313264">
              <a:lnSpc>
                <a:spcPct val="110000"/>
              </a:lnSpc>
              <a:spcBef>
                <a:spcPts val="0"/>
              </a:spcBef>
              <a:buClrTx/>
              <a:buFontTx/>
              <a:defRPr b="0" i="1" sz="24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Image"/>
          <p:cNvSpPr/>
          <p:nvPr>
            <p:ph type="pic" sz="half" idx="13"/>
          </p:nvPr>
        </p:nvSpPr>
        <p:spPr>
          <a:xfrm>
            <a:off x="6818217" y="647698"/>
            <a:ext cx="5588004" cy="8331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>
                <a:solidFill>
                  <a:srgbClr val="D93E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67453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1pPr>
            <a:lvl2pPr marL="761153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2pPr>
            <a:lvl3pPr marL="1154851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3pPr>
            <a:lvl4pPr marL="1548551" indent="-367451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4pPr>
            <a:lvl5pPr marL="1942251" indent="-367451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08" y="9179748"/>
            <a:ext cx="1709119" cy="6076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856317" y="4772797"/>
            <a:ext cx="5499104" cy="4229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860561" y="609600"/>
            <a:ext cx="5499104" cy="3530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557117" y="609598"/>
            <a:ext cx="5588006" cy="83947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b="0" i="1" sz="3000">
                <a:solidFill>
                  <a:srgbClr val="414141"/>
                </a:solidFill>
              </a:defRPr>
            </a:lvl1pPr>
            <a:lvl2pPr marL="861482" indent="-391582" algn="ctr">
              <a:spcBef>
                <a:spcPts val="1200"/>
              </a:spcBef>
              <a:buClrTx/>
              <a:buFontTx/>
              <a:defRPr b="0" i="1" sz="3000">
                <a:solidFill>
                  <a:srgbClr val="414141"/>
                </a:solidFill>
              </a:defRPr>
            </a:lvl2pPr>
            <a:lvl3pPr marL="1331382" indent="-391582" algn="ctr">
              <a:spcBef>
                <a:spcPts val="1200"/>
              </a:spcBef>
              <a:buClrTx/>
              <a:buFontTx/>
              <a:defRPr b="0" i="1" sz="3000">
                <a:solidFill>
                  <a:srgbClr val="414141"/>
                </a:solidFill>
              </a:defRPr>
            </a:lvl3pPr>
            <a:lvl4pPr marL="1801283" indent="-391582" algn="ctr">
              <a:spcBef>
                <a:spcPts val="1200"/>
              </a:spcBef>
              <a:buClrTx/>
              <a:buFontTx/>
              <a:defRPr b="0" i="1" sz="3000">
                <a:solidFill>
                  <a:srgbClr val="414141"/>
                </a:solidFill>
              </a:defRPr>
            </a:lvl4pPr>
            <a:lvl5pPr marL="2271183" indent="-391583" algn="ctr">
              <a:spcBef>
                <a:spcPts val="1200"/>
              </a:spcBef>
              <a:buClrTx/>
              <a:buFontTx/>
              <a:defRPr b="0" i="1" sz="30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7" y="2171700"/>
            <a:ext cx="1199729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>
            <a:off x="507997" y="635000"/>
            <a:ext cx="1199729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1" baseline="0" cap="none" i="0" spc="0" strike="noStrike" sz="3600" u="none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jason-jones.shinyapps.io/Emotionizer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tecting fMRI Data from Unforeseen Privacy Attacks in a Distributed Machine Learning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900"/>
              </a:spcBef>
              <a:defRPr sz="4000">
                <a:solidFill>
                  <a:srgbClr val="000000"/>
                </a:solidFill>
              </a:defRPr>
            </a:pPr>
            <a:r>
              <a:t>Budget Text Analysis</a:t>
            </a:r>
          </a:p>
          <a:p>
            <a:pPr defTabSz="338835">
              <a:spcBef>
                <a:spcPts val="900"/>
              </a:spcBef>
              <a:defRPr sz="2000">
                <a:solidFill>
                  <a:srgbClr val="000000"/>
                </a:solidFill>
              </a:defRPr>
            </a:pPr>
            <a:r>
              <a:t>- Datatopian Visionaries</a:t>
            </a:r>
          </a:p>
        </p:txBody>
      </p:sp>
      <p:sp>
        <p:nvSpPr>
          <p:cNvPr id="120" name="Michael Ellis,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defTabSz="397256">
              <a:lnSpc>
                <a:spcPct val="100000"/>
              </a:lnSpc>
              <a:defRPr i="0" sz="1600"/>
            </a:pPr>
            <a:r>
              <a:t>Akash Meghani, </a:t>
            </a:r>
          </a:p>
          <a:p>
            <a:pPr defTabSz="397256">
              <a:lnSpc>
                <a:spcPct val="100000"/>
              </a:lnSpc>
              <a:defRPr i="0" sz="1600"/>
            </a:pPr>
            <a:r>
              <a:t>Miguel Gaspar Utrera, </a:t>
            </a:r>
          </a:p>
          <a:p>
            <a:pPr defTabSz="397256">
              <a:lnSpc>
                <a:spcPct val="100000"/>
              </a:lnSpc>
              <a:defRPr i="0" sz="1600"/>
            </a:pPr>
            <a:r>
              <a:t>Naseeb Thapaliya,</a:t>
            </a:r>
          </a:p>
          <a:p>
            <a:pPr defTabSz="397256">
              <a:lnSpc>
                <a:spcPct val="100000"/>
              </a:lnSpc>
              <a:defRPr i="0" sz="1600"/>
            </a:pPr>
            <a:r>
              <a:t>Sultan Al Bogami,</a:t>
            </a:r>
          </a:p>
          <a:p>
            <a:pPr defTabSz="397256">
              <a:lnSpc>
                <a:spcPct val="100000"/>
              </a:lnSpc>
              <a:defRPr i="0" sz="1600"/>
            </a:pPr>
            <a:r>
              <a:t>Unnati Khivasara</a:t>
            </a:r>
          </a:p>
          <a:p>
            <a:pPr defTabSz="397256">
              <a:lnSpc>
                <a:spcPct val="100000"/>
              </a:lnSpc>
              <a:defRPr i="0" sz="1600"/>
            </a:pPr>
          </a:p>
          <a:p>
            <a:pPr defTabSz="397256">
              <a:lnSpc>
                <a:spcPct val="100000"/>
              </a:lnSpc>
              <a:defRPr i="0" sz="1600"/>
            </a:pPr>
            <a:r>
              <a:t>Mentors: Dr. Soumya Mohanty</a:t>
            </a:r>
          </a:p>
          <a:p>
            <a:pPr defTabSz="397256">
              <a:lnSpc>
                <a:spcPct val="100000"/>
              </a:lnSpc>
              <a:defRPr i="0" sz="1600"/>
            </a:pPr>
            <a:r>
              <a:t>                 Jason Jones (Guilford County)</a:t>
            </a:r>
          </a:p>
        </p:txBody>
      </p:sp>
      <p:pic>
        <p:nvPicPr>
          <p:cNvPr id="12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6" y="9157899"/>
            <a:ext cx="1756418" cy="624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Transformation</a:t>
            </a:r>
          </a:p>
        </p:txBody>
      </p:sp>
      <p:pic>
        <p:nvPicPr>
          <p:cNvPr id="154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1" y="9143065"/>
            <a:ext cx="1786757" cy="635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9-09-24 at 11.23.55.png" descr="Screen Shot 2019-09-24 at 11.23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3164" y="4290864"/>
            <a:ext cx="10938472" cy="5604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reen Shot 2019-09-24 at 12.57.21.png" descr="Screen Shot 2019-09-24 at 12.57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592" y="2130283"/>
            <a:ext cx="10645616" cy="2228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Analysis</a:t>
            </a:r>
          </a:p>
        </p:txBody>
      </p:sp>
      <p:pic>
        <p:nvPicPr>
          <p:cNvPr id="159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1" y="9143065"/>
            <a:ext cx="1786757" cy="635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 Shot 2019-09-24 at 11.11.37.png" descr="Screen Shot 2019-09-24 at 11.11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37653" y="2543872"/>
            <a:ext cx="14111981" cy="6233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Modelling</a:t>
            </a:r>
          </a:p>
        </p:txBody>
      </p:sp>
      <p:pic>
        <p:nvPicPr>
          <p:cNvPr id="163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174" y="3199855"/>
            <a:ext cx="7028431" cy="473655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Finding a group of words (i.e topic) from a collection of documents that best represents the information in the collection."/>
          <p:cNvSpPr txBox="1"/>
          <p:nvPr/>
        </p:nvSpPr>
        <p:spPr>
          <a:xfrm>
            <a:off x="8544742" y="3429654"/>
            <a:ext cx="2504494" cy="427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00525" indent="-200525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Finding a group of words (i.e topic) from a collection of documents that best represents the information in the collection.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Emotion And Sentiment Analysis</a:t>
            </a:r>
          </a:p>
        </p:txBody>
      </p:sp>
      <p:pic>
        <p:nvPicPr>
          <p:cNvPr id="168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entiment analysis and emotional analysis are two key methods experts use to quantify audiences’ emotional engagement."/>
          <p:cNvSpPr txBox="1"/>
          <p:nvPr/>
        </p:nvSpPr>
        <p:spPr>
          <a:xfrm>
            <a:off x="8544742" y="3220104"/>
            <a:ext cx="2504494" cy="4696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00525" indent="-200525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Sentiment analysis and emotional analysis are two key methods experts use to quantify audiences’ emotional engagement. </a:t>
            </a:r>
          </a:p>
        </p:txBody>
      </p:sp>
      <p:pic>
        <p:nvPicPr>
          <p:cNvPr id="170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484" y="3496838"/>
            <a:ext cx="5562903" cy="4142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Emotion And Sentiment Analysis</a:t>
            </a:r>
          </a:p>
        </p:txBody>
      </p:sp>
      <p:sp>
        <p:nvSpPr>
          <p:cNvPr id="173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1) Tokenization</a:t>
            </a:r>
          </a:p>
          <a:p>
            <a:pPr/>
            <a:r>
              <a:t>2) Cleaning the data</a:t>
            </a:r>
          </a:p>
          <a:p>
            <a:pPr/>
            <a:r>
              <a:t>3) Removing stop words</a:t>
            </a:r>
          </a:p>
          <a:p>
            <a:pPr/>
            <a:r>
              <a:t>4) Normalization</a:t>
            </a:r>
          </a:p>
          <a:p>
            <a:pPr/>
            <a:r>
              <a:t>5) Supervised learning/Lexicon based approach</a:t>
            </a:r>
          </a:p>
        </p:txBody>
      </p:sp>
      <p:pic>
        <p:nvPicPr>
          <p:cNvPr id="174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Emotion And Sentiment Analysis</a:t>
            </a:r>
          </a:p>
        </p:txBody>
      </p:sp>
      <p:sp>
        <p:nvSpPr>
          <p:cNvPr id="177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1) Text classification using spacy python package</a:t>
            </a:r>
          </a:p>
          <a:p>
            <a:pPr marL="0" indent="0">
              <a:buSzTx/>
              <a:buNone/>
            </a:pPr>
            <a:r>
              <a:t>2) Number of stop words in the list : 326</a:t>
            </a:r>
          </a:p>
          <a:p>
            <a:pPr marL="0" indent="0">
              <a:buSzTx/>
              <a:buNone/>
            </a:pPr>
            <a:r>
              <a:t>3) First ten stop words in Spacy:</a:t>
            </a:r>
          </a:p>
        </p:txBody>
      </p:sp>
      <p:pic>
        <p:nvPicPr>
          <p:cNvPr id="178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746" y="6527110"/>
            <a:ext cx="10979168" cy="130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spcBef>
                <a:spcPts val="1500"/>
              </a:spcBef>
              <a:defRPr sz="6800"/>
            </a:lvl1pPr>
          </a:lstStyle>
          <a:p>
            <a:pPr/>
            <a:r>
              <a:t>Next Word Recommender</a:t>
            </a:r>
          </a:p>
        </p:txBody>
      </p:sp>
      <p:pic>
        <p:nvPicPr>
          <p:cNvPr id="182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Whenever a user tries to enter a word/s suggest the next word based on combination of words used as input in previous searches."/>
          <p:cNvSpPr txBox="1"/>
          <p:nvPr/>
        </p:nvSpPr>
        <p:spPr>
          <a:xfrm>
            <a:off x="651924" y="2667715"/>
            <a:ext cx="9948010" cy="2181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00525" indent="-200525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Whenever a user tries to enter a word/s suggest the next word based on combination of words used as input in previous searches.</a:t>
            </a:r>
          </a:p>
          <a:p>
            <a:pPr marL="200525" indent="-200525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results from Topic modeling to predict the recommended word/topic which are important.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edictive Model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Relevant Work</a:t>
            </a:r>
          </a:p>
        </p:txBody>
      </p:sp>
      <p:pic>
        <p:nvPicPr>
          <p:cNvPr id="186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0" y="9116962"/>
            <a:ext cx="1730545" cy="61530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Emotion Sentiment Extraction Website by Jason.(https://jason-jones.shinyapps.io/Emotionizer/)…"/>
          <p:cNvSpPr txBox="1"/>
          <p:nvPr/>
        </p:nvSpPr>
        <p:spPr>
          <a:xfrm>
            <a:off x="1528395" y="2561155"/>
            <a:ext cx="9948010" cy="2694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00525" indent="-200525" algn="l" defTabSz="9144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b="1" sz="2900" u="sng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FF"/>
                </a:solidFill>
                <a:hlinkClick r:id="rId3" invalidUrl="" action="" tgtFrame="" tooltip="" history="1" highlightClick="0" endSnd="0"/>
              </a:rPr>
              <a:t>Emotion Sentiment Extraction Website by Jason.</a:t>
            </a:r>
            <a:r>
              <a:rPr u="none">
                <a:uFillTx/>
              </a:rPr>
              <a:t>(</a:t>
            </a:r>
            <a:r>
              <a:rPr>
                <a:solidFill>
                  <a:srgbClr val="0000FF"/>
                </a:solidFill>
                <a:hlinkClick r:id="rId3" invalidUrl="" action="" tgtFrame="" tooltip="" history="1" highlightClick="0" endSnd="0"/>
              </a:rPr>
              <a:t>https://jason-jones.shinyapps.io/Emotionizer/</a:t>
            </a:r>
            <a:r>
              <a:rPr u="none">
                <a:uFillTx/>
              </a:rPr>
              <a:t>)</a:t>
            </a:r>
          </a:p>
          <a:p>
            <a:pPr marL="200525" indent="-200525" algn="l" defTabSz="9144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b="1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“Peoples Opinion on Indian Budget Using Sentiment Analysis”</a:t>
            </a:r>
            <a:r>
              <a:rPr baseline="31999"/>
              <a:t> -</a:t>
            </a:r>
            <a:r>
              <a:rPr baseline="31999" sz="3000"/>
              <a:t>Varat Nayak</a:t>
            </a:r>
            <a:endParaRPr baseline="31999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MRI (StarPlus )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the Project</a:t>
            </a:r>
          </a:p>
        </p:txBody>
      </p:sp>
      <p:sp>
        <p:nvSpPr>
          <p:cNvPr id="124" name="What is fMRI?…"/>
          <p:cNvSpPr txBox="1"/>
          <p:nvPr>
            <p:ph type="body" idx="1"/>
          </p:nvPr>
        </p:nvSpPr>
        <p:spPr>
          <a:xfrm>
            <a:off x="583608" y="1628425"/>
            <a:ext cx="11837583" cy="7325075"/>
          </a:xfrm>
          <a:prstGeom prst="rect">
            <a:avLst/>
          </a:prstGeom>
        </p:spPr>
        <p:txBody>
          <a:bodyPr/>
          <a:lstStyle/>
          <a:p>
            <a:pPr/>
            <a:r>
              <a:t> Budget text Analysis for counties and cities:</a:t>
            </a:r>
            <a:endParaRPr sz="2200"/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Guilford County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Wake County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Mecklenburg County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Durham County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Charlotte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Durham</a:t>
            </a:r>
          </a:p>
          <a:p>
            <a:pPr lvl="1" marL="640080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b="0" sz="220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Raleigh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MRI (StarPlus )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the Project</a:t>
            </a:r>
          </a:p>
        </p:txBody>
      </p:sp>
      <p:pic>
        <p:nvPicPr>
          <p:cNvPr id="127" name="Process Diagram.png" descr="Process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651" y="2324100"/>
            <a:ext cx="7913392" cy="7609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MRI (StarPlus )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30" name="What is fMRI?…"/>
          <p:cNvSpPr txBox="1"/>
          <p:nvPr>
            <p:ph type="body" idx="1"/>
          </p:nvPr>
        </p:nvSpPr>
        <p:spPr>
          <a:xfrm>
            <a:off x="583608" y="2178049"/>
            <a:ext cx="11525471" cy="6775451"/>
          </a:xfrm>
          <a:prstGeom prst="rect">
            <a:avLst/>
          </a:prstGeom>
        </p:spPr>
        <p:txBody>
          <a:bodyPr/>
          <a:lstStyle/>
          <a:p>
            <a:pPr marL="356429" indent="-356429" defTabSz="566674">
              <a:spcBef>
                <a:spcPts val="1700"/>
              </a:spcBef>
              <a:defRPr sz="2716"/>
            </a:pPr>
          </a:p>
          <a:p>
            <a:pPr marL="356429" indent="-356429" defTabSz="566674">
              <a:spcBef>
                <a:spcPts val="1700"/>
              </a:spcBef>
              <a:defRPr sz="2716"/>
            </a:pPr>
            <a:r>
              <a:t>Understand the budget text data according to different counties, and their relationships, similarities/dissimilarities.</a:t>
            </a:r>
          </a:p>
          <a:p>
            <a:pPr marL="356429" indent="-356429" defTabSz="566674">
              <a:spcBef>
                <a:spcPts val="1700"/>
              </a:spcBef>
              <a:defRPr sz="2716"/>
            </a:pPr>
            <a:r>
              <a:t>Data Cleaning/Pre-processing: Removing stopwords, unwanted words, and lemmatizing the texts for further analysis.</a:t>
            </a:r>
          </a:p>
          <a:p>
            <a:pPr marL="356429" indent="-356429" defTabSz="566674">
              <a:spcBef>
                <a:spcPts val="1700"/>
              </a:spcBef>
              <a:defRPr sz="2716"/>
            </a:pPr>
            <a:r>
              <a:t>Topic Modelling of  the textual data. Compare how the important topics in budget documents has changed with time (From 2009 to 2019).</a:t>
            </a:r>
          </a:p>
          <a:p>
            <a:pPr marL="356429" indent="-356429" defTabSz="566674">
              <a:spcBef>
                <a:spcPts val="1700"/>
              </a:spcBef>
              <a:defRPr sz="2716"/>
            </a:pPr>
            <a:r>
              <a:t>Emotion and Sentiment Analysis of the budget texts to draw up public’s emotional engagement over the years.</a:t>
            </a:r>
          </a:p>
          <a:p>
            <a:pPr marL="356429" indent="-356429" defTabSz="566674">
              <a:spcBef>
                <a:spcPts val="1700"/>
              </a:spcBef>
              <a:defRPr sz="2716"/>
            </a:pPr>
            <a:r>
              <a:t>Next words recommender for the texts in budget when searching. </a:t>
            </a:r>
            <a:b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Set- StarPlus Experiment Se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spcBef>
                <a:spcPts val="1500"/>
              </a:spcBef>
              <a:defRPr sz="6500"/>
            </a:lvl1pPr>
          </a:lstStyle>
          <a:p>
            <a:pPr/>
            <a:r>
              <a:t>Team Structure</a:t>
            </a:r>
          </a:p>
        </p:txBody>
      </p:sp>
      <p:sp>
        <p:nvSpPr>
          <p:cNvPr id="133" name="6 Subjects Tested…"/>
          <p:cNvSpPr txBox="1"/>
          <p:nvPr>
            <p:ph type="body" idx="1"/>
          </p:nvPr>
        </p:nvSpPr>
        <p:spPr>
          <a:xfrm>
            <a:off x="508000" y="2326361"/>
            <a:ext cx="11651209" cy="6701078"/>
          </a:xfrm>
          <a:prstGeom prst="rect">
            <a:avLst/>
          </a:prstGeom>
        </p:spPr>
        <p:txBody>
          <a:bodyPr/>
          <a:lstStyle/>
          <a:p>
            <a:pPr lvl="1" marL="704850" indent="-352425" defTabSz="438150">
              <a:spcBef>
                <a:spcPts val="1800"/>
              </a:spcBef>
              <a:defRPr sz="2700"/>
            </a:pPr>
            <a:r>
              <a:t>All the individuals will work on preparing data i.e. Perform Data cleaning and Data preprocessing.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Team will be divided into 2 groups to perform different tasks:</a:t>
            </a:r>
          </a:p>
          <a:p>
            <a:pPr lvl="2" marL="1292225" indent="-352425" defTabSz="438150">
              <a:spcBef>
                <a:spcPts val="1800"/>
              </a:spcBef>
              <a:buSzPct val="65000"/>
              <a:buChar char="๏"/>
              <a:defRPr sz="2700"/>
            </a:pPr>
            <a:r>
              <a:t>Team 1: Topic Modelling</a:t>
            </a:r>
            <a:br/>
            <a:r>
              <a:t> Members:</a:t>
            </a:r>
            <a:br/>
            <a:r>
              <a:t> </a:t>
            </a:r>
            <a:r>
              <a:rPr sz="2800"/>
              <a:t>  1. Naseeb Thapaliya</a:t>
            </a:r>
            <a:br>
              <a:rPr sz="2800"/>
            </a:br>
            <a:r>
              <a:rPr sz="2800"/>
              <a:t>   2. Miguel Gasper Utrera</a:t>
            </a:r>
            <a:br>
              <a:rPr sz="2800"/>
            </a:br>
            <a:r>
              <a:rPr sz="2800"/>
              <a:t>   3. Sultan Al Bogami</a:t>
            </a:r>
          </a:p>
          <a:p>
            <a:pPr lvl="2" marL="1292225" indent="-352425" defTabSz="438150">
              <a:spcBef>
                <a:spcPts val="1800"/>
              </a:spcBef>
              <a:buSzPct val="65000"/>
              <a:buChar char="๏"/>
              <a:defRPr sz="2700"/>
            </a:pPr>
            <a:r>
              <a:t>Team 2: Emotion and Sentiment Analysis</a:t>
            </a:r>
            <a:br/>
            <a:r>
              <a:rPr sz="2800"/>
              <a:t> Members:</a:t>
            </a:r>
            <a:br>
              <a:rPr sz="2800"/>
            </a:br>
            <a:r>
              <a:rPr sz="2800"/>
              <a:t>   1. Akash Meghani</a:t>
            </a:r>
            <a:br>
              <a:rPr sz="2800"/>
            </a:br>
            <a:r>
              <a:rPr sz="2800"/>
              <a:t>   2. Unnati Khivasara</a:t>
            </a:r>
          </a:p>
        </p:txBody>
      </p:sp>
      <p:pic>
        <p:nvPicPr>
          <p:cNvPr id="134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2" y="9173488"/>
            <a:ext cx="1712665" cy="608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MRI (StarPlus ) Overview"/>
          <p:cNvSpPr txBox="1"/>
          <p:nvPr>
            <p:ph type="title"/>
          </p:nvPr>
        </p:nvSpPr>
        <p:spPr>
          <a:xfrm>
            <a:off x="508000" y="812800"/>
            <a:ext cx="11988800" cy="1219200"/>
          </a:xfrm>
          <a:prstGeom prst="rect">
            <a:avLst/>
          </a:prstGeom>
        </p:spPr>
        <p:txBody>
          <a:bodyPr/>
          <a:lstStyle/>
          <a:p>
            <a:pPr/>
            <a:r>
              <a:t>Individual Tasks Done</a:t>
            </a:r>
          </a:p>
        </p:txBody>
      </p:sp>
      <p:sp>
        <p:nvSpPr>
          <p:cNvPr id="137" name="What is fMRI?…"/>
          <p:cNvSpPr txBox="1"/>
          <p:nvPr>
            <p:ph type="body" idx="1"/>
          </p:nvPr>
        </p:nvSpPr>
        <p:spPr>
          <a:xfrm>
            <a:off x="583608" y="2178049"/>
            <a:ext cx="11525471" cy="6775451"/>
          </a:xfrm>
          <a:prstGeom prst="rect">
            <a:avLst/>
          </a:prstGeom>
        </p:spPr>
        <p:txBody>
          <a:bodyPr/>
          <a:lstStyle/>
          <a:p>
            <a:pPr marL="238844" indent="-238844" defTabSz="379729">
              <a:spcBef>
                <a:spcPts val="1100"/>
              </a:spcBef>
              <a:defRPr sz="1819"/>
            </a:pPr>
          </a:p>
          <a:p>
            <a:pPr marL="238844" indent="-238844" defTabSz="379729">
              <a:spcBef>
                <a:spcPts val="1100"/>
              </a:spcBef>
              <a:defRPr sz="1819"/>
            </a:pPr>
            <a:r>
              <a:t>Sultan Al Bogami</a:t>
            </a:r>
            <a:br/>
            <a:r>
              <a:t>  1.  Collected Budget Documents from all the different Counties websites and other sources.</a:t>
            </a:r>
            <a:br/>
            <a:r>
              <a:t>  2.  Converted the pdf documents to csv formats. Extract words from the documents using online tool, and </a:t>
            </a:r>
            <a:br/>
            <a:r>
              <a:t>       classify them for further processing.</a:t>
            </a:r>
          </a:p>
          <a:p>
            <a:pPr marL="238844" indent="-238844" defTabSz="379729">
              <a:spcBef>
                <a:spcPts val="1100"/>
              </a:spcBef>
              <a:defRPr sz="1819"/>
            </a:pPr>
            <a:r>
              <a:t>Naseeb Thapaliya</a:t>
            </a:r>
            <a:br/>
            <a:r>
              <a:t>  1. Combine all the csv datasets from all the counties, and assign labels to identify the counties.</a:t>
            </a:r>
            <a:br/>
            <a:r>
              <a:t>  3. Analyze the combined data sets to identify data dictionaries and volume.</a:t>
            </a:r>
          </a:p>
          <a:p>
            <a:pPr marL="238844" indent="-238844" defTabSz="379729">
              <a:spcBef>
                <a:spcPts val="1100"/>
              </a:spcBef>
              <a:defRPr sz="1819"/>
            </a:pPr>
            <a:r>
              <a:t>Miguel Gasper Utrera</a:t>
            </a:r>
            <a:br/>
            <a:r>
              <a:t>  1. Analyze the Datasets individually and keep the consistent data structure for all the counties.</a:t>
            </a:r>
            <a:br/>
            <a:r>
              <a:t>  2. Started looking into how topic modelling works, and find resources for topic modelling.</a:t>
            </a:r>
          </a:p>
          <a:p>
            <a:pPr marL="238844" indent="-238844" defTabSz="379729">
              <a:spcBef>
                <a:spcPts val="1100"/>
              </a:spcBef>
              <a:defRPr sz="1819"/>
            </a:pPr>
            <a:r>
              <a:t>Unnati Khivasera</a:t>
            </a:r>
            <a:br/>
            <a:r>
              <a:t>  1. Organize and Coordinate data and documents for all the team members to access them when required.</a:t>
            </a:r>
            <a:br/>
            <a:r>
              <a:t>  2. Research on finalizing suitable approach /techniques used for Emotion and Sentiment analysis:</a:t>
            </a:r>
          </a:p>
          <a:p>
            <a:pPr marL="238844" indent="-238844" defTabSz="379729">
              <a:spcBef>
                <a:spcPts val="1100"/>
              </a:spcBef>
              <a:defRPr sz="1819"/>
            </a:pPr>
            <a:r>
              <a:t>Akash Meghani</a:t>
            </a:r>
            <a:br/>
            <a:r>
              <a:t>  1. Collect Emotions csv data from the budget text documents.</a:t>
            </a:r>
            <a:br/>
            <a:r>
              <a:t>  2. Carry out individual analysis of the county documents to discover emotions in words.</a:t>
            </a:r>
            <a:b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Overview</a:t>
            </a:r>
          </a:p>
        </p:txBody>
      </p:sp>
      <p:sp>
        <p:nvSpPr>
          <p:cNvPr id="140" name="Feature Space: # of images fMRI images taken (54) by the number of voxels in subjects trials (4,698)…"/>
          <p:cNvSpPr txBox="1"/>
          <p:nvPr>
            <p:ph type="body" idx="1"/>
          </p:nvPr>
        </p:nvSpPr>
        <p:spPr>
          <a:xfrm>
            <a:off x="932851" y="2324099"/>
            <a:ext cx="11596298" cy="5864455"/>
          </a:xfrm>
          <a:prstGeom prst="rect">
            <a:avLst/>
          </a:prstGeom>
        </p:spPr>
        <p:txBody>
          <a:bodyPr/>
          <a:lstStyle/>
          <a:p>
            <a:pPr/>
            <a:r>
              <a:t>Primarily, 7 pdf files ranging from 400-500 pages long  for each.</a:t>
            </a:r>
          </a:p>
          <a:p>
            <a:pPr/>
            <a:r>
              <a:t>Each pdf is converted to csv files by extracting all the relevant budget texts(words) from the pdf file.</a:t>
            </a:r>
          </a:p>
          <a:p>
            <a:pPr/>
            <a:r>
              <a:t>So, there are total of 638131 total words extracted from the budget files.</a:t>
            </a:r>
          </a:p>
        </p:txBody>
      </p:sp>
      <p:pic>
        <p:nvPicPr>
          <p:cNvPr id="14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1" y="9143065"/>
            <a:ext cx="1786757" cy="635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Source</a:t>
            </a:r>
          </a:p>
        </p:txBody>
      </p:sp>
      <p:sp>
        <p:nvSpPr>
          <p:cNvPr id="144" name="Feature Space: # of images fMRI images taken (54) by the number of voxels in subjects trials (4,698)…"/>
          <p:cNvSpPr txBox="1"/>
          <p:nvPr>
            <p:ph type="body" idx="1"/>
          </p:nvPr>
        </p:nvSpPr>
        <p:spPr>
          <a:xfrm>
            <a:off x="932851" y="2324100"/>
            <a:ext cx="11596298" cy="586445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5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1" y="9143065"/>
            <a:ext cx="1786757" cy="635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9-09-24 at 11.21.04.png" descr="Screen Shot 2019-09-24 at 11.21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185" y="2324100"/>
            <a:ext cx="13004802" cy="7180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ata Set-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Conversion</a:t>
            </a:r>
          </a:p>
        </p:txBody>
      </p:sp>
      <p:sp>
        <p:nvSpPr>
          <p:cNvPr id="149" name="Feature Space: # of images fMRI images taken (54) by the number of voxels in subjects trials (4,698)…"/>
          <p:cNvSpPr txBox="1"/>
          <p:nvPr>
            <p:ph type="body" idx="1"/>
          </p:nvPr>
        </p:nvSpPr>
        <p:spPr>
          <a:xfrm>
            <a:off x="1207425" y="2561231"/>
            <a:ext cx="11596297" cy="6613243"/>
          </a:xfrm>
          <a:prstGeom prst="rect">
            <a:avLst/>
          </a:prstGeom>
        </p:spPr>
        <p:txBody>
          <a:bodyPr/>
          <a:lstStyle/>
          <a:p>
            <a:pPr marL="187960" indent="-187960" defTabSz="233679">
              <a:spcBef>
                <a:spcPts val="900"/>
              </a:spcBef>
              <a:defRPr sz="1400"/>
            </a:pPr>
          </a:p>
        </p:txBody>
      </p:sp>
      <p:pic>
        <p:nvPicPr>
          <p:cNvPr id="150" name="Screen Shot 2019-09-24 at 11.06.34.png" descr="Screen Shot 2019-09-24 at 11.06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426" y="2561231"/>
            <a:ext cx="10776612" cy="6483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61" y="9143065"/>
            <a:ext cx="1786757" cy="635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