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3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3004800" cy="975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414141"/>
        </a:fontRef>
        <a:srgbClr val="41414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DBE3"/>
          </a:solidFill>
        </a:fill>
      </a:tcStyle>
    </a:wholeTbl>
    <a:band2H>
      <a:tcTxStyle/>
      <a:tcStyle>
        <a:tcBdr/>
        <a:fill>
          <a:solidFill>
            <a:srgbClr val="EBEEF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414141"/>
        </a:fontRef>
        <a:srgbClr val="41414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FE2D3"/>
          </a:solidFill>
        </a:fill>
      </a:tcStyle>
    </a:wholeTbl>
    <a:band2H>
      <a:tcTxStyle/>
      <a:tcStyle>
        <a:tcBdr/>
        <a:fill>
          <a:solidFill>
            <a:srgbClr val="F0F1E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414141"/>
        </a:fontRef>
        <a:srgbClr val="41414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DCE1"/>
          </a:solidFill>
        </a:fill>
      </a:tcStyle>
    </a:wholeTbl>
    <a:band2H>
      <a:tcTxStyle/>
      <a:tcStyle>
        <a:tcBdr/>
        <a:fill>
          <a:solidFill>
            <a:srgbClr val="EFEEF1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414141"/>
        </a:fontRef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8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414141"/>
        </a:fontRef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14141"/>
              </a:solidFill>
              <a:prstDash val="solid"/>
              <a:round/>
            </a:ln>
          </a:top>
          <a:bottom>
            <a:ln w="25400" cap="flat">
              <a:solidFill>
                <a:srgbClr val="41414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14141"/>
              </a:solidFill>
              <a:prstDash val="solid"/>
              <a:round/>
            </a:ln>
          </a:top>
          <a:bottom>
            <a:ln w="25400" cap="flat">
              <a:solidFill>
                <a:srgbClr val="41414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414141"/>
        </a:fontRef>
        <a:srgbClr val="41414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CDCD"/>
          </a:solidFill>
        </a:fill>
      </a:tcStyle>
    </a:wholeTbl>
    <a:band2H>
      <a:tcTxStyle/>
      <a:tcStyle>
        <a:tcBdr/>
        <a:fill>
          <a:solidFill>
            <a:srgbClr val="E8E8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1414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1414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1414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414141"/>
        </a:fontRef>
        <a:srgbClr val="414141"/>
      </a:tcTxStyle>
      <a:tcStyle>
        <a:tcBdr>
          <a:left>
            <a:ln w="12700" cap="flat">
              <a:solidFill>
                <a:srgbClr val="414141"/>
              </a:solidFill>
              <a:prstDash val="solid"/>
              <a:round/>
            </a:ln>
          </a:left>
          <a:right>
            <a:ln w="12700" cap="flat">
              <a:solidFill>
                <a:srgbClr val="414141"/>
              </a:solidFill>
              <a:prstDash val="solid"/>
              <a:round/>
            </a:ln>
          </a:right>
          <a:top>
            <a:ln w="12700" cap="flat">
              <a:solidFill>
                <a:srgbClr val="414141"/>
              </a:solidFill>
              <a:prstDash val="solid"/>
              <a:round/>
            </a:ln>
          </a:top>
          <a:bottom>
            <a:ln w="12700" cap="flat">
              <a:solidFill>
                <a:srgbClr val="414141"/>
              </a:solidFill>
              <a:prstDash val="solid"/>
              <a:round/>
            </a:ln>
          </a:bottom>
          <a:insideH>
            <a:ln w="12700" cap="flat">
              <a:solidFill>
                <a:srgbClr val="414141"/>
              </a:solidFill>
              <a:prstDash val="solid"/>
              <a:round/>
            </a:ln>
          </a:insideH>
          <a:insideV>
            <a:ln w="12700" cap="flat">
              <a:solidFill>
                <a:srgbClr val="414141"/>
              </a:solidFill>
              <a:prstDash val="solid"/>
              <a:round/>
            </a:ln>
          </a:insideV>
        </a:tcBdr>
        <a:fill>
          <a:solidFill>
            <a:srgbClr val="414141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414141"/>
        </a:fontRef>
        <a:srgbClr val="414141"/>
      </a:tcTxStyle>
      <a:tcStyle>
        <a:tcBdr>
          <a:left>
            <a:ln w="12700" cap="flat">
              <a:solidFill>
                <a:srgbClr val="414141"/>
              </a:solidFill>
              <a:prstDash val="solid"/>
              <a:round/>
            </a:ln>
          </a:left>
          <a:right>
            <a:ln w="12700" cap="flat">
              <a:solidFill>
                <a:srgbClr val="414141"/>
              </a:solidFill>
              <a:prstDash val="solid"/>
              <a:round/>
            </a:ln>
          </a:right>
          <a:top>
            <a:ln w="12700" cap="flat">
              <a:solidFill>
                <a:srgbClr val="414141"/>
              </a:solidFill>
              <a:prstDash val="solid"/>
              <a:round/>
            </a:ln>
          </a:top>
          <a:bottom>
            <a:ln w="12700" cap="flat">
              <a:solidFill>
                <a:srgbClr val="414141"/>
              </a:solidFill>
              <a:prstDash val="solid"/>
              <a:round/>
            </a:ln>
          </a:bottom>
          <a:insideH>
            <a:ln w="12700" cap="flat">
              <a:solidFill>
                <a:srgbClr val="414141"/>
              </a:solidFill>
              <a:prstDash val="solid"/>
              <a:round/>
            </a:ln>
          </a:insideH>
          <a:insideV>
            <a:ln w="12700" cap="flat">
              <a:solidFill>
                <a:srgbClr val="414141"/>
              </a:solidFill>
              <a:prstDash val="solid"/>
              <a:round/>
            </a:ln>
          </a:insideV>
        </a:tcBdr>
        <a:fill>
          <a:solidFill>
            <a:srgbClr val="414141">
              <a:alpha val="20000"/>
            </a:srgbClr>
          </a:solidFill>
        </a:fill>
      </a:tcStyle>
    </a:firstCol>
    <a:lastRow>
      <a:tcTxStyle b="on" i="off">
        <a:fontRef idx="minor">
          <a:srgbClr val="414141"/>
        </a:fontRef>
        <a:srgbClr val="414141"/>
      </a:tcTxStyle>
      <a:tcStyle>
        <a:tcBdr>
          <a:left>
            <a:ln w="12700" cap="flat">
              <a:solidFill>
                <a:srgbClr val="414141"/>
              </a:solidFill>
              <a:prstDash val="solid"/>
              <a:round/>
            </a:ln>
          </a:left>
          <a:right>
            <a:ln w="12700" cap="flat">
              <a:solidFill>
                <a:srgbClr val="414141"/>
              </a:solidFill>
              <a:prstDash val="solid"/>
              <a:round/>
            </a:ln>
          </a:right>
          <a:top>
            <a:ln w="50800" cap="flat">
              <a:solidFill>
                <a:srgbClr val="414141"/>
              </a:solidFill>
              <a:prstDash val="solid"/>
              <a:round/>
            </a:ln>
          </a:top>
          <a:bottom>
            <a:ln w="12700" cap="flat">
              <a:solidFill>
                <a:srgbClr val="414141"/>
              </a:solidFill>
              <a:prstDash val="solid"/>
              <a:round/>
            </a:ln>
          </a:bottom>
          <a:insideH>
            <a:ln w="12700" cap="flat">
              <a:solidFill>
                <a:srgbClr val="414141"/>
              </a:solidFill>
              <a:prstDash val="solid"/>
              <a:round/>
            </a:ln>
          </a:insideH>
          <a:insideV>
            <a:ln w="12700" cap="flat">
              <a:solidFill>
                <a:srgbClr val="41414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414141"/>
        </a:fontRef>
        <a:srgbClr val="414141"/>
      </a:tcTxStyle>
      <a:tcStyle>
        <a:tcBdr>
          <a:left>
            <a:ln w="12700" cap="flat">
              <a:solidFill>
                <a:srgbClr val="414141"/>
              </a:solidFill>
              <a:prstDash val="solid"/>
              <a:round/>
            </a:ln>
          </a:left>
          <a:right>
            <a:ln w="12700" cap="flat">
              <a:solidFill>
                <a:srgbClr val="414141"/>
              </a:solidFill>
              <a:prstDash val="solid"/>
              <a:round/>
            </a:ln>
          </a:right>
          <a:top>
            <a:ln w="12700" cap="flat">
              <a:solidFill>
                <a:srgbClr val="414141"/>
              </a:solidFill>
              <a:prstDash val="solid"/>
              <a:round/>
            </a:ln>
          </a:top>
          <a:bottom>
            <a:ln w="25400" cap="flat">
              <a:solidFill>
                <a:srgbClr val="414141"/>
              </a:solidFill>
              <a:prstDash val="solid"/>
              <a:round/>
            </a:ln>
          </a:bottom>
          <a:insideH>
            <a:ln w="12700" cap="flat">
              <a:solidFill>
                <a:srgbClr val="414141"/>
              </a:solidFill>
              <a:prstDash val="solid"/>
              <a:round/>
            </a:ln>
          </a:insideH>
          <a:insideV>
            <a:ln w="12700" cap="flat">
              <a:solidFill>
                <a:srgbClr val="414141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143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2273" y="2059096"/>
            <a:ext cx="9416488" cy="4735404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2273" y="6794496"/>
            <a:ext cx="9416488" cy="1225131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58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275" y="6827502"/>
            <a:ext cx="9416486" cy="806027"/>
          </a:xfrm>
        </p:spPr>
        <p:txBody>
          <a:bodyPr anchor="b">
            <a:normAutofit/>
          </a:bodyPr>
          <a:lstStyle>
            <a:lvl1pPr algn="l">
              <a:defRPr sz="341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32273" y="975360"/>
            <a:ext cx="9416488" cy="517783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2274" y="7633529"/>
            <a:ext cx="9416485" cy="702168"/>
          </a:xfrm>
        </p:spPr>
        <p:txBody>
          <a:bodyPr>
            <a:normAutofit/>
          </a:bodyPr>
          <a:lstStyle>
            <a:lvl1pPr marL="0" indent="0">
              <a:buNone/>
              <a:defRPr sz="1707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25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273" y="2059093"/>
            <a:ext cx="9416488" cy="2817707"/>
          </a:xfrm>
        </p:spPr>
        <p:txBody>
          <a:bodyPr/>
          <a:lstStyle>
            <a:lvl1pPr>
              <a:defRPr sz="6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2273" y="5201920"/>
            <a:ext cx="9416488" cy="3359573"/>
          </a:xfrm>
        </p:spPr>
        <p:txBody>
          <a:bodyPr anchor="ctr">
            <a:normAutofit/>
          </a:bodyPr>
          <a:lstStyle>
            <a:lvl1pPr marL="0" indent="0">
              <a:buNone/>
              <a:defRPr sz="2560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99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0227" y="2059093"/>
            <a:ext cx="8534825" cy="3304354"/>
          </a:xfrm>
        </p:spPr>
        <p:txBody>
          <a:bodyPr/>
          <a:lstStyle>
            <a:lvl1pPr>
              <a:defRPr sz="6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2059630" y="5363448"/>
            <a:ext cx="7766982" cy="486647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991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2273" y="6187601"/>
            <a:ext cx="9416488" cy="2384213"/>
          </a:xfrm>
        </p:spPr>
        <p:txBody>
          <a:bodyPr anchor="ctr">
            <a:normAutofit/>
          </a:bodyPr>
          <a:lstStyle>
            <a:lvl1pPr marL="0" indent="0">
              <a:buNone/>
              <a:defRPr sz="2560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58432" y="1381339"/>
            <a:ext cx="855596" cy="2762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7351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955115" y="3717387"/>
            <a:ext cx="855596" cy="2762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735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6365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272" y="4443308"/>
            <a:ext cx="9416489" cy="2351189"/>
          </a:xfrm>
        </p:spPr>
        <p:txBody>
          <a:bodyPr anchor="b"/>
          <a:lstStyle>
            <a:lvl1pPr algn="l">
              <a:defRPr sz="568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2273" y="6794497"/>
            <a:ext cx="9416488" cy="1223680"/>
          </a:xfrm>
        </p:spPr>
        <p:txBody>
          <a:bodyPr anchor="t"/>
          <a:lstStyle>
            <a:lvl1pPr marL="0" indent="0" algn="l">
              <a:buNone/>
              <a:defRPr sz="2844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80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9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320" y="2817706"/>
            <a:ext cx="3144142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6142" y="3793067"/>
            <a:ext cx="3123319" cy="5104836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43650" y="2817706"/>
            <a:ext cx="3132806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132390" y="3793067"/>
            <a:ext cx="3144065" cy="5104836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601660" y="2817706"/>
            <a:ext cx="3128402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601660" y="3793067"/>
            <a:ext cx="3128402" cy="5104836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975586" y="3034454"/>
            <a:ext cx="0" cy="563541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428309" y="3034453"/>
            <a:ext cx="0" cy="5641788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9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6142" y="6045794"/>
            <a:ext cx="3136870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96142" y="3142827"/>
            <a:ext cx="3136870" cy="21674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6142" y="6865369"/>
            <a:ext cx="3136870" cy="937513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49749" y="6045794"/>
            <a:ext cx="3126707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149747" y="3142827"/>
            <a:ext cx="3126707" cy="21674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148304" y="6865368"/>
            <a:ext cx="3130849" cy="937513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601660" y="6045794"/>
            <a:ext cx="3128402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601659" y="3142827"/>
            <a:ext cx="3128402" cy="21674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601528" y="6865365"/>
            <a:ext cx="3132545" cy="937513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975586" y="3034454"/>
            <a:ext cx="0" cy="563541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428309" y="3034453"/>
            <a:ext cx="0" cy="5641788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69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331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60135" y="611861"/>
            <a:ext cx="1869928" cy="828604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6142" y="1099669"/>
            <a:ext cx="7920088" cy="77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070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b="0" i="1">
                <a:solidFill>
                  <a:srgbClr val="414141"/>
                </a:solidFill>
              </a:defRPr>
            </a:lvl1pPr>
            <a:lvl2pPr marL="783166" indent="-313266">
              <a:lnSpc>
                <a:spcPct val="110000"/>
              </a:lnSpc>
              <a:spcBef>
                <a:spcPts val="0"/>
              </a:spcBef>
              <a:buClrTx/>
              <a:buFontTx/>
              <a:defRPr sz="2400" b="0" i="1">
                <a:solidFill>
                  <a:srgbClr val="414141"/>
                </a:solidFill>
              </a:defRPr>
            </a:lvl2pPr>
            <a:lvl3pPr marL="1253064" indent="-313264">
              <a:lnSpc>
                <a:spcPct val="110000"/>
              </a:lnSpc>
              <a:spcBef>
                <a:spcPts val="0"/>
              </a:spcBef>
              <a:buClrTx/>
              <a:buFontTx/>
              <a:defRPr sz="2400" b="0" i="1">
                <a:solidFill>
                  <a:srgbClr val="414141"/>
                </a:solidFill>
              </a:defRPr>
            </a:lvl3pPr>
            <a:lvl4pPr marL="1722964" indent="-313264">
              <a:lnSpc>
                <a:spcPct val="110000"/>
              </a:lnSpc>
              <a:spcBef>
                <a:spcPts val="0"/>
              </a:spcBef>
              <a:buClrTx/>
              <a:buFontTx/>
              <a:defRPr sz="2400" b="0" i="1">
                <a:solidFill>
                  <a:srgbClr val="414141"/>
                </a:solidFill>
              </a:defRPr>
            </a:lvl4pPr>
            <a:lvl5pPr marL="2192864" indent="-313264">
              <a:lnSpc>
                <a:spcPct val="110000"/>
              </a:lnSpc>
              <a:spcBef>
                <a:spcPts val="0"/>
              </a:spcBef>
              <a:buClrTx/>
              <a:buFontTx/>
              <a:defRPr sz="2400" b="0" i="1">
                <a:solidFill>
                  <a:srgbClr val="41414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Title Text"/>
          <p:cNvSpPr txBox="1">
            <a:spLocks noGrp="1"/>
          </p:cNvSpPr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D93E2B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8" name="Body Level One…"/>
          <p:cNvSpPr txBox="1">
            <a:spLocks noGrp="1"/>
          </p:cNvSpPr>
          <p:nvPr>
            <p:ph type="body" sz="quarter" idx="13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446295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275" y="4070022"/>
            <a:ext cx="9416486" cy="2724476"/>
          </a:xfrm>
        </p:spPr>
        <p:txBody>
          <a:bodyPr anchor="b"/>
          <a:lstStyle>
            <a:lvl1pPr algn="l">
              <a:defRPr sz="568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2273" y="6794497"/>
            <a:ext cx="9416488" cy="1223680"/>
          </a:xfrm>
        </p:spPr>
        <p:txBody>
          <a:bodyPr anchor="t"/>
          <a:lstStyle>
            <a:lvl1pPr marL="0" indent="0" algn="l">
              <a:buNone/>
              <a:defRPr sz="2844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34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7174" y="2930598"/>
            <a:ext cx="4690650" cy="5967307"/>
          </a:xfrm>
        </p:spPr>
        <p:txBody>
          <a:bodyPr>
            <a:normAutofit/>
          </a:bodyPr>
          <a:lstStyle>
            <a:lvl1pPr>
              <a:defRPr sz="2560"/>
            </a:lvl1pPr>
            <a:lvl2pPr>
              <a:defRPr sz="2276"/>
            </a:lvl2pPr>
            <a:lvl3pPr>
              <a:defRPr sz="1991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33032" y="2924222"/>
            <a:ext cx="4690652" cy="5973682"/>
          </a:xfrm>
        </p:spPr>
        <p:txBody>
          <a:bodyPr>
            <a:normAutofit/>
          </a:bodyPr>
          <a:lstStyle>
            <a:lvl1pPr>
              <a:defRPr sz="2560"/>
            </a:lvl1pPr>
            <a:lvl2pPr>
              <a:defRPr sz="2276"/>
            </a:lvl2pPr>
            <a:lvl3pPr>
              <a:defRPr sz="1991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66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173" y="2709333"/>
            <a:ext cx="4690648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7174" y="3576320"/>
            <a:ext cx="4690650" cy="5321583"/>
          </a:xfrm>
        </p:spPr>
        <p:txBody>
          <a:bodyPr>
            <a:normAutofit/>
          </a:bodyPr>
          <a:lstStyle>
            <a:lvl1pPr>
              <a:defRPr sz="2560"/>
            </a:lvl1pPr>
            <a:lvl2pPr>
              <a:defRPr sz="2276"/>
            </a:lvl2pPr>
            <a:lvl3pPr>
              <a:defRPr sz="1991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3033" y="2709333"/>
            <a:ext cx="4690650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3033" y="3576320"/>
            <a:ext cx="4690650" cy="5321583"/>
          </a:xfrm>
        </p:spPr>
        <p:txBody>
          <a:bodyPr>
            <a:normAutofit/>
          </a:bodyPr>
          <a:lstStyle>
            <a:lvl1pPr>
              <a:defRPr sz="2560"/>
            </a:lvl1pPr>
            <a:lvl2pPr>
              <a:defRPr sz="2276"/>
            </a:lvl2pPr>
            <a:lvl3pPr>
              <a:defRPr sz="1991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3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30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8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272" y="2059094"/>
            <a:ext cx="3628746" cy="2059093"/>
          </a:xfrm>
        </p:spPr>
        <p:txBody>
          <a:bodyPr anchor="b"/>
          <a:lstStyle>
            <a:lvl1pPr algn="l">
              <a:defRPr sz="341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4921" y="2059093"/>
            <a:ext cx="5543841" cy="6502400"/>
          </a:xfrm>
        </p:spPr>
        <p:txBody>
          <a:bodyPr anchor="ctr">
            <a:normAutofit/>
          </a:bodyPr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1991"/>
            </a:lvl4pPr>
            <a:lvl5pPr>
              <a:defRPr sz="1991"/>
            </a:lvl5pPr>
            <a:lvl6pPr>
              <a:defRPr sz="1991"/>
            </a:lvl6pPr>
            <a:lvl7pPr>
              <a:defRPr sz="1991"/>
            </a:lvl7pPr>
            <a:lvl8pPr>
              <a:defRPr sz="1991"/>
            </a:lvl8pPr>
            <a:lvl9pPr>
              <a:defRPr sz="199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2272" y="4450534"/>
            <a:ext cx="3628746" cy="4118185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11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155" y="2637073"/>
            <a:ext cx="5433847" cy="2239727"/>
          </a:xfrm>
        </p:spPr>
        <p:txBody>
          <a:bodyPr anchor="b">
            <a:normAutofit/>
          </a:bodyPr>
          <a:lstStyle>
            <a:lvl1pPr algn="l">
              <a:defRPr sz="512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4780" y="1625600"/>
            <a:ext cx="3414649" cy="6502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2272" y="5201920"/>
            <a:ext cx="5425391" cy="195072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74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8959192" y="2384214"/>
            <a:ext cx="4009813" cy="4009813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8092206" y="-650240"/>
            <a:ext cx="2275840" cy="227584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8959192" y="8669867"/>
            <a:ext cx="1408853" cy="1408853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219005" y="3793067"/>
            <a:ext cx="5960533" cy="5960533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1194365" y="4118187"/>
            <a:ext cx="3359573" cy="3359573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11016027" y="0"/>
            <a:ext cx="975360" cy="15636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9365" y="643866"/>
            <a:ext cx="10034318" cy="19918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174" y="2919716"/>
            <a:ext cx="9545463" cy="5966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659541" y="2600919"/>
            <a:ext cx="1408852" cy="32520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564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865188" y="4641239"/>
            <a:ext cx="5489486" cy="325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564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5591" y="420603"/>
            <a:ext cx="894312" cy="109182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984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64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</p:sldLayoutIdLst>
  <p:txStyles>
    <p:titleStyle>
      <a:lvl1pPr algn="l" defTabSz="650240" rtl="0" eaLnBrk="1" latinLnBrk="0" hangingPunct="1">
        <a:spcBef>
          <a:spcPct val="0"/>
        </a:spcBef>
        <a:buNone/>
        <a:defRPr sz="5973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87681" indent="-487681" algn="l" defTabSz="650240" rtl="0" eaLnBrk="1" latinLnBrk="0" hangingPunct="1">
        <a:spcBef>
          <a:spcPts val="142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44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1056641" indent="-406401" algn="l" defTabSz="650240" rtl="0" eaLnBrk="1" latinLnBrk="0" hangingPunct="1">
        <a:spcBef>
          <a:spcPts val="142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56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625603" indent="-325121" algn="l" defTabSz="650240" rtl="0" eaLnBrk="1" latinLnBrk="0" hangingPunct="1">
        <a:spcBef>
          <a:spcPts val="142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276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2275843" indent="-325121" algn="l" defTabSz="650240" rtl="0" eaLnBrk="1" latinLnBrk="0" hangingPunct="1">
        <a:spcBef>
          <a:spcPts val="142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91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926083" indent="-325121" algn="l" defTabSz="650240" rtl="0" eaLnBrk="1" latinLnBrk="0" hangingPunct="1">
        <a:spcBef>
          <a:spcPts val="142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91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3576324" indent="-325121" algn="l" defTabSz="650240" rtl="0" eaLnBrk="1" latinLnBrk="0" hangingPunct="1">
        <a:spcBef>
          <a:spcPts val="142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91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4226564" indent="-325121" algn="l" defTabSz="650240" rtl="0" eaLnBrk="1" latinLnBrk="0" hangingPunct="1">
        <a:spcBef>
          <a:spcPts val="142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91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4876805" indent="-325121" algn="l" defTabSz="650240" rtl="0" eaLnBrk="1" latinLnBrk="0" hangingPunct="1">
        <a:spcBef>
          <a:spcPts val="142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91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5527045" indent="-325121" algn="l" defTabSz="650240" rtl="0" eaLnBrk="1" latinLnBrk="0" hangingPunct="1">
        <a:spcBef>
          <a:spcPts val="142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91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65024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40" algn="l" defTabSz="65024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81" algn="l" defTabSz="65024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721" algn="l" defTabSz="65024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63" algn="l" defTabSz="65024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203" algn="l" defTabSz="65024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444" algn="l" defTabSz="65024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84" algn="l" defTabSz="65024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925" algn="l" defTabSz="65024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Michael Ellis,…"/>
          <p:cNvSpPr txBox="1">
            <a:spLocks noGrp="1"/>
          </p:cNvSpPr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/>
          <a:p>
            <a:pPr defTabSz="397256">
              <a:lnSpc>
                <a:spcPct val="100000"/>
              </a:lnSpc>
              <a:defRPr sz="1600" i="0"/>
            </a:pPr>
            <a:r>
              <a:t>Akash Meghani, </a:t>
            </a:r>
          </a:p>
          <a:p>
            <a:pPr defTabSz="397256">
              <a:lnSpc>
                <a:spcPct val="100000"/>
              </a:lnSpc>
              <a:defRPr sz="1600" i="0"/>
            </a:pPr>
            <a:r>
              <a:t>Miguel Gaspar Utrera, </a:t>
            </a:r>
          </a:p>
          <a:p>
            <a:pPr defTabSz="397256">
              <a:lnSpc>
                <a:spcPct val="100000"/>
              </a:lnSpc>
              <a:defRPr sz="1600" i="0"/>
            </a:pPr>
            <a:r>
              <a:t>Naseeb Thapaliya,</a:t>
            </a:r>
          </a:p>
          <a:p>
            <a:pPr defTabSz="397256">
              <a:lnSpc>
                <a:spcPct val="100000"/>
              </a:lnSpc>
              <a:defRPr sz="1600" i="0"/>
            </a:pPr>
            <a:r>
              <a:t>Sultan Al Bogami,</a:t>
            </a:r>
          </a:p>
          <a:p>
            <a:pPr defTabSz="397256">
              <a:lnSpc>
                <a:spcPct val="100000"/>
              </a:lnSpc>
              <a:defRPr sz="1600" i="0"/>
            </a:pPr>
            <a:r>
              <a:t>Unnati Khivasara</a:t>
            </a:r>
          </a:p>
          <a:p>
            <a:pPr defTabSz="397256">
              <a:lnSpc>
                <a:spcPct val="100000"/>
              </a:lnSpc>
              <a:defRPr sz="1600" i="0"/>
            </a:pPr>
            <a:endParaRPr/>
          </a:p>
          <a:p>
            <a:pPr defTabSz="397256">
              <a:lnSpc>
                <a:spcPct val="100000"/>
              </a:lnSpc>
              <a:defRPr sz="1600" i="0"/>
            </a:pPr>
            <a:r>
              <a:t>Mentors: Dr. Soumya Mohanty</a:t>
            </a:r>
          </a:p>
          <a:p>
            <a:pPr defTabSz="397256">
              <a:lnSpc>
                <a:spcPct val="100000"/>
              </a:lnSpc>
              <a:defRPr sz="1600" i="0"/>
            </a:pPr>
            <a:r>
              <a:t>                 Jason Jones (Guilford County)</a:t>
            </a:r>
          </a:p>
        </p:txBody>
      </p:sp>
      <p:sp>
        <p:nvSpPr>
          <p:cNvPr id="161" name="Protecting fMRI Data from Unforeseen Privacy Attacks in a Distributed Machine Learning Environ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38835">
              <a:spcBef>
                <a:spcPts val="900"/>
              </a:spcBef>
              <a:defRPr sz="4000">
                <a:solidFill>
                  <a:srgbClr val="000000"/>
                </a:solidFill>
              </a:defRPr>
            </a:pPr>
            <a:r>
              <a:t>Budget Text Analysis</a:t>
            </a:r>
          </a:p>
          <a:p>
            <a:pPr defTabSz="338835">
              <a:spcBef>
                <a:spcPts val="900"/>
              </a:spcBef>
              <a:defRPr sz="2000">
                <a:solidFill>
                  <a:srgbClr val="000000"/>
                </a:solidFill>
              </a:defRPr>
            </a:pPr>
            <a:r>
              <a:t>- Datatopian Visionaries</a:t>
            </a:r>
          </a:p>
        </p:txBody>
      </p:sp>
      <p:pic>
        <p:nvPicPr>
          <p:cNvPr id="163" name="Screen Shot 2019-05-13 at 12.07.59.png" descr="Screen Shot 2019-05-13 at 12.07.5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66" y="9157899"/>
            <a:ext cx="1756418" cy="6245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Tasks - Sultan</a:t>
            </a:r>
          </a:p>
        </p:txBody>
      </p:sp>
      <p:pic>
        <p:nvPicPr>
          <p:cNvPr id="202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97357" y="3279914"/>
            <a:ext cx="8927973" cy="5689350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TextBox 5"/>
          <p:cNvSpPr txBox="1"/>
          <p:nvPr/>
        </p:nvSpPr>
        <p:spPr>
          <a:xfrm>
            <a:off x="3697357" y="2155600"/>
            <a:ext cx="8618078" cy="960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8767" tIns="48767" rIns="48767" bIns="48767">
            <a:spAutoFit/>
          </a:bodyPr>
          <a:lstStyle/>
          <a:p>
            <a:pPr algn="l" defTabSz="1300480"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800" dirty="0"/>
              <a:t>Most Frequent bigrams in</a:t>
            </a:r>
            <a:r>
              <a:rPr lang="en-US" sz="2800" dirty="0"/>
              <a:t> </a:t>
            </a:r>
            <a:r>
              <a:rPr sz="2800" dirty="0"/>
              <a:t>Durham budget document</a:t>
            </a:r>
            <a:r>
              <a:rPr lang="en-US" sz="2800" dirty="0"/>
              <a:t> </a:t>
            </a:r>
            <a:r>
              <a:rPr sz="2800" dirty="0"/>
              <a:t>From 2020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Tasks - Sultan</a:t>
            </a:r>
          </a:p>
        </p:txBody>
      </p:sp>
      <p:pic>
        <p:nvPicPr>
          <p:cNvPr id="206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61018" y="3180926"/>
            <a:ext cx="9444234" cy="5625144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TextBox 5"/>
          <p:cNvSpPr txBox="1"/>
          <p:nvPr/>
        </p:nvSpPr>
        <p:spPr>
          <a:xfrm>
            <a:off x="979708" y="2357308"/>
            <a:ext cx="11428832" cy="529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8767" tIns="48767" rIns="48767" bIns="48767">
            <a:spAutoFit/>
          </a:bodyPr>
          <a:lstStyle>
            <a:lvl1pPr algn="l" defTabSz="1300480"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sz="2800" dirty="0"/>
              <a:t>I</a:t>
            </a:r>
            <a:r>
              <a:rPr lang="en-US" sz="2800" dirty="0"/>
              <a:t>s</a:t>
            </a:r>
            <a:r>
              <a:rPr sz="2800" dirty="0"/>
              <a:t> Guilford County talking about the same things as the other organizations?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ontent Placeholder 24"/>
          <p:cNvSpPr txBox="1">
            <a:spLocks noGrp="1"/>
          </p:cNvSpPr>
          <p:nvPr>
            <p:ph idx="1"/>
          </p:nvPr>
        </p:nvSpPr>
        <p:spPr>
          <a:xfrm>
            <a:off x="692191" y="3820159"/>
            <a:ext cx="3911508" cy="403778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04800" indent="-304800">
              <a:defRPr sz="2400"/>
            </a:pPr>
            <a:r>
              <a:t>Q = Query Document. </a:t>
            </a:r>
          </a:p>
          <a:p>
            <a:pPr marL="304800" indent="-304800">
              <a:defRPr sz="2400"/>
            </a:pPr>
            <a:r>
              <a:t>D = budget documents</a:t>
            </a:r>
          </a:p>
          <a:p>
            <a:pPr marL="304800" indent="-304800">
              <a:defRPr sz="2400"/>
            </a:pPr>
            <a:r>
              <a:t>Each line represents a doc.</a:t>
            </a:r>
          </a:p>
          <a:p>
            <a:pPr marL="304800" indent="-304800">
              <a:defRPr sz="2400"/>
            </a:pPr>
            <a:endParaRPr/>
          </a:p>
          <a:p>
            <a:pPr marL="304800" indent="-304800">
              <a:defRPr sz="2400"/>
            </a:pPr>
            <a:r>
              <a:t>Task: Convert to vectors, and compute cosine similarity. </a:t>
            </a:r>
          </a:p>
        </p:txBody>
      </p:sp>
      <p:pic>
        <p:nvPicPr>
          <p:cNvPr id="210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rcRect r="14537"/>
          <a:stretch>
            <a:fillRect/>
          </a:stretch>
        </p:blipFill>
        <p:spPr>
          <a:xfrm>
            <a:off x="4945075" y="1901953"/>
            <a:ext cx="7377419" cy="59496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800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Title 1"/>
          <p:cNvSpPr txBox="1">
            <a:spLocks noGrp="1"/>
          </p:cNvSpPr>
          <p:nvPr>
            <p:ph type="title"/>
          </p:nvPr>
        </p:nvSpPr>
        <p:spPr>
          <a:xfrm>
            <a:off x="692193" y="894956"/>
            <a:ext cx="4444277" cy="23073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Tasks – Sultan </a:t>
            </a:r>
          </a:p>
        </p:txBody>
      </p:sp>
      <p:sp>
        <p:nvSpPr>
          <p:cNvPr id="9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26954" y="-1"/>
            <a:ext cx="596770" cy="5275934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4" name="Freeform: Shape 9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403007" y="1151360"/>
            <a:ext cx="9753601" cy="745088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9801C1-10DC-4CFB-A522-E729CE3B0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208" y="2365513"/>
            <a:ext cx="6199265" cy="6122503"/>
          </a:xfrm>
          <a:prstGeom prst="rect">
            <a:avLst/>
          </a:prstGeom>
          <a:effectLst/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38611" y="0"/>
            <a:ext cx="731520" cy="162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3" name="Content Placeholder 2"/>
          <p:cNvSpPr txBox="1">
            <a:spLocks noGrp="1"/>
          </p:cNvSpPr>
          <p:nvPr>
            <p:ph idx="1"/>
          </p:nvPr>
        </p:nvSpPr>
        <p:spPr>
          <a:xfrm>
            <a:off x="692193" y="3467946"/>
            <a:ext cx="4444276" cy="538370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Cluster of words from 2013-2020 documents combined.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800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Title 1"/>
          <p:cNvSpPr txBox="1">
            <a:spLocks noGrp="1"/>
          </p:cNvSpPr>
          <p:nvPr>
            <p:ph type="title"/>
          </p:nvPr>
        </p:nvSpPr>
        <p:spPr>
          <a:xfrm>
            <a:off x="692193" y="894956"/>
            <a:ext cx="4444277" cy="2307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457200"/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Tasks – Sultan </a:t>
            </a:r>
          </a:p>
        </p:txBody>
      </p:sp>
      <p:sp>
        <p:nvSpPr>
          <p:cNvPr id="169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26954" y="-1"/>
            <a:ext cx="596770" cy="5275934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1" name="Freeform: Shape 170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403007" y="1151360"/>
            <a:ext cx="9753601" cy="745088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3BC0FE-EAF6-4831-9AB7-FEF572582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138" y="2186610"/>
            <a:ext cx="6162336" cy="7275442"/>
          </a:xfrm>
          <a:prstGeom prst="rect">
            <a:avLst/>
          </a:prstGeom>
          <a:effectLst/>
        </p:spPr>
      </p:pic>
      <p:sp>
        <p:nvSpPr>
          <p:cNvPr id="173" name="Rectangle 172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38611" y="0"/>
            <a:ext cx="731520" cy="162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8625D6-EDAE-4F98-9134-CDAD3C366287}"/>
              </a:ext>
            </a:extLst>
          </p:cNvPr>
          <p:cNvSpPr txBox="1"/>
          <p:nvPr/>
        </p:nvSpPr>
        <p:spPr>
          <a:xfrm>
            <a:off x="692193" y="3467946"/>
            <a:ext cx="4444276" cy="5383707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rgbClr val="EBEBEB"/>
                </a:solidFill>
              </a:rPr>
              <a:t>Zoom in to find how close are the words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HE QUESTION 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QUESTION ?</a:t>
            </a:r>
          </a:p>
        </p:txBody>
      </p:sp>
      <p:sp>
        <p:nvSpPr>
          <p:cNvPr id="220" name="“ Does a topic model for one year can identify the latent semantic structure that persists over time in this budget text domain ?"/>
          <p:cNvSpPr txBox="1">
            <a:spLocks noGrp="1"/>
          </p:cNvSpPr>
          <p:nvPr>
            <p:ph idx="1"/>
          </p:nvPr>
        </p:nvSpPr>
        <p:spPr>
          <a:xfrm>
            <a:off x="1006405" y="4152501"/>
            <a:ext cx="11216642" cy="4641428"/>
          </a:xfrm>
          <a:prstGeom prst="rect">
            <a:avLst/>
          </a:prstGeom>
        </p:spPr>
        <p:txBody>
          <a:bodyPr/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600" i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“ Does a topic model for one year can identify the latent semantic structure that persists over time in this budget text domain 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ask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Tasks</a:t>
            </a:r>
          </a:p>
        </p:txBody>
      </p:sp>
      <p:sp>
        <p:nvSpPr>
          <p:cNvPr id="223" name="Train LDA Model on the budget texts from 2019.…"/>
          <p:cNvSpPr txBox="1">
            <a:spLocks noGrp="1"/>
          </p:cNvSpPr>
          <p:nvPr>
            <p:ph idx="1"/>
          </p:nvPr>
        </p:nvSpPr>
        <p:spPr>
          <a:xfrm>
            <a:off x="894079" y="3341262"/>
            <a:ext cx="11216642" cy="4641428"/>
          </a:xfrm>
          <a:prstGeom prst="rect">
            <a:avLst/>
          </a:prstGeom>
        </p:spPr>
        <p:txBody>
          <a:bodyPr/>
          <a:lstStyle/>
          <a:p>
            <a:pPr marL="292367" indent="-292367" defTabSz="370331">
              <a:lnSpc>
                <a:spcPct val="100000"/>
              </a:lnSpc>
              <a:spcBef>
                <a:spcPts val="0"/>
              </a:spcBef>
              <a:buFontTx/>
              <a:defRPr sz="2916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Train LDA Model on the budget texts from 2019.</a:t>
            </a:r>
          </a:p>
          <a:p>
            <a:pPr marL="292367" indent="-292367" defTabSz="370331">
              <a:lnSpc>
                <a:spcPct val="100000"/>
              </a:lnSpc>
              <a:spcBef>
                <a:spcPts val="0"/>
              </a:spcBef>
              <a:buFontTx/>
              <a:defRPr sz="2916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Grab Topic distributions for every budget texts using the LDA Model</a:t>
            </a:r>
          </a:p>
          <a:p>
            <a:pPr marL="292367" indent="-292367" defTabSz="370331">
              <a:lnSpc>
                <a:spcPct val="100000"/>
              </a:lnSpc>
              <a:spcBef>
                <a:spcPts val="0"/>
              </a:spcBef>
              <a:buFontTx/>
              <a:defRPr sz="2916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Use Topic Distributions directly as feature vectors in supervised classification models (Logistic Regression, SVM, </a:t>
            </a:r>
            <a:r>
              <a:rPr dirty="0" err="1"/>
              <a:t>etc</a:t>
            </a:r>
            <a:r>
              <a:rPr dirty="0"/>
              <a:t>) and get F1-score.</a:t>
            </a:r>
          </a:p>
          <a:p>
            <a:pPr marL="292367" indent="-292367" defTabSz="370331">
              <a:lnSpc>
                <a:spcPct val="100000"/>
              </a:lnSpc>
              <a:spcBef>
                <a:spcPts val="0"/>
              </a:spcBef>
              <a:buFontTx/>
              <a:defRPr sz="2916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Use the same 2019 LDA model to get topic distributions from 2018 and 2020 (</a:t>
            </a:r>
            <a:r>
              <a:rPr b="1" dirty="0"/>
              <a:t>the LDA model did not see this data!</a:t>
            </a:r>
            <a:r>
              <a:rPr dirty="0"/>
              <a:t>)</a:t>
            </a:r>
          </a:p>
          <a:p>
            <a:pPr marL="292367" indent="-292367" defTabSz="370331">
              <a:lnSpc>
                <a:spcPct val="100000"/>
              </a:lnSpc>
              <a:spcBef>
                <a:spcPts val="0"/>
              </a:spcBef>
              <a:buFontTx/>
              <a:defRPr sz="2916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Run supervised classification models again on the 2018 and 2020 vectors and see if this generalizes.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onverting Topics to Feature Vectors for Machine Lear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sz="34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Converting Topics to Feature Vectors for Machine Learning</a:t>
            </a:r>
          </a:p>
        </p:txBody>
      </p:sp>
      <p:pic>
        <p:nvPicPr>
          <p:cNvPr id="226" name="Screen Shot 2019-12-03 at 12.50.58.png" descr="Screen Shot 2019-12-03 at 12.50.5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3581935"/>
            <a:ext cx="13004801" cy="47092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upervised Classification (Training Data Result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88364">
              <a:defRPr sz="4712"/>
            </a:lvl1pPr>
          </a:lstStyle>
          <a:p>
            <a:r>
              <a:t>Supervised Classification (Training Data Result)</a:t>
            </a:r>
          </a:p>
        </p:txBody>
      </p:sp>
      <p:sp>
        <p:nvSpPr>
          <p:cNvPr id="229" name="X = [train_vecs];…"/>
          <p:cNvSpPr txBox="1">
            <a:spLocks noGrp="1"/>
          </p:cNvSpPr>
          <p:nvPr>
            <p:ph idx="1"/>
          </p:nvPr>
        </p:nvSpPr>
        <p:spPr>
          <a:xfrm>
            <a:off x="894079" y="3341261"/>
            <a:ext cx="11216642" cy="4641429"/>
          </a:xfrm>
          <a:prstGeom prst="rect">
            <a:avLst/>
          </a:prstGeom>
        </p:spPr>
        <p:txBody>
          <a:bodyPr/>
          <a:lstStyle/>
          <a:p>
            <a:pPr marL="360947" indent="-360947" defTabSz="457200">
              <a:lnSpc>
                <a:spcPct val="100000"/>
              </a:lnSpc>
              <a:spcBef>
                <a:spcPts val="0"/>
              </a:spcBef>
              <a:buFontTx/>
              <a:defRPr sz="3600">
                <a:latin typeface="+mn-lt"/>
                <a:ea typeface="+mn-ea"/>
                <a:cs typeface="+mn-cs"/>
                <a:sym typeface="Helvetica"/>
              </a:defRPr>
            </a:pPr>
            <a:r>
              <a:t>X = [train_vecs];</a:t>
            </a:r>
          </a:p>
          <a:p>
            <a:pPr marL="360947" indent="-360947" defTabSz="457200">
              <a:lnSpc>
                <a:spcPct val="100000"/>
              </a:lnSpc>
              <a:spcBef>
                <a:spcPts val="0"/>
              </a:spcBef>
              <a:buFontTx/>
              <a:defRPr sz="3600">
                <a:latin typeface="+mn-lt"/>
                <a:ea typeface="+mn-ea"/>
                <a:cs typeface="+mn-cs"/>
                <a:sym typeface="Helvetica"/>
              </a:defRPr>
            </a:pPr>
            <a:r>
              <a:t>Y = [predicted_labels];</a:t>
            </a:r>
          </a:p>
          <a:p>
            <a:pPr marL="360947" indent="-360947" defTabSz="457200">
              <a:lnSpc>
                <a:spcPct val="100000"/>
              </a:lnSpc>
              <a:spcBef>
                <a:spcPts val="0"/>
              </a:spcBef>
              <a:buFontTx/>
              <a:defRPr sz="3600">
                <a:latin typeface="+mn-lt"/>
                <a:ea typeface="+mn-ea"/>
                <a:cs typeface="+mn-cs"/>
                <a:sym typeface="Helvetica"/>
              </a:defRPr>
            </a:pPr>
            <a:r>
              <a:t>Result:</a:t>
            </a:r>
          </a:p>
        </p:txBody>
      </p:sp>
      <p:pic>
        <p:nvPicPr>
          <p:cNvPr id="230" name="Screen Shot 2019-12-03 at 12.28.23.png" descr="Screen Shot 2019-12-03 at 12.28.2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9283" y="5057378"/>
            <a:ext cx="66802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training_accuracy.png" descr="training_accuracy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81643" y="2713823"/>
            <a:ext cx="7389926" cy="47506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upervised Classification (Testing on Unseen Data"/>
          <p:cNvSpPr txBox="1">
            <a:spLocks noGrp="1"/>
          </p:cNvSpPr>
          <p:nvPr>
            <p:ph type="title"/>
          </p:nvPr>
        </p:nvSpPr>
        <p:spPr>
          <a:xfrm>
            <a:off x="894079" y="1134403"/>
            <a:ext cx="11216642" cy="1413935"/>
          </a:xfrm>
          <a:prstGeom prst="rect">
            <a:avLst/>
          </a:prstGeom>
        </p:spPr>
        <p:txBody>
          <a:bodyPr/>
          <a:lstStyle>
            <a:lvl1pPr defTabSz="988364">
              <a:defRPr sz="4712"/>
            </a:lvl1pPr>
          </a:lstStyle>
          <a:p>
            <a:r>
              <a:t>Supervised Classification (Testing on Unseen Data</a:t>
            </a:r>
          </a:p>
        </p:txBody>
      </p:sp>
      <p:sp>
        <p:nvSpPr>
          <p:cNvPr id="234" name="For 2018:…"/>
          <p:cNvSpPr txBox="1">
            <a:spLocks noGrp="1"/>
          </p:cNvSpPr>
          <p:nvPr>
            <p:ph idx="1"/>
          </p:nvPr>
        </p:nvSpPr>
        <p:spPr>
          <a:xfrm>
            <a:off x="894079" y="3341261"/>
            <a:ext cx="11216642" cy="4641429"/>
          </a:xfrm>
          <a:prstGeom prst="rect">
            <a:avLst/>
          </a:prstGeom>
        </p:spPr>
        <p:txBody>
          <a:bodyPr/>
          <a:lstStyle/>
          <a:p>
            <a:pPr marL="360947" indent="-360947" defTabSz="457200">
              <a:lnSpc>
                <a:spcPct val="100000"/>
              </a:lnSpc>
              <a:spcBef>
                <a:spcPts val="0"/>
              </a:spcBef>
              <a:buFontTx/>
              <a:defRPr sz="3600">
                <a:latin typeface="+mn-lt"/>
                <a:ea typeface="+mn-ea"/>
                <a:cs typeface="+mn-cs"/>
                <a:sym typeface="Helvetica"/>
              </a:defRPr>
            </a:pPr>
            <a:r>
              <a:t>For 2018:</a:t>
            </a:r>
            <a:br/>
            <a:br/>
            <a:br/>
            <a:endParaRPr/>
          </a:p>
          <a:p>
            <a:pPr marL="360947" indent="-360947" defTabSz="457200">
              <a:lnSpc>
                <a:spcPct val="100000"/>
              </a:lnSpc>
              <a:spcBef>
                <a:spcPts val="0"/>
              </a:spcBef>
              <a:buFontTx/>
              <a:defRPr sz="3600">
                <a:latin typeface="+mn-lt"/>
                <a:ea typeface="+mn-ea"/>
                <a:cs typeface="+mn-cs"/>
                <a:sym typeface="Helvetica"/>
              </a:defRPr>
            </a:pPr>
            <a:r>
              <a:t>For 2020:</a:t>
            </a:r>
            <a:br/>
            <a:endParaRPr/>
          </a:p>
        </p:txBody>
      </p:sp>
      <p:pic>
        <p:nvPicPr>
          <p:cNvPr id="235" name="Screen Shot 2019-12-03 at 12.28.43.png" descr="Screen Shot 2019-12-03 at 12.28.4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4982" y="4306540"/>
            <a:ext cx="4162242" cy="8258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Screen Shot 2019-12-03 at 12.59.11.png" descr="Screen Shot 2019-12-03 at 12.59.1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02283" y="6565850"/>
            <a:ext cx="3175573" cy="5804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00684">
              <a:defRPr sz="4466"/>
            </a:pPr>
            <a:r>
              <a:t>Hypothesis Testing:</a:t>
            </a:r>
            <a:br/>
            <a:endParaRPr/>
          </a:p>
        </p:txBody>
      </p:sp>
      <p:sp>
        <p:nvSpPr>
          <p:cNvPr id="166" name="Content Placeholder 2"/>
          <p:cNvSpPr txBox="1">
            <a:spLocks noGrp="1"/>
          </p:cNvSpPr>
          <p:nvPr>
            <p:ph idx="1"/>
          </p:nvPr>
        </p:nvSpPr>
        <p:spPr>
          <a:xfrm>
            <a:off x="2038027" y="3328445"/>
            <a:ext cx="9542980" cy="4475181"/>
          </a:xfrm>
          <a:prstGeom prst="rect">
            <a:avLst/>
          </a:prstGeom>
        </p:spPr>
        <p:txBody>
          <a:bodyPr/>
          <a:lstStyle/>
          <a:p>
            <a:r>
              <a:t>H0 -&gt; The sentiments remain same for service part from 2008 and 2020.</a:t>
            </a:r>
          </a:p>
          <a:p>
            <a:pPr marL="0" indent="0">
              <a:buSzTx/>
              <a:buFont typeface="Wingdings 3"/>
              <a:buNone/>
            </a:pPr>
            <a:r>
              <a:t>     H1 -&gt; Sentiment changes for service part from 2008 to 2020.</a:t>
            </a:r>
          </a:p>
          <a:p>
            <a:r>
              <a:t> To prove this Hypothesis two sample is performed and p-value threshold is p = 0.05</a:t>
            </a:r>
          </a:p>
          <a:p>
            <a:r>
              <a:t> P-Value is greater than threshold (0.56) therefore we were failed to reject null hypothesis.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upervised Classification (On Test Data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027379">
              <a:defRPr sz="4898"/>
            </a:lvl1pPr>
          </a:lstStyle>
          <a:p>
            <a:r>
              <a:t>Supervised Classification (On Test Data)</a:t>
            </a:r>
          </a:p>
        </p:txBody>
      </p:sp>
      <p:pic>
        <p:nvPicPr>
          <p:cNvPr id="239" name="seen_vs_unseen.png" descr="seen_vs_unsee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23414" y="3552775"/>
            <a:ext cx="8763699" cy="58819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Hypothesis Testing"/>
          <p:cNvSpPr txBox="1">
            <a:spLocks noGrp="1"/>
          </p:cNvSpPr>
          <p:nvPr>
            <p:ph type="title"/>
          </p:nvPr>
        </p:nvSpPr>
        <p:spPr>
          <a:xfrm>
            <a:off x="894079" y="1134403"/>
            <a:ext cx="11216642" cy="1413935"/>
          </a:xfrm>
          <a:prstGeom prst="rect">
            <a:avLst/>
          </a:prstGeom>
        </p:spPr>
        <p:txBody>
          <a:bodyPr/>
          <a:lstStyle/>
          <a:p>
            <a:r>
              <a:t>Hypothesis Testing</a:t>
            </a:r>
          </a:p>
        </p:txBody>
      </p:sp>
      <p:sp>
        <p:nvSpPr>
          <p:cNvPr id="242" name="H0(null hypothesis) -&gt; The ML models are similar and perform for all the year .…"/>
          <p:cNvSpPr txBox="1">
            <a:spLocks noGrp="1"/>
          </p:cNvSpPr>
          <p:nvPr>
            <p:ph idx="1"/>
          </p:nvPr>
        </p:nvSpPr>
        <p:spPr>
          <a:xfrm>
            <a:off x="894079" y="3341261"/>
            <a:ext cx="11216642" cy="4641429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144378" indent="-144378" defTabSz="182880">
              <a:lnSpc>
                <a:spcPct val="100000"/>
              </a:lnSpc>
              <a:spcBef>
                <a:spcPts val="0"/>
              </a:spcBef>
              <a:buFontTx/>
              <a:defRPr sz="2000">
                <a:latin typeface="+mn-lt"/>
                <a:ea typeface="+mn-ea"/>
                <a:cs typeface="+mn-cs"/>
                <a:sym typeface="Helvetica"/>
              </a:defRPr>
            </a:pPr>
            <a:r>
              <a:t>H0(null hypothesis) -&gt; The ML models are similar and perform for all the year .</a:t>
            </a:r>
          </a:p>
          <a:p>
            <a:pPr marL="144378" indent="-144378" defTabSz="182880">
              <a:lnSpc>
                <a:spcPct val="100000"/>
              </a:lnSpc>
              <a:spcBef>
                <a:spcPts val="0"/>
              </a:spcBef>
              <a:buFontTx/>
              <a:defRPr sz="2000">
                <a:latin typeface="+mn-lt"/>
                <a:ea typeface="+mn-ea"/>
                <a:cs typeface="+mn-cs"/>
                <a:sym typeface="Helvetica"/>
              </a:defRPr>
            </a:pPr>
            <a:r>
              <a:t>H1 -&gt; The ML models are truly different and perform differently.</a:t>
            </a:r>
          </a:p>
          <a:p>
            <a:pPr marL="144378" indent="-144378" defTabSz="182880">
              <a:lnSpc>
                <a:spcPct val="100000"/>
              </a:lnSpc>
              <a:spcBef>
                <a:spcPts val="0"/>
              </a:spcBef>
              <a:buFontTx/>
              <a:defRPr sz="2000">
                <a:latin typeface="+mn-lt"/>
                <a:ea typeface="+mn-ea"/>
                <a:cs typeface="+mn-cs"/>
                <a:sym typeface="Helvetica"/>
              </a:defRPr>
            </a:pPr>
            <a:r>
              <a:t>Condition for Hypothesis taken such that p-value threshold is p = 0.05</a:t>
            </a:r>
            <a:br/>
            <a:br/>
            <a:br/>
            <a:br/>
            <a:br/>
            <a:endParaRPr/>
          </a:p>
          <a:p>
            <a:pPr marL="200526" indent="-200526" defTabSz="182880">
              <a:lnSpc>
                <a:spcPct val="100000"/>
              </a:lnSpc>
              <a:spcBef>
                <a:spcPts val="0"/>
              </a:spcBef>
              <a:buFontTx/>
              <a:defRPr sz="1440">
                <a:latin typeface="+mn-lt"/>
                <a:ea typeface="+mn-ea"/>
                <a:cs typeface="+mn-cs"/>
                <a:sym typeface="Helvetica"/>
              </a:defRPr>
            </a:pPr>
            <a:r>
              <a:rPr sz="2000"/>
              <a:t>Hence, the null hypothesis was rejected, as the models were completely different.</a:t>
            </a:r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endParaRPr/>
          </a:p>
        </p:txBody>
      </p:sp>
      <p:pic>
        <p:nvPicPr>
          <p:cNvPr id="243" name="Screen Shot 2019-12-03 at 12.28.33.png" descr="Screen Shot 2019-12-03 at 12.28.3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14146" y="4285130"/>
            <a:ext cx="5836474" cy="6891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ubtitle 2"/>
          <p:cNvSpPr txBox="1">
            <a:spLocks noGrp="1"/>
          </p:cNvSpPr>
          <p:nvPr>
            <p:ph type="subTitle" idx="1"/>
          </p:nvPr>
        </p:nvSpPr>
        <p:spPr>
          <a:xfrm>
            <a:off x="1321031" y="6519774"/>
            <a:ext cx="9753601" cy="1766146"/>
          </a:xfrm>
          <a:prstGeom prst="rect">
            <a:avLst/>
          </a:prstGeom>
        </p:spPr>
        <p:txBody>
          <a:bodyPr/>
          <a:lstStyle/>
          <a:p>
            <a:r>
              <a:t>The budget documents are roughly 55% similar</a:t>
            </a:r>
          </a:p>
        </p:txBody>
      </p:sp>
      <p:pic>
        <p:nvPicPr>
          <p:cNvPr id="246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5755" y="2350752"/>
            <a:ext cx="3170364" cy="38816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06969" y="2350752"/>
            <a:ext cx="3292301" cy="39223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Hypothesis Testing</a:t>
            </a:r>
          </a:p>
        </p:txBody>
      </p:sp>
      <p:sp>
        <p:nvSpPr>
          <p:cNvPr id="250" name="Content Placeholder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spcBef>
                <a:spcPts val="800"/>
              </a:spcBef>
              <a:buSzTx/>
              <a:buNone/>
              <a:defRPr sz="3400"/>
            </a:pPr>
            <a:r>
              <a:t>H0 : The sentiments for Charlotte Document 2008 and 2020 are same</a:t>
            </a:r>
          </a:p>
          <a:p>
            <a:pPr marL="0" indent="0">
              <a:lnSpc>
                <a:spcPct val="80000"/>
              </a:lnSpc>
              <a:spcBef>
                <a:spcPts val="800"/>
              </a:spcBef>
              <a:buSzTx/>
              <a:buNone/>
              <a:defRPr sz="3400"/>
            </a:pPr>
            <a:r>
              <a:t>H1 : The sentiments for Charlotte Document 2008 and 2020 are not same</a:t>
            </a:r>
          </a:p>
          <a:p>
            <a:pPr marL="0" indent="0">
              <a:lnSpc>
                <a:spcPct val="80000"/>
              </a:lnSpc>
              <a:spcBef>
                <a:spcPts val="800"/>
              </a:spcBef>
              <a:buSzTx/>
              <a:buNone/>
              <a:defRPr sz="3400"/>
            </a:pPr>
            <a:r>
              <a:t>p-value = 0.28</a:t>
            </a:r>
          </a:p>
          <a:p>
            <a:pPr marL="0" indent="0">
              <a:lnSpc>
                <a:spcPct val="80000"/>
              </a:lnSpc>
              <a:spcBef>
                <a:spcPts val="800"/>
              </a:spcBef>
              <a:buSzTx/>
              <a:buNone/>
              <a:defRPr sz="3400"/>
            </a:pPr>
            <a:r>
              <a:t>Result : Accept Null Hypothesis</a:t>
            </a:r>
          </a:p>
          <a:p>
            <a:pPr marL="0" indent="0">
              <a:lnSpc>
                <a:spcPct val="80000"/>
              </a:lnSpc>
              <a:spcBef>
                <a:spcPts val="800"/>
              </a:spcBef>
              <a:buSzTx/>
              <a:buNone/>
              <a:defRPr sz="3400"/>
            </a:pPr>
            <a:r>
              <a:t>H0 : The sentiments for Raleigh Document 2014 and 2015 are same</a:t>
            </a:r>
          </a:p>
          <a:p>
            <a:pPr marL="0" indent="0">
              <a:lnSpc>
                <a:spcPct val="80000"/>
              </a:lnSpc>
              <a:spcBef>
                <a:spcPts val="800"/>
              </a:spcBef>
              <a:buSzTx/>
              <a:buNone/>
              <a:defRPr sz="3400"/>
            </a:pPr>
            <a:r>
              <a:t>H1 : The sentiments for Raleigh Document 2014 and 2015 are not same</a:t>
            </a:r>
          </a:p>
          <a:p>
            <a:pPr marL="0" indent="0">
              <a:lnSpc>
                <a:spcPct val="80000"/>
              </a:lnSpc>
              <a:spcBef>
                <a:spcPts val="800"/>
              </a:spcBef>
              <a:buSzTx/>
              <a:buNone/>
              <a:defRPr sz="3400"/>
            </a:pPr>
            <a:r>
              <a:t>p-value = 0.98</a:t>
            </a:r>
          </a:p>
          <a:p>
            <a:pPr marL="0" indent="0">
              <a:lnSpc>
                <a:spcPct val="80000"/>
              </a:lnSpc>
              <a:spcBef>
                <a:spcPts val="800"/>
              </a:spcBef>
              <a:buSzTx/>
              <a:buNone/>
              <a:defRPr sz="3400"/>
            </a:pPr>
            <a:r>
              <a:t>Result : Accept Null Hypothesis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Sentiments over Sections</a:t>
            </a:r>
          </a:p>
        </p:txBody>
      </p:sp>
      <p:pic>
        <p:nvPicPr>
          <p:cNvPr id="25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72874" y="2541128"/>
            <a:ext cx="6459052" cy="59063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itle 1"/>
          <p:cNvSpPr txBox="1">
            <a:spLocks noGrp="1"/>
          </p:cNvSpPr>
          <p:nvPr>
            <p:ph type="title"/>
          </p:nvPr>
        </p:nvSpPr>
        <p:spPr>
          <a:xfrm>
            <a:off x="650239" y="390596"/>
            <a:ext cx="11704322" cy="3944338"/>
          </a:xfrm>
          <a:prstGeom prst="rect">
            <a:avLst/>
          </a:prstGeom>
        </p:spPr>
        <p:txBody>
          <a:bodyPr/>
          <a:lstStyle/>
          <a:p>
            <a:r>
              <a:t>Gillford County Budget Document of 2008 Sentiments Distribution </a:t>
            </a:r>
          </a:p>
        </p:txBody>
      </p:sp>
      <p:pic>
        <p:nvPicPr>
          <p:cNvPr id="256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47253" y="3673628"/>
            <a:ext cx="5310294" cy="43459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209446">
              <a:defRPr sz="5022"/>
            </a:lvl1pPr>
          </a:lstStyle>
          <a:p>
            <a:r>
              <a:t>Charlotte Sentiments for 2008 Budget Document</a:t>
            </a:r>
          </a:p>
        </p:txBody>
      </p:sp>
      <p:pic>
        <p:nvPicPr>
          <p:cNvPr id="25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25578" y="3034453"/>
            <a:ext cx="5353644" cy="36846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19302">
              <a:defRPr sz="3402"/>
            </a:pPr>
            <a:r>
              <a:t>Frequency Distribution of sentiment for Counties and cities</a:t>
            </a:r>
            <a:br/>
            <a:endParaRPr/>
          </a:p>
        </p:txBody>
      </p:sp>
      <p:pic>
        <p:nvPicPr>
          <p:cNvPr id="262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67946" y="3651955"/>
            <a:ext cx="6068908" cy="36846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20192">
              <a:defRPr sz="2160"/>
            </a:pPr>
            <a:br/>
            <a:br/>
            <a:r>
              <a:t>Classification of Sentiments using Logistic Regression, Random Forest Classifier and Linear SVC</a:t>
            </a:r>
            <a:br/>
            <a:endParaRPr/>
          </a:p>
        </p:txBody>
      </p:sp>
      <p:pic>
        <p:nvPicPr>
          <p:cNvPr id="265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11797" y="3787421"/>
            <a:ext cx="7781206" cy="34137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itle 1"/>
          <p:cNvSpPr txBox="1">
            <a:spLocks noGrp="1"/>
          </p:cNvSpPr>
          <p:nvPr>
            <p:ph type="title"/>
          </p:nvPr>
        </p:nvSpPr>
        <p:spPr>
          <a:xfrm>
            <a:off x="689185" y="1702099"/>
            <a:ext cx="4443286" cy="1493899"/>
          </a:xfrm>
          <a:prstGeom prst="rect">
            <a:avLst/>
          </a:prstGeom>
        </p:spPr>
        <p:txBody>
          <a:bodyPr/>
          <a:lstStyle/>
          <a:p>
            <a:pPr defTabSz="520192">
              <a:lnSpc>
                <a:spcPct val="90000"/>
              </a:lnSpc>
              <a:defRPr sz="3200"/>
            </a:pPr>
            <a:r>
              <a:t>Probability Distribution:</a:t>
            </a:r>
            <a:br/>
            <a:endParaRPr/>
          </a:p>
        </p:txBody>
      </p:sp>
      <p:sp>
        <p:nvSpPr>
          <p:cNvPr id="173" name="Content Placeholder 2"/>
          <p:cNvSpPr txBox="1">
            <a:spLocks noGrp="1"/>
          </p:cNvSpPr>
          <p:nvPr>
            <p:ph idx="1"/>
          </p:nvPr>
        </p:nvSpPr>
        <p:spPr>
          <a:xfrm>
            <a:off x="689186" y="3408979"/>
            <a:ext cx="4442824" cy="4475181"/>
          </a:xfrm>
          <a:prstGeom prst="rect">
            <a:avLst/>
          </a:prstGeom>
        </p:spPr>
        <p:txBody>
          <a:bodyPr/>
          <a:lstStyle/>
          <a:p>
            <a:pPr marL="412851" indent="-412851" defTabSz="559206">
              <a:spcBef>
                <a:spcPts val="1200"/>
              </a:spcBef>
              <a:defRPr sz="2408"/>
            </a:pPr>
            <a:r>
              <a:t>I have concatenated Guilford county, Durham county, Durham city, charlotte city, Raleigh city :</a:t>
            </a:r>
          </a:p>
          <a:p>
            <a:pPr marL="412851" indent="-412851" defTabSz="559206">
              <a:spcBef>
                <a:spcPts val="1200"/>
              </a:spcBef>
              <a:defRPr sz="2408"/>
            </a:pPr>
            <a:r>
              <a:t>Took negative sentiment counts (at least more than 5 times).</a:t>
            </a:r>
          </a:p>
          <a:p>
            <a:pPr marL="412851" indent="-412851" defTabSz="559206">
              <a:spcBef>
                <a:spcPts val="1200"/>
              </a:spcBef>
              <a:defRPr sz="2408"/>
            </a:pPr>
            <a:r>
              <a:t>Took positive sentiment counts (at least more than 5 times):</a:t>
            </a:r>
          </a:p>
        </p:txBody>
      </p:sp>
      <p:sp>
        <p:nvSpPr>
          <p:cNvPr id="169" name="Freeform: Shape 19"/>
          <p:cNvSpPr/>
          <p:nvPr/>
        </p:nvSpPr>
        <p:spPr>
          <a:xfrm rot="16200000">
            <a:off x="5622207" y="1151359"/>
            <a:ext cx="7315201" cy="74508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4"/>
                </a:moveTo>
                <a:lnTo>
                  <a:pt x="21600" y="4158"/>
                </a:lnTo>
                <a:lnTo>
                  <a:pt x="21600" y="4158"/>
                </a:lnTo>
                <a:lnTo>
                  <a:pt x="21600" y="21600"/>
                </a:lnTo>
                <a:lnTo>
                  <a:pt x="0" y="21600"/>
                </a:lnTo>
                <a:lnTo>
                  <a:pt x="0" y="2743"/>
                </a:lnTo>
                <a:lnTo>
                  <a:pt x="0" y="2743"/>
                </a:lnTo>
                <a:lnTo>
                  <a:pt x="0" y="0"/>
                </a:lnTo>
                <a:lnTo>
                  <a:pt x="127" y="18"/>
                </a:lnTo>
                <a:lnTo>
                  <a:pt x="501" y="72"/>
                </a:lnTo>
                <a:lnTo>
                  <a:pt x="773" y="109"/>
                </a:lnTo>
                <a:lnTo>
                  <a:pt x="1097" y="149"/>
                </a:lnTo>
                <a:lnTo>
                  <a:pt x="1482" y="196"/>
                </a:lnTo>
                <a:lnTo>
                  <a:pt x="1907" y="246"/>
                </a:lnTo>
                <a:lnTo>
                  <a:pt x="2387" y="298"/>
                </a:lnTo>
                <a:lnTo>
                  <a:pt x="2910" y="354"/>
                </a:lnTo>
                <a:lnTo>
                  <a:pt x="3478" y="410"/>
                </a:lnTo>
                <a:lnTo>
                  <a:pt x="4082" y="466"/>
                </a:lnTo>
                <a:lnTo>
                  <a:pt x="4735" y="519"/>
                </a:lnTo>
                <a:lnTo>
                  <a:pt x="5417" y="569"/>
                </a:lnTo>
                <a:lnTo>
                  <a:pt x="6139" y="615"/>
                </a:lnTo>
                <a:lnTo>
                  <a:pt x="6890" y="659"/>
                </a:lnTo>
                <a:lnTo>
                  <a:pt x="7674" y="700"/>
                </a:lnTo>
                <a:lnTo>
                  <a:pt x="8076" y="714"/>
                </a:lnTo>
                <a:lnTo>
                  <a:pt x="8487" y="730"/>
                </a:lnTo>
                <a:lnTo>
                  <a:pt x="8904" y="745"/>
                </a:lnTo>
                <a:lnTo>
                  <a:pt x="9323" y="755"/>
                </a:lnTo>
                <a:lnTo>
                  <a:pt x="9750" y="764"/>
                </a:lnTo>
                <a:lnTo>
                  <a:pt x="10182" y="773"/>
                </a:lnTo>
                <a:lnTo>
                  <a:pt x="10623" y="780"/>
                </a:lnTo>
                <a:lnTo>
                  <a:pt x="11068" y="780"/>
                </a:lnTo>
                <a:lnTo>
                  <a:pt x="11517" y="783"/>
                </a:lnTo>
                <a:lnTo>
                  <a:pt x="11971" y="780"/>
                </a:lnTo>
                <a:lnTo>
                  <a:pt x="12431" y="773"/>
                </a:lnTo>
                <a:lnTo>
                  <a:pt x="12891" y="768"/>
                </a:lnTo>
                <a:lnTo>
                  <a:pt x="13357" y="755"/>
                </a:lnTo>
                <a:lnTo>
                  <a:pt x="13828" y="742"/>
                </a:lnTo>
                <a:lnTo>
                  <a:pt x="14299" y="727"/>
                </a:lnTo>
                <a:lnTo>
                  <a:pt x="14774" y="706"/>
                </a:lnTo>
                <a:lnTo>
                  <a:pt x="15254" y="680"/>
                </a:lnTo>
                <a:lnTo>
                  <a:pt x="15736" y="656"/>
                </a:lnTo>
                <a:lnTo>
                  <a:pt x="16217" y="625"/>
                </a:lnTo>
                <a:lnTo>
                  <a:pt x="16705" y="587"/>
                </a:lnTo>
                <a:lnTo>
                  <a:pt x="17187" y="550"/>
                </a:lnTo>
                <a:lnTo>
                  <a:pt x="17677" y="507"/>
                </a:lnTo>
                <a:lnTo>
                  <a:pt x="18170" y="459"/>
                </a:lnTo>
                <a:lnTo>
                  <a:pt x="18656" y="410"/>
                </a:lnTo>
                <a:lnTo>
                  <a:pt x="19148" y="351"/>
                </a:lnTo>
                <a:lnTo>
                  <a:pt x="19639" y="289"/>
                </a:lnTo>
                <a:lnTo>
                  <a:pt x="20131" y="227"/>
                </a:lnTo>
                <a:lnTo>
                  <a:pt x="20622" y="155"/>
                </a:lnTo>
                <a:lnTo>
                  <a:pt x="21110" y="81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8767" tIns="48767" rIns="48767" bIns="48767"/>
          <a:lstStyle/>
          <a:p>
            <a:pPr algn="l" defTabSz="650240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170" name="Freeform 23"/>
          <p:cNvSpPr/>
          <p:nvPr/>
        </p:nvSpPr>
        <p:spPr>
          <a:xfrm>
            <a:off x="5326954" y="1219198"/>
            <a:ext cx="596772" cy="39569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98" h="21600" extrusionOk="0">
                <a:moveTo>
                  <a:pt x="0" y="0"/>
                </a:moveTo>
                <a:lnTo>
                  <a:pt x="17280" y="0"/>
                </a:lnTo>
                <a:lnTo>
                  <a:pt x="17713" y="939"/>
                </a:lnTo>
                <a:cubicBezTo>
                  <a:pt x="20128" y="6683"/>
                  <a:pt x="21600" y="17973"/>
                  <a:pt x="19103" y="21382"/>
                </a:cubicBezTo>
                <a:cubicBezTo>
                  <a:pt x="18260" y="21454"/>
                  <a:pt x="17422" y="21528"/>
                  <a:pt x="16580" y="21600"/>
                </a:cubicBezTo>
                <a:lnTo>
                  <a:pt x="16342" y="20440"/>
                </a:lnTo>
                <a:lnTo>
                  <a:pt x="16172" y="19847"/>
                </a:lnTo>
                <a:lnTo>
                  <a:pt x="16002" y="19240"/>
                </a:lnTo>
                <a:lnTo>
                  <a:pt x="15821" y="18625"/>
                </a:lnTo>
                <a:lnTo>
                  <a:pt x="15589" y="18007"/>
                </a:lnTo>
                <a:lnTo>
                  <a:pt x="15349" y="17377"/>
                </a:lnTo>
                <a:lnTo>
                  <a:pt x="15106" y="16737"/>
                </a:lnTo>
                <a:lnTo>
                  <a:pt x="14833" y="16088"/>
                </a:lnTo>
                <a:lnTo>
                  <a:pt x="14502" y="15433"/>
                </a:lnTo>
                <a:lnTo>
                  <a:pt x="14188" y="14770"/>
                </a:lnTo>
                <a:lnTo>
                  <a:pt x="13826" y="14100"/>
                </a:lnTo>
                <a:lnTo>
                  <a:pt x="13429" y="13425"/>
                </a:lnTo>
                <a:lnTo>
                  <a:pt x="13033" y="12747"/>
                </a:lnTo>
                <a:lnTo>
                  <a:pt x="12578" y="12061"/>
                </a:lnTo>
                <a:lnTo>
                  <a:pt x="12121" y="11367"/>
                </a:lnTo>
                <a:lnTo>
                  <a:pt x="11635" y="10677"/>
                </a:lnTo>
                <a:lnTo>
                  <a:pt x="11099" y="9980"/>
                </a:lnTo>
                <a:lnTo>
                  <a:pt x="10525" y="9274"/>
                </a:lnTo>
                <a:lnTo>
                  <a:pt x="9955" y="8568"/>
                </a:lnTo>
                <a:lnTo>
                  <a:pt x="9327" y="7863"/>
                </a:lnTo>
                <a:lnTo>
                  <a:pt x="8643" y="7145"/>
                </a:lnTo>
                <a:lnTo>
                  <a:pt x="7966" y="6440"/>
                </a:lnTo>
                <a:lnTo>
                  <a:pt x="7227" y="5723"/>
                </a:lnTo>
                <a:lnTo>
                  <a:pt x="6459" y="5000"/>
                </a:lnTo>
                <a:lnTo>
                  <a:pt x="5671" y="4290"/>
                </a:lnTo>
                <a:lnTo>
                  <a:pt x="4805" y="3573"/>
                </a:lnTo>
                <a:lnTo>
                  <a:pt x="3906" y="2856"/>
                </a:lnTo>
                <a:lnTo>
                  <a:pt x="3010" y="2139"/>
                </a:lnTo>
                <a:lnTo>
                  <a:pt x="2027" y="1425"/>
                </a:lnTo>
                <a:lnTo>
                  <a:pt x="1026" y="7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12700">
            <a:miter lim="400000"/>
          </a:ln>
        </p:spPr>
        <p:txBody>
          <a:bodyPr lIns="48767" tIns="48767" rIns="48767" bIns="48767" anchor="ctr"/>
          <a:lstStyle/>
          <a:p>
            <a:pPr defTabSz="650240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pic>
        <p:nvPicPr>
          <p:cNvPr id="171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57300" y="1910078"/>
            <a:ext cx="4299578" cy="2862220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Rectangle 23"/>
          <p:cNvSpPr/>
          <p:nvPr/>
        </p:nvSpPr>
        <p:spPr>
          <a:xfrm>
            <a:off x="11138611" y="1219199"/>
            <a:ext cx="731521" cy="1219201"/>
          </a:xfrm>
          <a:prstGeom prst="rect">
            <a:avLst/>
          </a:prstGeom>
          <a:solidFill>
            <a:srgbClr val="B01513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8767" tIns="48767" rIns="48767" bIns="48767"/>
          <a:lstStyle/>
          <a:p>
            <a:pPr algn="l" defTabSz="650240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pic>
        <p:nvPicPr>
          <p:cNvPr id="174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13553" y="4981302"/>
            <a:ext cx="4187069" cy="29028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itle 1"/>
          <p:cNvSpPr txBox="1">
            <a:spLocks noGrp="1"/>
          </p:cNvSpPr>
          <p:nvPr>
            <p:ph type="title"/>
          </p:nvPr>
        </p:nvSpPr>
        <p:spPr>
          <a:xfrm>
            <a:off x="692191" y="1890416"/>
            <a:ext cx="9868966" cy="1305583"/>
          </a:xfrm>
          <a:prstGeom prst="rect">
            <a:avLst/>
          </a:prstGeom>
        </p:spPr>
        <p:txBody>
          <a:bodyPr/>
          <a:lstStyle/>
          <a:p>
            <a:pPr defTabSz="494182">
              <a:lnSpc>
                <a:spcPct val="90000"/>
              </a:lnSpc>
              <a:defRPr sz="4104"/>
            </a:pPr>
            <a:r>
              <a:t>Machine Learning:</a:t>
            </a:r>
            <a:br/>
            <a:endParaRPr/>
          </a:p>
        </p:txBody>
      </p:sp>
      <p:sp>
        <p:nvSpPr>
          <p:cNvPr id="177" name="Content Placeholder 2"/>
          <p:cNvSpPr txBox="1">
            <a:spLocks noGrp="1"/>
          </p:cNvSpPr>
          <p:nvPr>
            <p:ph idx="1"/>
          </p:nvPr>
        </p:nvSpPr>
        <p:spPr>
          <a:xfrm>
            <a:off x="1176864" y="3408228"/>
            <a:ext cx="4627638" cy="4475932"/>
          </a:xfrm>
          <a:prstGeom prst="rect">
            <a:avLst/>
          </a:prstGeom>
        </p:spPr>
        <p:txBody>
          <a:bodyPr/>
          <a:lstStyle/>
          <a:p>
            <a:pPr marL="364845" indent="-364845" defTabSz="494182">
              <a:lnSpc>
                <a:spcPct val="90000"/>
              </a:lnSpc>
              <a:spcBef>
                <a:spcPts val="1000"/>
              </a:spcBef>
              <a:defRPr sz="2128"/>
            </a:pPr>
            <a:r>
              <a:t>Changed the whole data :</a:t>
            </a:r>
          </a:p>
          <a:p>
            <a:pPr marL="0" indent="0" defTabSz="494182">
              <a:lnSpc>
                <a:spcPct val="90000"/>
              </a:lnSpc>
              <a:spcBef>
                <a:spcPts val="1000"/>
              </a:spcBef>
              <a:buSzTx/>
              <a:buFont typeface="Wingdings 3"/>
              <a:buNone/>
              <a:defRPr sz="2128"/>
            </a:pPr>
            <a:r>
              <a:t>1) Parsed the pdf file.</a:t>
            </a:r>
          </a:p>
          <a:p>
            <a:pPr marL="0" indent="0" defTabSz="494182">
              <a:lnSpc>
                <a:spcPct val="90000"/>
              </a:lnSpc>
              <a:spcBef>
                <a:spcPts val="1000"/>
              </a:spcBef>
              <a:buSzTx/>
              <a:buFont typeface="Wingdings 3"/>
              <a:buNone/>
              <a:defRPr sz="2128"/>
            </a:pPr>
            <a:r>
              <a:t>2) Converted the string</a:t>
            </a:r>
          </a:p>
          <a:p>
            <a:pPr marL="0" indent="0" defTabSz="494182">
              <a:lnSpc>
                <a:spcPct val="90000"/>
              </a:lnSpc>
              <a:spcBef>
                <a:spcPts val="1000"/>
              </a:spcBef>
              <a:buSzTx/>
              <a:buFont typeface="Wingdings 3"/>
              <a:buNone/>
              <a:defRPr sz="2128"/>
            </a:pPr>
            <a:r>
              <a:t>3) Converted it into sentences</a:t>
            </a:r>
          </a:p>
          <a:p>
            <a:pPr marL="0" indent="0" defTabSz="494182">
              <a:lnSpc>
                <a:spcPct val="90000"/>
              </a:lnSpc>
              <a:spcBef>
                <a:spcPts val="1000"/>
              </a:spcBef>
              <a:buSzTx/>
              <a:buFont typeface="Wingdings 3"/>
              <a:buNone/>
              <a:defRPr sz="2128"/>
            </a:pPr>
            <a:r>
              <a:t>4) Data cleaning</a:t>
            </a:r>
          </a:p>
          <a:p>
            <a:pPr marL="0" indent="0" defTabSz="494182">
              <a:lnSpc>
                <a:spcPct val="90000"/>
              </a:lnSpc>
              <a:spcBef>
                <a:spcPts val="1000"/>
              </a:spcBef>
              <a:buSzTx/>
              <a:buFont typeface="Wingdings 3"/>
              <a:buNone/>
              <a:defRPr sz="2128"/>
            </a:pPr>
            <a:r>
              <a:t>5) Dropped the rows which are empty</a:t>
            </a:r>
          </a:p>
          <a:p>
            <a:pPr marL="0" indent="0" defTabSz="494182">
              <a:lnSpc>
                <a:spcPct val="90000"/>
              </a:lnSpc>
              <a:spcBef>
                <a:spcPts val="1000"/>
              </a:spcBef>
              <a:buSzTx/>
              <a:buFont typeface="Wingdings 3"/>
              <a:buNone/>
              <a:defRPr sz="2128"/>
            </a:pPr>
            <a:r>
              <a:t>6) Used Affin library from python to assign affin values</a:t>
            </a:r>
          </a:p>
          <a:p>
            <a:pPr marL="0" indent="0" defTabSz="494182">
              <a:lnSpc>
                <a:spcPct val="90000"/>
              </a:lnSpc>
              <a:spcBef>
                <a:spcPts val="1000"/>
              </a:spcBef>
              <a:buSzTx/>
              <a:buFont typeface="Wingdings 3"/>
              <a:buNone/>
              <a:defRPr sz="2128"/>
            </a:pPr>
            <a:r>
              <a:t>7) Assigned the sentiments accordingly</a:t>
            </a:r>
          </a:p>
        </p:txBody>
      </p:sp>
      <p:pic>
        <p:nvPicPr>
          <p:cNvPr id="178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98043" y="4614018"/>
            <a:ext cx="5815070" cy="2064350"/>
          </a:xfrm>
          <a:prstGeom prst="rect">
            <a:avLst/>
          </a:prstGeom>
          <a:ln w="12700">
            <a:miter lim="400000"/>
          </a:ln>
          <a:effectLst>
            <a:outerShdw blurRad="50800" dist="38100" dir="5400000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tle 1"/>
          <p:cNvSpPr txBox="1">
            <a:spLocks noGrp="1"/>
          </p:cNvSpPr>
          <p:nvPr>
            <p:ph type="title"/>
          </p:nvPr>
        </p:nvSpPr>
        <p:spPr>
          <a:xfrm>
            <a:off x="692191" y="1890416"/>
            <a:ext cx="9868966" cy="1305583"/>
          </a:xfrm>
          <a:prstGeom prst="rect">
            <a:avLst/>
          </a:prstGeom>
        </p:spPr>
        <p:txBody>
          <a:bodyPr/>
          <a:lstStyle/>
          <a:p>
            <a:pPr defTabSz="494182">
              <a:lnSpc>
                <a:spcPct val="90000"/>
              </a:lnSpc>
              <a:defRPr sz="4104"/>
            </a:pPr>
            <a:r>
              <a:t>Machine Learning:</a:t>
            </a:r>
            <a:br/>
            <a:endParaRPr/>
          </a:p>
        </p:txBody>
      </p:sp>
      <p:sp>
        <p:nvSpPr>
          <p:cNvPr id="181" name="Content Placeholder 2"/>
          <p:cNvSpPr txBox="1">
            <a:spLocks noGrp="1"/>
          </p:cNvSpPr>
          <p:nvPr>
            <p:ph idx="1"/>
          </p:nvPr>
        </p:nvSpPr>
        <p:spPr>
          <a:xfrm>
            <a:off x="1176864" y="3408228"/>
            <a:ext cx="4627638" cy="447593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41655" indent="-441655" defTabSz="598220">
              <a:spcBef>
                <a:spcPts val="1300"/>
              </a:spcBef>
              <a:defRPr sz="2576"/>
            </a:pPr>
            <a:r>
              <a:t>X is text and Y is emotions. </a:t>
            </a:r>
          </a:p>
          <a:p>
            <a:pPr marL="441655" indent="-441655" defTabSz="598220">
              <a:spcBef>
                <a:spcPts val="1300"/>
              </a:spcBef>
              <a:defRPr sz="2576"/>
            </a:pPr>
            <a:r>
              <a:t>Used This vectorizer which breaks text into single words and bi-grams and then calculates the TF-IDF representation.</a:t>
            </a:r>
          </a:p>
          <a:p>
            <a:pPr marL="441655" indent="-441655" defTabSz="598220">
              <a:spcBef>
                <a:spcPts val="1300"/>
              </a:spcBef>
              <a:defRPr sz="2576"/>
            </a:pPr>
            <a:r>
              <a:t>Accuracy: 91.67</a:t>
            </a:r>
          </a:p>
          <a:p>
            <a:pPr marL="0" indent="0" defTabSz="598220">
              <a:spcBef>
                <a:spcPts val="1300"/>
              </a:spcBef>
              <a:buSzTx/>
              <a:buFont typeface="Wingdings 3"/>
              <a:buNone/>
              <a:defRPr sz="2576"/>
            </a:pPr>
            <a:r>
              <a:t>     RMSE: 0.28867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Tasks - Sultan</a:t>
            </a:r>
          </a:p>
        </p:txBody>
      </p:sp>
      <p:sp>
        <p:nvSpPr>
          <p:cNvPr id="187" name="Content Placeholder 2"/>
          <p:cNvSpPr txBox="1">
            <a:spLocks noGrp="1"/>
          </p:cNvSpPr>
          <p:nvPr>
            <p:ph idx="1"/>
          </p:nvPr>
        </p:nvSpPr>
        <p:spPr>
          <a:xfrm>
            <a:off x="1177174" y="3359426"/>
            <a:ext cx="9545463" cy="5527196"/>
          </a:xfrm>
          <a:prstGeom prst="rect">
            <a:avLst/>
          </a:prstGeom>
        </p:spPr>
        <p:txBody>
          <a:bodyPr/>
          <a:lstStyle/>
          <a:p>
            <a:pPr marL="645898" lvl="1" indent="-261850" defTabSz="1092403">
              <a:lnSpc>
                <a:spcPct val="72000"/>
              </a:lnSpc>
              <a:spcBef>
                <a:spcPts val="500"/>
              </a:spcBef>
              <a:defRPr sz="2520"/>
            </a:pPr>
            <a:r>
              <a:rPr lang="en-US" sz="3200" dirty="0"/>
              <a:t> </a:t>
            </a:r>
            <a:r>
              <a:rPr sz="3200" dirty="0"/>
              <a:t>Statistical Text Analysis:</a:t>
            </a:r>
            <a:endParaRPr lang="en-US" sz="3200" dirty="0"/>
          </a:p>
          <a:p>
            <a:pPr marL="384048" lvl="1" indent="0" defTabSz="1092403">
              <a:lnSpc>
                <a:spcPct val="72000"/>
              </a:lnSpc>
              <a:spcBef>
                <a:spcPts val="500"/>
              </a:spcBef>
              <a:buNone/>
              <a:defRPr sz="2520"/>
            </a:pPr>
            <a:endParaRPr dirty="0"/>
          </a:p>
          <a:p>
            <a:pPr marL="1024127" lvl="2" indent="-256031" defTabSz="1092403">
              <a:lnSpc>
                <a:spcPct val="72000"/>
              </a:lnSpc>
              <a:spcBef>
                <a:spcPts val="500"/>
              </a:spcBef>
              <a:defRPr sz="2016"/>
            </a:pPr>
            <a:r>
              <a:rPr lang="en-US" sz="2400" dirty="0"/>
              <a:t> </a:t>
            </a:r>
            <a:r>
              <a:rPr sz="2400" dirty="0"/>
              <a:t>Frequency distributions.</a:t>
            </a:r>
          </a:p>
          <a:p>
            <a:pPr marL="1024127" lvl="2" indent="-256031" defTabSz="1092403">
              <a:lnSpc>
                <a:spcPct val="72000"/>
              </a:lnSpc>
              <a:spcBef>
                <a:spcPts val="500"/>
              </a:spcBef>
              <a:defRPr sz="2016"/>
            </a:pPr>
            <a:r>
              <a:rPr lang="en-US" sz="2400" dirty="0"/>
              <a:t> </a:t>
            </a:r>
            <a:r>
              <a:rPr sz="2400" dirty="0"/>
              <a:t>Mean, Variance, Standard deviations.</a:t>
            </a:r>
          </a:p>
          <a:p>
            <a:pPr marL="1024127" lvl="2" indent="-256031" defTabSz="1092403">
              <a:lnSpc>
                <a:spcPct val="72000"/>
              </a:lnSpc>
              <a:spcBef>
                <a:spcPts val="500"/>
              </a:spcBef>
              <a:defRPr sz="2016"/>
            </a:pPr>
            <a:r>
              <a:rPr lang="en-US" sz="2400" dirty="0"/>
              <a:t> </a:t>
            </a:r>
            <a:r>
              <a:rPr sz="2400" dirty="0"/>
              <a:t>Hypothesis, and Hypothesis testing.  </a:t>
            </a:r>
          </a:p>
          <a:p>
            <a:pPr marL="645898" lvl="1" indent="-261850" defTabSz="1092403">
              <a:lnSpc>
                <a:spcPct val="72000"/>
              </a:lnSpc>
              <a:spcBef>
                <a:spcPts val="500"/>
              </a:spcBef>
              <a:defRPr sz="2520"/>
            </a:pPr>
            <a:endParaRPr dirty="0"/>
          </a:p>
          <a:p>
            <a:pPr marL="645898" lvl="1" indent="-261850" defTabSz="1092403">
              <a:lnSpc>
                <a:spcPct val="72000"/>
              </a:lnSpc>
              <a:spcBef>
                <a:spcPts val="500"/>
              </a:spcBef>
              <a:defRPr sz="2520"/>
            </a:pPr>
            <a:r>
              <a:rPr lang="en-US" sz="3200" dirty="0"/>
              <a:t> </a:t>
            </a:r>
            <a:r>
              <a:rPr sz="3200" dirty="0"/>
              <a:t>Machine Learning: </a:t>
            </a:r>
            <a:endParaRPr lang="en-US" sz="3200" dirty="0"/>
          </a:p>
          <a:p>
            <a:pPr marL="645898" lvl="1" indent="-261850" defTabSz="1092403">
              <a:lnSpc>
                <a:spcPct val="72000"/>
              </a:lnSpc>
              <a:spcBef>
                <a:spcPts val="500"/>
              </a:spcBef>
              <a:defRPr sz="2520"/>
            </a:pPr>
            <a:endParaRPr sz="3200" dirty="0"/>
          </a:p>
          <a:p>
            <a:pPr marL="1024127" lvl="2" indent="-256031" defTabSz="1092403">
              <a:lnSpc>
                <a:spcPct val="72000"/>
              </a:lnSpc>
              <a:spcBef>
                <a:spcPts val="500"/>
              </a:spcBef>
              <a:defRPr sz="2016"/>
            </a:pPr>
            <a:r>
              <a:rPr lang="en-US" sz="2800" dirty="0"/>
              <a:t> </a:t>
            </a:r>
            <a:r>
              <a:rPr lang="en-US" sz="2400" dirty="0"/>
              <a:t>Semantic and linear relationship between words. </a:t>
            </a:r>
          </a:p>
          <a:p>
            <a:pPr marL="1152144" lvl="3" indent="0" defTabSz="1092403">
              <a:lnSpc>
                <a:spcPct val="72000"/>
              </a:lnSpc>
              <a:spcBef>
                <a:spcPts val="500"/>
              </a:spcBef>
              <a:buNone/>
              <a:defRPr sz="1848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Tasks - Sultan</a:t>
            </a:r>
          </a:p>
        </p:txBody>
      </p:sp>
      <p:pic>
        <p:nvPicPr>
          <p:cNvPr id="190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75653" y="2635731"/>
            <a:ext cx="9029147" cy="6190217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TextBox 6"/>
          <p:cNvSpPr txBox="1"/>
          <p:nvPr/>
        </p:nvSpPr>
        <p:spPr>
          <a:xfrm>
            <a:off x="257157" y="2962331"/>
            <a:ext cx="3718496" cy="960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8767" tIns="48767" rIns="48767" bIns="48767">
            <a:spAutoFit/>
          </a:bodyPr>
          <a:lstStyle/>
          <a:p>
            <a:pPr algn="l" defTabSz="1300480">
              <a:defRPr sz="2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Count of words grouped by</a:t>
            </a:r>
            <a:r>
              <a:rPr lang="en-US" dirty="0"/>
              <a:t> </a:t>
            </a:r>
            <a:r>
              <a:rPr dirty="0"/>
              <a:t>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Tasks - Sultan</a:t>
            </a:r>
          </a:p>
        </p:txBody>
      </p:sp>
      <p:pic>
        <p:nvPicPr>
          <p:cNvPr id="194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13583" y="2635731"/>
            <a:ext cx="8691217" cy="6210095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TextBox 5"/>
          <p:cNvSpPr txBox="1"/>
          <p:nvPr/>
        </p:nvSpPr>
        <p:spPr>
          <a:xfrm>
            <a:off x="689365" y="3195841"/>
            <a:ext cx="3107383" cy="960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8767" tIns="48767" rIns="48767" bIns="48767">
            <a:spAutoFit/>
          </a:bodyPr>
          <a:lstStyle/>
          <a:p>
            <a:pPr algn="l" defTabSz="1300480"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800" dirty="0"/>
              <a:t>Count of words grouped by</a:t>
            </a:r>
            <a:r>
              <a:rPr lang="en-US" sz="2800" dirty="0"/>
              <a:t> </a:t>
            </a:r>
            <a:r>
              <a:rPr sz="2800" dirty="0"/>
              <a:t>year.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Tasks - Sultan</a:t>
            </a:r>
          </a:p>
        </p:txBody>
      </p:sp>
      <p:pic>
        <p:nvPicPr>
          <p:cNvPr id="198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22713" y="3578087"/>
            <a:ext cx="9934732" cy="5531647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Rectangle 6"/>
          <p:cNvSpPr txBox="1"/>
          <p:nvPr/>
        </p:nvSpPr>
        <p:spPr>
          <a:xfrm>
            <a:off x="2822712" y="2364036"/>
            <a:ext cx="9650257" cy="960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8767" tIns="48767" rIns="48767" bIns="48767">
            <a:spAutoFit/>
          </a:bodyPr>
          <a:lstStyle/>
          <a:p>
            <a:pPr algn="l" defTabSz="1300480"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800" dirty="0"/>
              <a:t>Most Frequent bigrams in</a:t>
            </a:r>
            <a:r>
              <a:rPr lang="en-US" sz="2800" dirty="0"/>
              <a:t> </a:t>
            </a:r>
            <a:r>
              <a:rPr sz="2800" dirty="0"/>
              <a:t>Guilford County budget document</a:t>
            </a:r>
          </a:p>
          <a:p>
            <a:pPr algn="l" defTabSz="1300480"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800" dirty="0"/>
              <a:t>From 2020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666</Words>
  <Application>Microsoft Office PowerPoint</Application>
  <PresentationFormat>Custom</PresentationFormat>
  <Paragraphs>100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Century Gothic</vt:lpstr>
      <vt:lpstr>Helvetica Neue</vt:lpstr>
      <vt:lpstr>Wingdings 3</vt:lpstr>
      <vt:lpstr>Ion</vt:lpstr>
      <vt:lpstr>Budget Text Analysis - Datatopian Visionaries</vt:lpstr>
      <vt:lpstr>Hypothesis Testing: </vt:lpstr>
      <vt:lpstr>Probability Distribution: </vt:lpstr>
      <vt:lpstr>Machine Learning: </vt:lpstr>
      <vt:lpstr>Machine Learning: </vt:lpstr>
      <vt:lpstr>Tasks - Sultan</vt:lpstr>
      <vt:lpstr>Tasks - Sultan</vt:lpstr>
      <vt:lpstr>Tasks - Sultan</vt:lpstr>
      <vt:lpstr>Tasks - Sultan</vt:lpstr>
      <vt:lpstr>Tasks - Sultan</vt:lpstr>
      <vt:lpstr>Tasks - Sultan</vt:lpstr>
      <vt:lpstr>PowerPoint Presentation</vt:lpstr>
      <vt:lpstr>Tasks – Sultan </vt:lpstr>
      <vt:lpstr>Tasks – Sultan </vt:lpstr>
      <vt:lpstr>THE QUESTION ?</vt:lpstr>
      <vt:lpstr>Tasks</vt:lpstr>
      <vt:lpstr>Converting Topics to Feature Vectors for Machine Learning</vt:lpstr>
      <vt:lpstr>Supervised Classification (Training Data Result)</vt:lpstr>
      <vt:lpstr>Supervised Classification (Testing on Unseen Data</vt:lpstr>
      <vt:lpstr>Supervised Classification (On Test Data)</vt:lpstr>
      <vt:lpstr>Hypothesis Testing</vt:lpstr>
      <vt:lpstr>PowerPoint Presentation</vt:lpstr>
      <vt:lpstr>Hypothesis Testing</vt:lpstr>
      <vt:lpstr>Sentiments over Sections</vt:lpstr>
      <vt:lpstr>Gillford County Budget Document of 2008 Sentiments Distribution </vt:lpstr>
      <vt:lpstr>Charlotte Sentiments for 2008 Budget Document</vt:lpstr>
      <vt:lpstr>Frequency Distribution of sentiment for Counties and cities </vt:lpstr>
      <vt:lpstr>  Classification of Sentiments using Logistic Regression, Random Forest Classifier and Linear SVC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Budget Text Analysis - Datatopian Visionaries</dc:title>
  <dc:creator>sultan Albogami</dc:creator>
  <cp:lastModifiedBy>sultan Albogami</cp:lastModifiedBy>
  <cp:revision>2</cp:revision>
  <cp:lastPrinted>2019-12-06T05:43:55Z</cp:lastPrinted>
  <dcterms:created xsi:type="dcterms:W3CDTF">2019-12-06T05:35:39Z</dcterms:created>
  <dcterms:modified xsi:type="dcterms:W3CDTF">2019-12-06T05:44:04Z</dcterms:modified>
</cp:coreProperties>
</file>