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35" r:id="rId5"/>
    <p:sldId id="339" r:id="rId6"/>
    <p:sldId id="340" r:id="rId7"/>
    <p:sldId id="341" r:id="rId8"/>
    <p:sldId id="342" r:id="rId9"/>
    <p:sldId id="348" r:id="rId10"/>
    <p:sldId id="343" r:id="rId11"/>
    <p:sldId id="344" r:id="rId12"/>
    <p:sldId id="345" r:id="rId13"/>
    <p:sldId id="346" r:id="rId14"/>
    <p:sldId id="349" r:id="rId15"/>
    <p:sldId id="350" r:id="rId16"/>
    <p:sldId id="352" r:id="rId17"/>
    <p:sldId id="353" r:id="rId18"/>
    <p:sldId id="354" r:id="rId19"/>
    <p:sldId id="355" r:id="rId20"/>
    <p:sldId id="347" r:id="rId2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e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84D40880-7B36-4833-8540-D4F2F3E81084}" type="datetime1">
              <a:rPr lang="it-IT" smtClean="0"/>
              <a:t>27/08/2025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9E9D563E-BCB2-465B-8A3C-AC86CE64F69C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EAA27069-F3D3-452D-96AC-1153BE220CEB}" type="datetime1">
              <a:rPr lang="it-IT" smtClean="0"/>
              <a:pPr/>
              <a:t>27/08/2025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8B990660-4B7D-4C11-96DB-B19FFA8CA9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1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58978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10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97884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E68C9-C8F5-F233-259F-ACAEBFF3E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1F1C984-E522-9E3E-76CE-5D35EC757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C03485-6024-DB90-B610-3B2C479A3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44C8460-AB1F-130E-62A3-79AEDCD6B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11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84876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58C17-FFD7-2240-969F-3B7D15D80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829E11E-9ACE-078B-430A-645FC5D701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685EBC7-97B5-40B5-5989-D66ADA404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3C8C49-ED61-2576-34AA-35EE77C4F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12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19780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D620A-ABDE-FF2B-A878-45EF23638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574646-4A0D-D46E-E8D8-D108477978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B7B0BE2-7FC1-A004-AE5A-9B53BD618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64164F-0587-BBFA-A038-04ADD57A7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13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66812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DB8D4-B1E0-3B4B-6126-0CA9191E2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9D4D4FD-D8FB-A013-186E-2C41990840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649DC0B-1A30-6641-7B0C-EFFBBC39F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6011DF-CB5B-34AF-D037-D8F7644382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14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63633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39C16-42FD-8830-9BB3-60B8A2528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426F444-9039-F219-7D82-B1399F45DC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FEDB9FD-54DE-2F28-6E4D-5BD3C196B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6F52AB-F0DD-1203-8ED8-DC4A0B788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15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1253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D67C4-8854-5247-AE48-C4C5C7DD1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5261E01-69F9-A049-BCC8-9F72595C3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747A02E-4A80-ED3A-9FF6-58AD6C8A6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68D75E2-EA05-5CAA-B9EB-D333501D6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16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67617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17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4534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2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0614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3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8925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4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7479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5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90959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651DC-3155-D017-1253-84C1C8769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5F5DC47-2EEC-48C6-9FC0-0858F4EA3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900587-3F73-B376-79F5-67E5FE345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5BD8DF-7687-91D1-D639-68639B796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6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03400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7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12296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8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5858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B990660-4B7D-4C11-96DB-B19FFA8CA93C}" type="slidenum">
              <a:rPr lang="it-IT" noProof="0" smtClean="0"/>
              <a:t>9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7657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rtlCol="0" anchor="b">
            <a:normAutofit/>
          </a:bodyPr>
          <a:lstStyle>
            <a:lvl1pPr algn="l">
              <a:defRPr lang="it-IT" sz="4000" b="1" baseline="0"/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it-IT" sz="2800" baseline="0"/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sp>
        <p:nvSpPr>
          <p:cNvPr id="11" name="Segnaposto contenut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it-IT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it-IT"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it-IT"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it-IT"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it-IT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it-IT"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it-IT"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it-IT"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it-IT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it-IT"/>
            </a:lvl1pPr>
          </a:lstStyle>
          <a:p>
            <a:pPr rtl="0"/>
            <a:r>
              <a:rPr lang="it-IT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it-IT" sz="2800" baseline="0"/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sp>
        <p:nvSpPr>
          <p:cNvPr id="11" name="Segnaposto contenut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it-IT"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it-IT"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it-IT"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it-IT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it-IT"/>
            </a:lvl1pPr>
          </a:lstStyle>
          <a:p>
            <a:pPr rtl="0"/>
            <a:r>
              <a:rPr lang="it-IT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rtlCol="0" anchor="b">
            <a:normAutofit/>
          </a:bodyPr>
          <a:lstStyle>
            <a:lvl1pPr>
              <a:defRPr lang="it-IT" sz="40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it-IT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it-IT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it-IT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it-IT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 </a:t>
            </a:r>
          </a:p>
          <a:p>
            <a:pPr lvl="3" rtl="0"/>
            <a:r>
              <a:rPr lang="it-IT"/>
              <a:t>Quarto livello </a:t>
            </a:r>
          </a:p>
          <a:p>
            <a:pPr lvl="4" rtl="0"/>
            <a:r>
              <a:rPr lang="it-IT"/>
              <a:t>Quinto livello </a:t>
            </a:r>
          </a:p>
          <a:p>
            <a:pPr lvl="0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rtlCol="0" anchor="b">
            <a:normAutofit/>
          </a:bodyPr>
          <a:lstStyle>
            <a:lvl1pPr>
              <a:defRPr lang="it-IT" sz="40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grpSp>
        <p:nvGrpSpPr>
          <p:cNvPr id="815" name="Gruppo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rtlCol="0" anchor="b">
            <a:normAutofit/>
          </a:bodyPr>
          <a:lstStyle>
            <a:lvl1pPr>
              <a:defRPr lang="it-IT" sz="28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it-IT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it-IT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it-IT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 </a:t>
            </a:r>
          </a:p>
          <a:p>
            <a:pPr lvl="3" rtl="0"/>
            <a:r>
              <a:rPr lang="it-IT"/>
              <a:t>Quarto livello </a:t>
            </a:r>
          </a:p>
          <a:p>
            <a:pPr lvl="4" rtl="0"/>
            <a:r>
              <a:rPr lang="it-IT"/>
              <a:t>Quinto livello </a:t>
            </a:r>
          </a:p>
          <a:p>
            <a:pPr lvl="0"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it-IT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it-IT"/>
            </a:lvl1pPr>
          </a:lstStyle>
          <a:p>
            <a:pPr rtl="0"/>
            <a:r>
              <a:rPr lang="it-IT"/>
              <a:t>Titolo presentazione</a:t>
            </a: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it-IT" sz="40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en-US"/>
              <a:t>Click icon to add picture</a:t>
            </a:r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it-IT" sz="40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en-US"/>
              <a:t>Click icon to add picture</a:t>
            </a:r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 rtlCol="0">
            <a:normAutofit/>
          </a:bodyPr>
          <a:lstStyle>
            <a:lvl1pPr marL="0" indent="0">
              <a:buNone/>
              <a:defRPr lang="it-IT" sz="2800"/>
            </a:lvl1pPr>
            <a:lvl2pPr marL="457200" indent="0">
              <a:buNone/>
              <a:defRPr lang="it-IT" sz="2400"/>
            </a:lvl2pPr>
            <a:lvl3pPr marL="914400" indent="0">
              <a:buNone/>
              <a:defRPr lang="it-IT" sz="2000"/>
            </a:lvl3pPr>
            <a:lvl4pPr marL="1371600" indent="0">
              <a:buNone/>
              <a:defRPr lang="it-IT" sz="1800"/>
            </a:lvl4pPr>
            <a:lvl5pPr marL="1828800" indent="0">
              <a:buNone/>
              <a:defRPr lang="it-IT" sz="18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rtlCol="0" anchor="b">
            <a:normAutofit/>
          </a:bodyPr>
          <a:lstStyle>
            <a:lvl1pPr>
              <a:defRPr lang="it-IT" sz="4000"/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sp>
        <p:nvSpPr>
          <p:cNvPr id="675" name="Segnaposto testo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it-IT" sz="2800"/>
            </a:lvl1pPr>
            <a:lvl2pPr marL="457200" indent="0">
              <a:lnSpc>
                <a:spcPts val="2400"/>
              </a:lnSpc>
              <a:buNone/>
              <a:defRPr lang="it-IT" sz="2000"/>
            </a:lvl2pPr>
            <a:lvl3pPr marL="914400" indent="0">
              <a:lnSpc>
                <a:spcPts val="2400"/>
              </a:lnSpc>
              <a:buNone/>
              <a:defRPr lang="it-IT" sz="2000"/>
            </a:lvl3pPr>
            <a:lvl4pPr marL="1371600" indent="0">
              <a:lnSpc>
                <a:spcPts val="2400"/>
              </a:lnSpc>
              <a:buNone/>
              <a:defRPr lang="it-IT" sz="2000"/>
            </a:lvl4pPr>
            <a:lvl5pPr marL="1828800" indent="0">
              <a:lnSpc>
                <a:spcPts val="2400"/>
              </a:lnSpc>
              <a:buNone/>
              <a:defRPr lang="it-IT" sz="2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it-IT" sz="2800" baseline="0"/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5pPr>
            <a:lvl6pPr marL="1600200">
              <a:defRPr lang="it-IT"/>
            </a:lvl6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4" rtl="0"/>
            <a:r>
              <a:rPr lang="it-IT"/>
              <a:t>Quarto livello</a:t>
            </a:r>
          </a:p>
          <a:p>
            <a:pPr lvl="5" rtl="0"/>
            <a:r>
              <a:rPr lang="it-IT"/>
              <a:t>Quinto livello</a:t>
            </a:r>
          </a:p>
        </p:txBody>
      </p:sp>
      <p:sp>
        <p:nvSpPr>
          <p:cNvPr id="11" name="Segnaposto contenut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it-IT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it-IT"/>
            </a:lvl1pPr>
          </a:lstStyle>
          <a:p>
            <a:pPr rtl="0"/>
            <a:r>
              <a:rPr lang="it-IT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it-IT" sz="2800" baseline="0"/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it-IT"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lang="it-IT"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lang="it-IT"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lang="it-IT"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1" name="Segnaposto contenut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it-IT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it-IT"/>
            </a:lvl1pPr>
          </a:lstStyle>
          <a:p>
            <a:pPr rtl="0"/>
            <a:r>
              <a:rPr lang="it-IT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immag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it-IT" sz="28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14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it-IT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 dirty="0"/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en-US"/>
              <a:t>Click icon to add picture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it-IT" sz="28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1400"/>
            </a:lvl5pPr>
          </a:lstStyle>
          <a:p>
            <a:pPr lvl="0" rtl="0"/>
            <a:r>
              <a:rPr lang="it-IT" dirty="0"/>
              <a:t>Fare clic per inserire il testo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it-IT"/>
            </a:lvl1pPr>
            <a:lvl2pPr>
              <a:spcBef>
                <a:spcPts val="0"/>
              </a:spcBef>
              <a:spcAft>
                <a:spcPts val="600"/>
              </a:spcAft>
              <a:defRPr lang="it-IT"/>
            </a:lvl2pPr>
            <a:lvl3pPr>
              <a:spcBef>
                <a:spcPts val="0"/>
              </a:spcBef>
              <a:spcAft>
                <a:spcPts val="600"/>
              </a:spcAft>
              <a:defRPr lang="it-IT"/>
            </a:lvl3pPr>
            <a:lvl4pPr>
              <a:spcBef>
                <a:spcPts val="0"/>
              </a:spcBef>
              <a:spcAft>
                <a:spcPts val="600"/>
              </a:spcAft>
              <a:defRPr lang="it-IT" sz="2000"/>
            </a:lvl4pPr>
            <a:lvl5pPr>
              <a:spcBef>
                <a:spcPts val="0"/>
              </a:spcBef>
              <a:spcAft>
                <a:spcPts val="600"/>
              </a:spcAft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it-IT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000" b="1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 rtl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0696" y="1543665"/>
            <a:ext cx="6744929" cy="264978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en-US" sz="4400" dirty="0"/>
              <a:t>Unified Loss Optimization for Multi-Relational Recommendation</a:t>
            </a:r>
            <a:endParaRPr lang="it-IT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878F5-2568-BF2A-7BAD-F5EAAB30F831}"/>
              </a:ext>
            </a:extLst>
          </p:cNvPr>
          <p:cNvSpPr txBox="1"/>
          <p:nvPr/>
        </p:nvSpPr>
        <p:spPr>
          <a:xfrm>
            <a:off x="7216876" y="4434348"/>
            <a:ext cx="3952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Alberto Ricchiuti</a:t>
            </a:r>
          </a:p>
          <a:p>
            <a:pPr algn="ctr"/>
            <a:r>
              <a:rPr lang="en-US" dirty="0"/>
              <a:t>Department of Computer Science, University of Bari — Bari, Italy</a:t>
            </a:r>
          </a:p>
          <a:p>
            <a:pPr algn="ctr"/>
            <a:r>
              <a:rPr lang="en-US" dirty="0"/>
              <a:t>Course: Semantics in Intelligent Information Access</a:t>
            </a:r>
          </a:p>
          <a:p>
            <a:pPr algn="ctr"/>
            <a:r>
              <a:rPr lang="en-US" dirty="0"/>
              <a:t>Email: a.ricchiuti20@studenti.uniba.it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10</a:t>
            </a:fld>
            <a:endParaRPr lang="it-IT" dirty="0"/>
          </a:p>
        </p:txBody>
      </p:sp>
      <p:pic>
        <p:nvPicPr>
          <p:cNvPr id="8" name="Content Placeholder 7" descr="A graph of a graph&#10;&#10;AI-generated content may be incorrect.">
            <a:extLst>
              <a:ext uri="{FF2B5EF4-FFF2-40B4-BE49-F238E27FC236}">
                <a16:creationId xmlns:a16="http://schemas.microsoft.com/office/drawing/2014/main" id="{74D5B7A3-BD94-8E16-11E9-546D3088701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1094773" y="640595"/>
            <a:ext cx="10002454" cy="5284670"/>
          </a:xfrm>
        </p:spPr>
      </p:pic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FBB6B-1684-7669-2B19-CADC2E30D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3B13ECE-07E2-8AF6-06B6-A237BAB4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11</a:t>
            </a:fld>
            <a:endParaRPr lang="it-IT" dirty="0"/>
          </a:p>
        </p:txBody>
      </p:sp>
      <p:pic>
        <p:nvPicPr>
          <p:cNvPr id="6" name="Content Placeholder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A068AAB-BF26-AD51-E0B8-88D4311447C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968107" y="888385"/>
            <a:ext cx="10255786" cy="5081229"/>
          </a:xfrm>
        </p:spPr>
      </p:pic>
    </p:spTree>
    <p:extLst>
      <p:ext uri="{BB962C8B-B14F-4D97-AF65-F5344CB8AC3E}">
        <p14:creationId xmlns:p14="http://schemas.microsoft.com/office/powerpoint/2010/main" val="124658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07862-148E-6E58-8E89-F5E148F64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C77E91D-BA1B-0ECC-3F12-F39924B8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12</a:t>
            </a:fld>
            <a:endParaRPr lang="it-IT" dirty="0"/>
          </a:p>
        </p:txBody>
      </p:sp>
      <p:pic>
        <p:nvPicPr>
          <p:cNvPr id="6" name="Content Placeholder 5" descr="A graph of a graph&#10;&#10;AI-generated content may be incorrect.">
            <a:extLst>
              <a:ext uri="{FF2B5EF4-FFF2-40B4-BE49-F238E27FC236}">
                <a16:creationId xmlns:a16="http://schemas.microsoft.com/office/drawing/2014/main" id="{AB782E54-DA47-B7AB-2740-B17F1FABD13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1062648" y="707922"/>
            <a:ext cx="10066703" cy="5159888"/>
          </a:xfrm>
        </p:spPr>
      </p:pic>
    </p:spTree>
    <p:extLst>
      <p:ext uri="{BB962C8B-B14F-4D97-AF65-F5344CB8AC3E}">
        <p14:creationId xmlns:p14="http://schemas.microsoft.com/office/powerpoint/2010/main" val="413577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C88E0-98D9-0C31-E4F9-7DA64BF40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B5FED-7DFA-8DE7-3973-66176A7A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3600" dirty="0" err="1"/>
              <a:t>Results</a:t>
            </a:r>
            <a:endParaRPr lang="it-IT" sz="3600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1D1716A-CEB4-AB8C-320A-5C5B0C11BB4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10386886" cy="3687763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en-US" sz="2800" dirty="0"/>
              <a:t>TransE achieves the highest mean score (0.419 at best epoch), leading Recall@10 and NDCG@10.</a:t>
            </a:r>
          </a:p>
          <a:p>
            <a:pPr rtl="0"/>
            <a:r>
              <a:rPr lang="en-US" sz="2800" dirty="0" err="1"/>
              <a:t>CompGCN</a:t>
            </a:r>
            <a:r>
              <a:rPr lang="en-US" sz="2800" dirty="0"/>
              <a:t> with </a:t>
            </a:r>
            <a:r>
              <a:rPr lang="en-US" sz="2800" dirty="0" err="1"/>
              <a:t>ccorr</a:t>
            </a:r>
            <a:r>
              <a:rPr lang="en-US" sz="2800" dirty="0"/>
              <a:t> is competitive (mean 0.402), outperforming </a:t>
            </a:r>
            <a:r>
              <a:rPr lang="en-US" sz="2800" dirty="0" err="1"/>
              <a:t>mult</a:t>
            </a:r>
            <a:r>
              <a:rPr lang="en-US" sz="2800" dirty="0"/>
              <a:t> and sub variants.</a:t>
            </a:r>
          </a:p>
          <a:p>
            <a:pPr rtl="0"/>
            <a:r>
              <a:rPr lang="en-US" sz="2800" dirty="0"/>
              <a:t>Collaborative baselines (BPR, </a:t>
            </a:r>
            <a:r>
              <a:rPr lang="en-US" sz="2800" dirty="0" err="1"/>
              <a:t>ItemKNN</a:t>
            </a:r>
            <a:r>
              <a:rPr lang="en-US" sz="2800" dirty="0"/>
              <a:t>) and classical knowledge‑aware models (CKE, KGCN) trail in this regime.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84A9760-0353-C7E1-9B24-A63C74EE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653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0BB6-3054-BB99-6BCF-489BEC1DE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2C4E5-904E-B30D-F99D-B0FB421A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3600" dirty="0" err="1"/>
              <a:t>Results</a:t>
            </a:r>
            <a:endParaRPr lang="it-IT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464AA9-CC91-D759-A80F-07C16421284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6486" y="1818969"/>
            <a:ext cx="11243503" cy="3873908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1EDE096-F453-0135-72E6-42391986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638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DB1E2-5E4E-BB6F-03FA-CC8656E38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2AE9A-096D-BB2C-2D93-13E5267C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3600" dirty="0"/>
              <a:t>Future works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FF070E3-D280-0A8D-7391-111B73FC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15</a:t>
            </a:fld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2E483A-CA34-FE93-41D5-97E3DC2D30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9982790" cy="368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Future work should </a:t>
            </a:r>
          </a:p>
          <a:p>
            <a:r>
              <a:rPr lang="en-US" sz="2800" dirty="0"/>
              <a:t>explore dynamic or curriculum-based control of alpha,</a:t>
            </a:r>
          </a:p>
          <a:p>
            <a:r>
              <a:rPr lang="en-US" sz="2800" dirty="0"/>
              <a:t>investigate hybrid composition mechanisms and attention within multi-relational layers,</a:t>
            </a:r>
          </a:p>
          <a:p>
            <a:r>
              <a:rPr lang="en-US" sz="2800" dirty="0"/>
              <a:t>assess scalability on larger, heterogeneous knowledge graphs with richer relation vocabularies.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9196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F6160-1323-1C41-FD22-5B8667029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9C109B-22AD-61DA-334C-999A7A63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3600" dirty="0" err="1"/>
              <a:t>Conclusions</a:t>
            </a:r>
            <a:endParaRPr lang="it-IT" sz="36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AA80C6A-D7BA-16D4-7ED5-3494149D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16</a:t>
            </a:fld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B0A7A4-0223-DD57-016D-425A02B9B7D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9982790" cy="3687763"/>
          </a:xfrm>
        </p:spPr>
        <p:txBody>
          <a:bodyPr>
            <a:normAutofit/>
          </a:bodyPr>
          <a:lstStyle/>
          <a:p>
            <a:r>
              <a:rPr lang="en-US" sz="2800" dirty="0"/>
              <a:t>A single objective coupling KG and Rec is compatible with competitive top‑k ranking.</a:t>
            </a:r>
          </a:p>
          <a:p>
            <a:r>
              <a:rPr lang="en-US" sz="2800" dirty="0"/>
              <a:t>TransE leads in this experimental regime; </a:t>
            </a:r>
            <a:r>
              <a:rPr lang="en-US" sz="2800" dirty="0" err="1"/>
              <a:t>CompGCN</a:t>
            </a:r>
            <a:r>
              <a:rPr lang="en-US" sz="2800" dirty="0"/>
              <a:t> (</a:t>
            </a:r>
            <a:r>
              <a:rPr lang="en-US" sz="2800" dirty="0" err="1"/>
              <a:t>ccorr</a:t>
            </a:r>
            <a:r>
              <a:rPr lang="en-US" sz="2800" dirty="0"/>
              <a:t>) remains close and flexible.</a:t>
            </a:r>
          </a:p>
          <a:p>
            <a:r>
              <a:rPr lang="en-US" sz="2800" dirty="0"/>
              <a:t>Unified optimization clarifies trade‑offs and simplifies cross‑model comparison.</a:t>
            </a:r>
          </a:p>
        </p:txBody>
      </p:sp>
    </p:spTree>
    <p:extLst>
      <p:ext uri="{BB962C8B-B14F-4D97-AF65-F5344CB8AC3E}">
        <p14:creationId xmlns:p14="http://schemas.microsoft.com/office/powerpoint/2010/main" val="1823791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 rtlCol="0"/>
          <a:lstStyle>
            <a:defPPr>
              <a:defRPr lang="it-IT"/>
            </a:defPPr>
          </a:lstStyle>
          <a:p>
            <a:pPr algn="ctr" rtl="0"/>
            <a:r>
              <a:rPr lang="it-IT" dirty="0"/>
              <a:t>Thanks for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attention</a:t>
            </a:r>
            <a:r>
              <a:rPr lang="it-IT" dirty="0"/>
              <a:t>!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algn="ctr"/>
            <a:r>
              <a:rPr lang="en-US" dirty="0"/>
              <a:t>Alberto Ricchiuti</a:t>
            </a:r>
          </a:p>
          <a:p>
            <a:pPr algn="ctr"/>
            <a:r>
              <a:rPr lang="en-US" dirty="0"/>
              <a:t>Department of Computer Science, University of Bari — Italy</a:t>
            </a:r>
          </a:p>
          <a:p>
            <a:pPr algn="ctr"/>
            <a:r>
              <a:rPr lang="en-US" dirty="0"/>
              <a:t>Email: a.ricchiuti20@studenti.uniba.it</a:t>
            </a:r>
            <a:endParaRPr lang="it-IT" dirty="0"/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3600" dirty="0" err="1"/>
              <a:t>Motivation</a:t>
            </a:r>
            <a:endParaRPr lang="it-IT" sz="360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en-US" dirty="0"/>
              <a:t>Modern recommenders operate over multi‑relational graphs with rich semantics.</a:t>
            </a:r>
          </a:p>
          <a:p>
            <a:r>
              <a:rPr lang="en-US" dirty="0"/>
              <a:t>Many pipelines optimize separate objectives for knowledge‑graph completion and user–item ranking.</a:t>
            </a:r>
          </a:p>
          <a:p>
            <a:r>
              <a:rPr lang="en-US" dirty="0"/>
              <a:t>Fragmented training can dilute specialization and complicate model comparison and attribution.</a:t>
            </a:r>
          </a:p>
          <a:p>
            <a:pPr rtl="0"/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41961"/>
            <a:ext cx="4615544" cy="115086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/>
              <a:t>Contributions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1828801"/>
            <a:ext cx="5580586" cy="4437182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r>
              <a:rPr lang="en-US" sz="2000" dirty="0"/>
              <a:t>Q: What happens when KG embedding quality, recommendation accuracy, and regularization are trained under a single objective?</a:t>
            </a:r>
          </a:p>
          <a:p>
            <a:r>
              <a:rPr lang="en-US" sz="2000" dirty="0"/>
              <a:t>Built a unified framework in </a:t>
            </a:r>
            <a:r>
              <a:rPr lang="en-US" sz="2000" dirty="0" err="1"/>
              <a:t>RecBole</a:t>
            </a:r>
            <a:r>
              <a:rPr lang="en-US" sz="2000" dirty="0"/>
              <a:t> coupling </a:t>
            </a:r>
            <a:r>
              <a:rPr lang="en-US" sz="2000" dirty="0" err="1"/>
              <a:t>CompGCN</a:t>
            </a:r>
            <a:r>
              <a:rPr lang="en-US" sz="2000" dirty="0"/>
              <a:t> and TransE under one loss.</a:t>
            </a:r>
          </a:p>
          <a:p>
            <a:r>
              <a:rPr lang="en-US" sz="2000" dirty="0"/>
              <a:t>Provided a rigorous theoretical walk‑through and reproducible </a:t>
            </a:r>
            <a:r>
              <a:rPr lang="en-US" sz="2000" dirty="0" err="1"/>
              <a:t>PyTorch</a:t>
            </a:r>
            <a:r>
              <a:rPr lang="en-US" sz="2000" dirty="0"/>
              <a:t> blueprint.</a:t>
            </a:r>
          </a:p>
          <a:p>
            <a:r>
              <a:rPr lang="en-US" sz="2000" dirty="0"/>
              <a:t>Released a harmonized evaluation protocol and ablations on composition operators.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3600" dirty="0"/>
              <a:t>Background: </a:t>
            </a:r>
            <a:r>
              <a:rPr lang="it-IT" sz="3600" dirty="0" err="1"/>
              <a:t>TransE</a:t>
            </a:r>
            <a:endParaRPr lang="it-IT" sz="36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063" y="2112604"/>
            <a:ext cx="10512355" cy="3687763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2800" dirty="0" err="1"/>
              <a:t>Translational</a:t>
            </a:r>
            <a:r>
              <a:rPr lang="it-IT" sz="2800" dirty="0"/>
              <a:t> scoring: </a:t>
            </a:r>
            <a:r>
              <a:rPr lang="it-IT" sz="2800" dirty="0" err="1"/>
              <a:t>minimize</a:t>
            </a:r>
            <a:r>
              <a:rPr lang="it-IT" sz="2800" dirty="0"/>
              <a:t> ‖E(h) + R(r) − E(t)‖₂ for </a:t>
            </a:r>
            <a:r>
              <a:rPr lang="it-IT" sz="2800" dirty="0" err="1"/>
              <a:t>true</a:t>
            </a:r>
            <a:r>
              <a:rPr lang="it-IT" sz="2800" dirty="0"/>
              <a:t> </a:t>
            </a:r>
            <a:r>
              <a:rPr lang="it-IT" sz="2800" dirty="0" err="1"/>
              <a:t>triples</a:t>
            </a:r>
            <a:r>
              <a:rPr lang="it-IT" sz="2800" dirty="0"/>
              <a:t>; </a:t>
            </a:r>
            <a:r>
              <a:rPr lang="it-IT" sz="2800" dirty="0" err="1"/>
              <a:t>maximize</a:t>
            </a:r>
            <a:r>
              <a:rPr lang="it-IT" sz="2800" dirty="0"/>
              <a:t> for </a:t>
            </a:r>
            <a:r>
              <a:rPr lang="it-IT" sz="2800" dirty="0" err="1"/>
              <a:t>negatives</a:t>
            </a:r>
            <a:r>
              <a:rPr lang="it-IT" sz="2800" dirty="0"/>
              <a:t>.</a:t>
            </a:r>
          </a:p>
          <a:p>
            <a:pPr rtl="0"/>
            <a:r>
              <a:rPr lang="it-IT" sz="2800" dirty="0"/>
              <a:t>Simple, </a:t>
            </a:r>
            <a:r>
              <a:rPr lang="it-IT" sz="2800" dirty="0" err="1"/>
              <a:t>efficient</a:t>
            </a:r>
            <a:r>
              <a:rPr lang="it-IT" sz="2800" dirty="0"/>
              <a:t> baseline with competitive performance.</a:t>
            </a:r>
          </a:p>
          <a:p>
            <a:pPr rtl="0"/>
            <a:r>
              <a:rPr lang="it-IT" sz="2800" dirty="0" err="1"/>
              <a:t>Used</a:t>
            </a:r>
            <a:r>
              <a:rPr lang="it-IT" sz="2800" dirty="0"/>
              <a:t> </a:t>
            </a:r>
            <a:r>
              <a:rPr lang="it-IT" sz="2800" dirty="0" err="1"/>
              <a:t>here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a KG component inside a </a:t>
            </a:r>
            <a:r>
              <a:rPr lang="it-IT" sz="2800" dirty="0" err="1"/>
              <a:t>unified</a:t>
            </a:r>
            <a:r>
              <a:rPr lang="it-IT" sz="2800" dirty="0"/>
              <a:t> </a:t>
            </a:r>
            <a:r>
              <a:rPr lang="it-IT" sz="2800" dirty="0" err="1"/>
              <a:t>recommendation</a:t>
            </a:r>
            <a:r>
              <a:rPr lang="it-IT" sz="2800" dirty="0"/>
              <a:t> pipeline.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3600" dirty="0"/>
              <a:t>Background: </a:t>
            </a:r>
            <a:r>
              <a:rPr lang="it-IT" sz="3600" dirty="0" err="1"/>
              <a:t>CompGCN</a:t>
            </a:r>
            <a:endParaRPr lang="it-IT" sz="36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10404475" cy="3687763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0" indent="0">
              <a:buNone/>
            </a:pPr>
            <a:r>
              <a:rPr lang="en-US" sz="2800" dirty="0"/>
              <a:t>Relation‑aware message passing with composition of entity and relation embeddings.</a:t>
            </a:r>
          </a:p>
          <a:p>
            <a:pPr marL="0" indent="0">
              <a:buNone/>
            </a:pPr>
            <a:r>
              <a:rPr lang="en-US" sz="2800" dirty="0"/>
              <a:t>Composition operators: subtraction, element‑wise product, addition, and circular correlation (</a:t>
            </a:r>
            <a:r>
              <a:rPr lang="en-US" sz="2800" dirty="0" err="1"/>
              <a:t>ccorr</a:t>
            </a:r>
            <a:r>
              <a:rPr lang="en-US" sz="2800" dirty="0"/>
              <a:t>).</a:t>
            </a:r>
          </a:p>
          <a:p>
            <a:pPr marL="0" indent="0">
              <a:buNone/>
            </a:pPr>
            <a:r>
              <a:rPr lang="en-US" sz="2800" dirty="0"/>
              <a:t>Directional transforms (out/in/loop) and degree‑normalized aggregation.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01EB0-46C0-0D9F-B07B-B58916AC9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4ED4DF7B-A3FE-7CFC-E341-A63AAA10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3600" dirty="0"/>
              <a:t>Background: </a:t>
            </a:r>
            <a:r>
              <a:rPr lang="it-IT" sz="3600" dirty="0" err="1"/>
              <a:t>CompGCN</a:t>
            </a:r>
            <a:r>
              <a:rPr lang="it-IT" sz="3600" dirty="0"/>
              <a:t> Layer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CC6A1C-A1EB-47E2-43CF-5AC6C21A16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064" y="1809136"/>
            <a:ext cx="10404475" cy="3991232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Compose </a:t>
            </a:r>
            <a:r>
              <a:rPr lang="el-GR" sz="2800" dirty="0"/>
              <a:t>ϕ(</a:t>
            </a:r>
            <a:r>
              <a:rPr lang="it-IT" sz="2800" dirty="0" err="1"/>
              <a:t>e_s</a:t>
            </a:r>
            <a:r>
              <a:rPr lang="it-IT" sz="2800" dirty="0"/>
              <a:t>, r) via </a:t>
            </a:r>
            <a:r>
              <a:rPr lang="it-IT" sz="2800" dirty="0" err="1"/>
              <a:t>chosen</a:t>
            </a:r>
            <a:r>
              <a:rPr lang="it-IT" sz="2800" dirty="0"/>
              <a:t> operator (e.g., </a:t>
            </a:r>
            <a:r>
              <a:rPr lang="it-IT" sz="2800" dirty="0" err="1"/>
              <a:t>ccorr</a:t>
            </a:r>
            <a:r>
              <a:rPr lang="it-IT" sz="2800" dirty="0"/>
              <a:t> with FFT/IFFT).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 err="1"/>
              <a:t>Apply</a:t>
            </a:r>
            <a:r>
              <a:rPr lang="it-IT" sz="2800" dirty="0"/>
              <a:t> </a:t>
            </a:r>
            <a:r>
              <a:rPr lang="it-IT" sz="2800" dirty="0" err="1"/>
              <a:t>direction‑specific</a:t>
            </a:r>
            <a:r>
              <a:rPr lang="it-IT" sz="2800" dirty="0"/>
              <a:t> linear </a:t>
            </a:r>
            <a:r>
              <a:rPr lang="it-IT" sz="2800" dirty="0" err="1"/>
              <a:t>maps</a:t>
            </a:r>
            <a:r>
              <a:rPr lang="it-IT" sz="2800" dirty="0"/>
              <a:t> </a:t>
            </a:r>
            <a:r>
              <a:rPr lang="it-IT" sz="2800" dirty="0" err="1"/>
              <a:t>W_out</a:t>
            </a:r>
            <a:r>
              <a:rPr lang="it-IT" sz="2800" dirty="0"/>
              <a:t>, </a:t>
            </a:r>
            <a:r>
              <a:rPr lang="it-IT" sz="2800" dirty="0" err="1"/>
              <a:t>W_in</a:t>
            </a:r>
            <a:r>
              <a:rPr lang="it-IT" sz="2800" dirty="0"/>
              <a:t>, </a:t>
            </a:r>
            <a:r>
              <a:rPr lang="it-IT" sz="2800" dirty="0" err="1"/>
              <a:t>W_loop</a:t>
            </a:r>
            <a:r>
              <a:rPr lang="it-IT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Aggregate </a:t>
            </a:r>
            <a:r>
              <a:rPr lang="it-IT" sz="2800" dirty="0" err="1"/>
              <a:t>normalized</a:t>
            </a:r>
            <a:r>
              <a:rPr lang="it-IT" sz="2800" dirty="0"/>
              <a:t> </a:t>
            </a:r>
            <a:r>
              <a:rPr lang="it-IT" sz="2800" dirty="0" err="1"/>
              <a:t>messages</a:t>
            </a:r>
            <a:r>
              <a:rPr lang="it-IT" sz="2800" dirty="0"/>
              <a:t>; </a:t>
            </a:r>
            <a:r>
              <a:rPr lang="it-IT" sz="2800" dirty="0" err="1"/>
              <a:t>apply</a:t>
            </a:r>
            <a:r>
              <a:rPr lang="it-IT" sz="2800" dirty="0"/>
              <a:t> BN, dropout, and </a:t>
            </a:r>
            <a:r>
              <a:rPr lang="it-IT" sz="2800" dirty="0" err="1"/>
              <a:t>nonlinearity</a:t>
            </a:r>
            <a:r>
              <a:rPr lang="it-IT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dirty="0"/>
              <a:t>Relation update via </a:t>
            </a:r>
            <a:r>
              <a:rPr lang="it-IT" sz="2800" dirty="0" err="1"/>
              <a:t>W_rel</a:t>
            </a:r>
            <a:r>
              <a:rPr lang="it-IT" sz="2800" dirty="0"/>
              <a:t> with </a:t>
            </a:r>
            <a:r>
              <a:rPr lang="it-IT" sz="2800" dirty="0" err="1"/>
              <a:t>basis</a:t>
            </a:r>
            <a:r>
              <a:rPr lang="it-IT" sz="2800" dirty="0"/>
              <a:t> </a:t>
            </a:r>
            <a:r>
              <a:rPr lang="it-IT" sz="2800" dirty="0" err="1"/>
              <a:t>decomposition</a:t>
            </a:r>
            <a:r>
              <a:rPr lang="it-IT" sz="2800" dirty="0"/>
              <a:t> to reduce </a:t>
            </a:r>
            <a:r>
              <a:rPr lang="it-IT" sz="2800" dirty="0" err="1"/>
              <a:t>parameters</a:t>
            </a:r>
            <a:r>
              <a:rPr lang="it-IT" sz="2800" dirty="0"/>
              <a:t>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5572127-94D7-68FE-79F4-05378031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6</a:t>
            </a:fld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1DA54-47AE-DBA8-FA3D-A71B93C4F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606" y="4991927"/>
            <a:ext cx="6720426" cy="179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4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err="1"/>
              <a:t>Unified</a:t>
            </a:r>
            <a:r>
              <a:rPr lang="it-IT"/>
              <a:t> </a:t>
            </a:r>
            <a:r>
              <a:rPr lang="it-IT" err="1"/>
              <a:t>Objective</a:t>
            </a:r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b="1" i="1" dirty="0"/>
              <a:t>Single scalar </a:t>
            </a:r>
            <a:r>
              <a:rPr lang="it-IT" b="1" i="1" dirty="0" err="1"/>
              <a:t>loss</a:t>
            </a:r>
            <a:r>
              <a:rPr lang="it-IT" dirty="0"/>
              <a:t>: </a:t>
            </a:r>
            <a:r>
              <a:rPr lang="it-IT" dirty="0" err="1"/>
              <a:t>margin‑based</a:t>
            </a:r>
            <a:r>
              <a:rPr lang="it-IT" dirty="0"/>
              <a:t> KG </a:t>
            </a:r>
            <a:r>
              <a:rPr lang="it-IT" dirty="0" err="1"/>
              <a:t>term</a:t>
            </a:r>
            <a:r>
              <a:rPr lang="it-IT" dirty="0"/>
              <a:t> + BPR ranking </a:t>
            </a:r>
            <a:r>
              <a:rPr lang="it-IT" dirty="0" err="1"/>
              <a:t>term</a:t>
            </a:r>
            <a:r>
              <a:rPr lang="it-IT" dirty="0"/>
              <a:t> + ℓ₂ </a:t>
            </a:r>
            <a:r>
              <a:rPr lang="it-IT" dirty="0" err="1"/>
              <a:t>regularization</a:t>
            </a:r>
            <a:r>
              <a:rPr lang="it-IT" dirty="0"/>
              <a:t>.</a:t>
            </a:r>
          </a:p>
          <a:p>
            <a:pPr rtl="0"/>
            <a:endParaRPr lang="it-IT" dirty="0"/>
          </a:p>
          <a:p>
            <a:pPr rtl="0"/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KG and </a:t>
            </a:r>
            <a:r>
              <a:rPr lang="it-IT" dirty="0" err="1"/>
              <a:t>Rec</a:t>
            </a:r>
            <a:r>
              <a:rPr lang="it-IT" dirty="0"/>
              <a:t>; joint </a:t>
            </a:r>
            <a:r>
              <a:rPr lang="it-IT" dirty="0" err="1"/>
              <a:t>negatives</a:t>
            </a:r>
            <a:r>
              <a:rPr lang="it-IT" dirty="0"/>
              <a:t>; single </a:t>
            </a:r>
            <a:r>
              <a:rPr lang="it-IT" dirty="0" err="1"/>
              <a:t>backprop</a:t>
            </a:r>
            <a:r>
              <a:rPr lang="it-IT" dirty="0"/>
              <a:t> step.</a:t>
            </a:r>
          </a:p>
          <a:p>
            <a:pPr rtl="0"/>
            <a:r>
              <a:rPr lang="it-IT" dirty="0" err="1"/>
              <a:t>Fixed</a:t>
            </a:r>
            <a:r>
              <a:rPr lang="it-IT" dirty="0"/>
              <a:t> mixing </a:t>
            </a:r>
            <a:r>
              <a:rPr lang="it-IT" dirty="0" err="1"/>
              <a:t>coefficient</a:t>
            </a:r>
            <a:r>
              <a:rPr lang="it-IT" dirty="0"/>
              <a:t> </a:t>
            </a:r>
            <a:r>
              <a:rPr lang="el-GR" dirty="0"/>
              <a:t>α; </a:t>
            </a:r>
            <a:r>
              <a:rPr lang="it-IT" dirty="0" err="1"/>
              <a:t>margin</a:t>
            </a:r>
            <a:r>
              <a:rPr lang="it-IT" dirty="0"/>
              <a:t> </a:t>
            </a:r>
            <a:r>
              <a:rPr lang="el-GR" dirty="0"/>
              <a:t>γ </a:t>
            </a:r>
            <a:r>
              <a:rPr lang="it-IT" dirty="0"/>
              <a:t>for KG </a:t>
            </a:r>
            <a:r>
              <a:rPr lang="it-IT" dirty="0" err="1"/>
              <a:t>hinge</a:t>
            </a:r>
            <a:r>
              <a:rPr lang="it-IT" dirty="0"/>
              <a:t>; dot‑product user–item score.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it-IT" smtClean="0"/>
              <a:pPr rtl="0">
                <a:spcAft>
                  <a:spcPts val="600"/>
                </a:spcAft>
              </a:pPr>
              <a:t>7</a:t>
            </a:fld>
            <a:endParaRPr lang="it-IT"/>
          </a:p>
        </p:txBody>
      </p:sp>
      <p:pic>
        <p:nvPicPr>
          <p:cNvPr id="8" name="Picture 7" descr="A close-up of math equations&#10;&#10;AI-generated content may be incorrect.">
            <a:extLst>
              <a:ext uri="{FF2B5EF4-FFF2-40B4-BE49-F238E27FC236}">
                <a16:creationId xmlns:a16="http://schemas.microsoft.com/office/drawing/2014/main" id="{FB4B33D9-349D-E99C-3D4E-433B6519D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320" y="4125892"/>
            <a:ext cx="10027919" cy="24066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9149408" cy="124968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3600" dirty="0"/>
              <a:t>Data &amp; </a:t>
            </a:r>
            <a:r>
              <a:rPr lang="it-IT" sz="3600" dirty="0" err="1"/>
              <a:t>Graph</a:t>
            </a:r>
            <a:r>
              <a:rPr lang="it-IT" sz="3600" dirty="0"/>
              <a:t> Construction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59" y="2026920"/>
            <a:ext cx="10358775" cy="3901758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800" b="1" i="1" dirty="0"/>
              <a:t>MovieLens‑100K </a:t>
            </a:r>
            <a:r>
              <a:rPr lang="it-IT" sz="2800" dirty="0"/>
              <a:t>with users, items, and </a:t>
            </a:r>
            <a:r>
              <a:rPr lang="it-IT" sz="2800" dirty="0" err="1"/>
              <a:t>enriched</a:t>
            </a:r>
            <a:r>
              <a:rPr lang="it-IT" sz="2800" dirty="0"/>
              <a:t> side information (</a:t>
            </a:r>
            <a:r>
              <a:rPr lang="it-IT" sz="2800" dirty="0" err="1"/>
              <a:t>genres</a:t>
            </a:r>
            <a:r>
              <a:rPr lang="it-IT" sz="2800" dirty="0"/>
              <a:t>, directors, </a:t>
            </a:r>
            <a:r>
              <a:rPr lang="it-IT" sz="2800" dirty="0" err="1"/>
              <a:t>actors</a:t>
            </a:r>
            <a:r>
              <a:rPr lang="it-IT" sz="2800" dirty="0"/>
              <a:t>).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800" dirty="0" err="1"/>
              <a:t>Deterministic</a:t>
            </a:r>
            <a:r>
              <a:rPr lang="it-IT" sz="2800" dirty="0"/>
              <a:t> </a:t>
            </a:r>
            <a:r>
              <a:rPr lang="it-IT" sz="2800" dirty="0" err="1"/>
              <a:t>alignment</a:t>
            </a:r>
            <a:r>
              <a:rPr lang="it-IT" sz="2800" dirty="0"/>
              <a:t> to a KG </a:t>
            </a:r>
            <a:r>
              <a:rPr lang="it-IT" sz="2800" dirty="0" err="1"/>
              <a:t>entity</a:t>
            </a:r>
            <a:r>
              <a:rPr lang="it-IT" sz="2800" dirty="0"/>
              <a:t> </a:t>
            </a:r>
            <a:r>
              <a:rPr lang="it-IT" sz="2800" dirty="0" err="1"/>
              <a:t>space</a:t>
            </a:r>
            <a:r>
              <a:rPr lang="it-IT" sz="2800" dirty="0"/>
              <a:t>; inverse </a:t>
            </a:r>
            <a:r>
              <a:rPr lang="it-IT" sz="2800" dirty="0" err="1"/>
              <a:t>edges</a:t>
            </a:r>
            <a:r>
              <a:rPr lang="it-IT" sz="2800" dirty="0"/>
              <a:t> and self‑loops </a:t>
            </a:r>
            <a:r>
              <a:rPr lang="it-IT" sz="2800" dirty="0" err="1"/>
              <a:t>added</a:t>
            </a:r>
            <a:r>
              <a:rPr lang="it-IT" sz="2800" dirty="0"/>
              <a:t>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2800" dirty="0" err="1"/>
              <a:t>Restrict</a:t>
            </a:r>
            <a:r>
              <a:rPr lang="it-IT" sz="2800" dirty="0"/>
              <a:t> </a:t>
            </a:r>
            <a:r>
              <a:rPr lang="it-IT" sz="2800" dirty="0" err="1"/>
              <a:t>edges</a:t>
            </a:r>
            <a:r>
              <a:rPr lang="it-IT" sz="2800" dirty="0"/>
              <a:t> to the interaction </a:t>
            </a:r>
            <a:r>
              <a:rPr lang="it-IT" sz="2800" dirty="0" err="1"/>
              <a:t>universe</a:t>
            </a:r>
            <a:r>
              <a:rPr lang="it-IT" sz="2800" dirty="0"/>
              <a:t>; </a:t>
            </a:r>
            <a:r>
              <a:rPr lang="it-IT" sz="2800" dirty="0" err="1"/>
              <a:t>standardized</a:t>
            </a:r>
            <a:r>
              <a:rPr lang="it-IT" sz="2800" dirty="0"/>
              <a:t> </a:t>
            </a:r>
            <a:r>
              <a:rPr lang="it-IT" sz="2800" dirty="0" err="1"/>
              <a:t>parsing</a:t>
            </a:r>
            <a:r>
              <a:rPr lang="it-IT" sz="2800" dirty="0"/>
              <a:t> via </a:t>
            </a:r>
            <a:r>
              <a:rPr lang="it-IT" sz="2800" dirty="0" err="1"/>
              <a:t>RecBole</a:t>
            </a:r>
            <a:r>
              <a:rPr lang="it-IT" sz="2800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3600" dirty="0" err="1"/>
              <a:t>Experimental</a:t>
            </a:r>
            <a:r>
              <a:rPr lang="it-IT" sz="3600" dirty="0"/>
              <a:t> Setup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10386886" cy="3687763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2800" dirty="0"/>
              <a:t>Models: BPR, CFKG, CKE, KGCN, </a:t>
            </a:r>
            <a:r>
              <a:rPr lang="it-IT" sz="2800" dirty="0" err="1"/>
              <a:t>ItemKNN</a:t>
            </a:r>
            <a:r>
              <a:rPr lang="it-IT" sz="2800" dirty="0"/>
              <a:t>, </a:t>
            </a:r>
            <a:r>
              <a:rPr lang="it-IT" sz="2800" dirty="0" err="1"/>
              <a:t>TransE</a:t>
            </a:r>
            <a:r>
              <a:rPr lang="it-IT" sz="2800" dirty="0"/>
              <a:t>, </a:t>
            </a:r>
            <a:r>
              <a:rPr lang="it-IT" sz="2800" dirty="0" err="1"/>
              <a:t>CompGCN</a:t>
            </a:r>
            <a:r>
              <a:rPr lang="it-IT" sz="2800" dirty="0"/>
              <a:t>.</a:t>
            </a:r>
          </a:p>
          <a:p>
            <a:pPr rtl="0"/>
            <a:r>
              <a:rPr lang="it-IT" sz="2800" dirty="0" err="1"/>
              <a:t>Optimization</a:t>
            </a:r>
            <a:r>
              <a:rPr lang="it-IT" sz="2800" dirty="0"/>
              <a:t>: Adam (</a:t>
            </a:r>
            <a:r>
              <a:rPr lang="it-IT" sz="2800" dirty="0" err="1"/>
              <a:t>lr</a:t>
            </a:r>
            <a:r>
              <a:rPr lang="it-IT" sz="2800" dirty="0"/>
              <a:t>=1e‑3), </a:t>
            </a:r>
            <a:r>
              <a:rPr lang="it-IT" sz="2800" dirty="0" err="1"/>
              <a:t>early</a:t>
            </a:r>
            <a:r>
              <a:rPr lang="it-IT" sz="2800" dirty="0"/>
              <a:t> </a:t>
            </a:r>
            <a:r>
              <a:rPr lang="it-IT" sz="2800" dirty="0" err="1"/>
              <a:t>stopping</a:t>
            </a:r>
            <a:r>
              <a:rPr lang="it-IT" sz="2800" dirty="0"/>
              <a:t> (</a:t>
            </a:r>
            <a:r>
              <a:rPr lang="it-IT" sz="2800" dirty="0" err="1"/>
              <a:t>patience</a:t>
            </a:r>
            <a:r>
              <a:rPr lang="it-IT" sz="2800" dirty="0"/>
              <a:t> 10).</a:t>
            </a:r>
          </a:p>
          <a:p>
            <a:pPr rtl="0"/>
            <a:r>
              <a:rPr lang="it-IT" sz="2800" dirty="0" err="1"/>
              <a:t>Dims</a:t>
            </a:r>
            <a:r>
              <a:rPr lang="it-IT" sz="2800" dirty="0"/>
              <a:t>: 128 for </a:t>
            </a:r>
            <a:r>
              <a:rPr lang="it-IT" sz="2800" dirty="0" err="1"/>
              <a:t>TransE</a:t>
            </a:r>
            <a:r>
              <a:rPr lang="it-IT" sz="2800" dirty="0"/>
              <a:t>/</a:t>
            </a:r>
            <a:r>
              <a:rPr lang="it-IT" sz="2800" dirty="0" err="1"/>
              <a:t>CompGCN</a:t>
            </a:r>
            <a:r>
              <a:rPr lang="it-IT" sz="2800" dirty="0"/>
              <a:t>, 64 for </a:t>
            </a:r>
            <a:r>
              <a:rPr lang="it-IT" sz="2800" dirty="0" err="1"/>
              <a:t>others</a:t>
            </a:r>
            <a:r>
              <a:rPr lang="it-IT" sz="2800" dirty="0"/>
              <a:t>. </a:t>
            </a:r>
          </a:p>
          <a:p>
            <a:pPr rtl="0"/>
            <a:r>
              <a:rPr lang="it-IT" sz="2800" dirty="0" err="1"/>
              <a:t>CompGCN</a:t>
            </a:r>
            <a:r>
              <a:rPr lang="it-IT" sz="2800" dirty="0"/>
              <a:t> </a:t>
            </a:r>
            <a:r>
              <a:rPr lang="it-IT" sz="2800" dirty="0" err="1"/>
              <a:t>uses</a:t>
            </a:r>
            <a:r>
              <a:rPr lang="it-IT" sz="2800" dirty="0"/>
              <a:t> 2 </a:t>
            </a:r>
            <a:r>
              <a:rPr lang="it-IT" sz="2800" dirty="0" err="1"/>
              <a:t>layers</a:t>
            </a:r>
            <a:r>
              <a:rPr lang="it-IT" sz="2800" dirty="0"/>
              <a:t> and 8 relation </a:t>
            </a:r>
            <a:r>
              <a:rPr lang="it-IT" sz="2800" dirty="0" err="1"/>
              <a:t>bases</a:t>
            </a:r>
            <a:r>
              <a:rPr lang="it-IT" sz="2800" dirty="0"/>
              <a:t>.</a:t>
            </a:r>
          </a:p>
          <a:p>
            <a:pPr rtl="0"/>
            <a:r>
              <a:rPr lang="it-IT" sz="2800" dirty="0" err="1"/>
              <a:t>Temporal</a:t>
            </a:r>
            <a:r>
              <a:rPr lang="it-IT" sz="2800" dirty="0"/>
              <a:t> split; full‑ranking </a:t>
            </a:r>
            <a:r>
              <a:rPr lang="it-IT" sz="2800" dirty="0" err="1"/>
              <a:t>metrics</a:t>
            </a:r>
            <a:r>
              <a:rPr lang="it-IT" sz="2800" dirty="0"/>
              <a:t> (@10): Recall, Precision, NDCG, MRR.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o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42512_TF16411248_Win32" id="{0DCA8045-F8C6-4D44-8712-B51748708089}" vid="{B1184A27-7864-4C79-990D-C3236FD2E66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{06D3621A-A1E6-45C2-A974-56BDB007DC4E}TFb05bf529-a1dc-42d5-b9d6-8a1e9569dd9c676b7493_win32-9354b46673d7</Template>
  <TotalTime>68</TotalTime>
  <Words>687</Words>
  <Application>Microsoft Office PowerPoint</Application>
  <PresentationFormat>Widescreen</PresentationFormat>
  <Paragraphs>91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 Light</vt:lpstr>
      <vt:lpstr>Calibri</vt:lpstr>
      <vt:lpstr>Posterama</vt:lpstr>
      <vt:lpstr>Personalizzato</vt:lpstr>
      <vt:lpstr>Unified Loss Optimization for Multi-Relational Recommendation</vt:lpstr>
      <vt:lpstr>Motivation</vt:lpstr>
      <vt:lpstr>Contributions</vt:lpstr>
      <vt:lpstr>Background: TransE</vt:lpstr>
      <vt:lpstr>Background: CompGCN</vt:lpstr>
      <vt:lpstr>Background: CompGCN Layer</vt:lpstr>
      <vt:lpstr>Unified Objective</vt:lpstr>
      <vt:lpstr>Data &amp; Graph Construction</vt:lpstr>
      <vt:lpstr>Experimental Setup</vt:lpstr>
      <vt:lpstr>PowerPoint Presentation</vt:lpstr>
      <vt:lpstr>PowerPoint Presentation</vt:lpstr>
      <vt:lpstr>PowerPoint Presentation</vt:lpstr>
      <vt:lpstr>Results</vt:lpstr>
      <vt:lpstr>Results</vt:lpstr>
      <vt:lpstr>Future works</vt:lpstr>
      <vt:lpstr>Conclusions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RICCHIUTI ALBERTO, MARIA</dc:creator>
  <cp:lastModifiedBy>RICCHIUTI ALBERTO, MARIA</cp:lastModifiedBy>
  <cp:revision>1</cp:revision>
  <dcterms:created xsi:type="dcterms:W3CDTF">2025-08-27T20:20:48Z</dcterms:created>
  <dcterms:modified xsi:type="dcterms:W3CDTF">2025-08-27T21:29:31Z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